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55" r:id="rId1"/>
    <p:sldMasterId id="2147483867" r:id="rId2"/>
  </p:sldMasterIdLst>
  <p:notesMasterIdLst>
    <p:notesMasterId r:id="rId7"/>
  </p:notesMasterIdLst>
  <p:sldIdLst>
    <p:sldId id="657" r:id="rId3"/>
    <p:sldId id="658" r:id="rId4"/>
    <p:sldId id="629" r:id="rId5"/>
    <p:sldId id="64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B"/>
    <a:srgbClr val="353334"/>
    <a:srgbClr val="000066"/>
    <a:srgbClr val="A1D9DA"/>
    <a:srgbClr val="6600FF"/>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5209" autoAdjust="0"/>
  </p:normalViewPr>
  <p:slideViewPr>
    <p:cSldViewPr snapToGrid="0">
      <p:cViewPr varScale="1">
        <p:scale>
          <a:sx n="67" d="100"/>
          <a:sy n="67" d="100"/>
        </p:scale>
        <p:origin x="48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a:xfrm>
            <a:off x="381000" y="685800"/>
            <a:ext cx="6096000" cy="3429000"/>
          </a:xfrm>
          <a:ln/>
        </p:spPr>
      </p:sp>
      <p:sp>
        <p:nvSpPr>
          <p:cNvPr id="6861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latin typeface="Arial" pitchFamily="34" charset="0"/>
              <a:cs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866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9908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142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9432"/>
      </p:ext>
    </p:extLst>
  </p:cSld>
  <p:clrMapOvr>
    <a:masterClrMapping/>
  </p:clrMapOvr>
  <p:transition spd="slow" advClick="0" advTm="3713"/>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463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339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96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58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452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1518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56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6192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845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878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51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92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762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765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7741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97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601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652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620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092051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79"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44425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8984" y="2328863"/>
            <a:ext cx="4356100"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pic>
        <p:nvPicPr>
          <p:cNvPr id="419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1" y="171456"/>
            <a:ext cx="12192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496797" y="581567"/>
            <a:ext cx="7561606" cy="1323439"/>
          </a:xfrm>
          <a:prstGeom prst="rect">
            <a:avLst/>
          </a:prstGeom>
          <a:solidFill>
            <a:schemeClr val="bg1"/>
          </a:solidFill>
          <a:ln w="28575">
            <a:solidFill>
              <a:srgbClr val="FF0000"/>
            </a:solidFill>
          </a:ln>
        </p:spPr>
        <p:txBody>
          <a:bodyPr>
            <a:spAutoFit/>
          </a:bodyPr>
          <a:lstStyle/>
          <a:p>
            <a:pPr algn="ctr" fontAlgn="auto">
              <a:spcBef>
                <a:spcPts val="0"/>
              </a:spcBef>
              <a:spcAft>
                <a:spcPts val="0"/>
              </a:spcAft>
              <a:defRPr/>
            </a:pPr>
            <a:r>
              <a:rPr lang="vi-VN" sz="4000" b="1" dirty="0">
                <a:ln w="12700">
                  <a:solidFill>
                    <a:srgbClr val="7DB6EF"/>
                  </a:solidFill>
                  <a:prstDash val="solid"/>
                </a:ln>
                <a:solidFill>
                  <a:srgbClr val="AC4744">
                    <a:lumMod val="75000"/>
                  </a:srgbClr>
                </a:solidFill>
                <a:latin typeface="+mj-lt"/>
              </a:rPr>
              <a:t>ÂM NHẠ</a:t>
            </a:r>
            <a:r>
              <a:rPr lang="en-US" sz="4000" b="1" dirty="0">
                <a:ln w="12700">
                  <a:solidFill>
                    <a:srgbClr val="7DB6EF"/>
                  </a:solidFill>
                  <a:prstDash val="solid"/>
                </a:ln>
                <a:solidFill>
                  <a:srgbClr val="AC4744">
                    <a:lumMod val="75000"/>
                  </a:srgbClr>
                </a:solidFill>
                <a:latin typeface="Times New Roman" pitchFamily="18" charset="0"/>
                <a:cs typeface="Times New Roman" pitchFamily="18" charset="0"/>
              </a:rPr>
              <a:t>C </a:t>
            </a:r>
            <a:r>
              <a:rPr lang="en-US" sz="4000" b="1" dirty="0" err="1">
                <a:ln w="12700">
                  <a:solidFill>
                    <a:srgbClr val="7DB6EF"/>
                  </a:solidFill>
                  <a:prstDash val="solid"/>
                </a:ln>
                <a:solidFill>
                  <a:srgbClr val="AC4744">
                    <a:lumMod val="75000"/>
                  </a:srgbClr>
                </a:solidFill>
                <a:latin typeface="Times New Roman" pitchFamily="18" charset="0"/>
                <a:cs typeface="Times New Roman" pitchFamily="18" charset="0"/>
              </a:rPr>
              <a:t>LỚP</a:t>
            </a:r>
            <a:r>
              <a:rPr lang="en-US" sz="4000" b="1" dirty="0">
                <a:ln w="12700">
                  <a:solidFill>
                    <a:srgbClr val="7DB6EF"/>
                  </a:solidFill>
                  <a:prstDash val="solid"/>
                </a:ln>
                <a:solidFill>
                  <a:srgbClr val="AC4744">
                    <a:lumMod val="75000"/>
                  </a:srgbClr>
                </a:solidFill>
                <a:latin typeface="Times New Roman" pitchFamily="18" charset="0"/>
                <a:cs typeface="Times New Roman" pitchFamily="18" charset="0"/>
              </a:rPr>
              <a:t> </a:t>
            </a:r>
            <a:r>
              <a:rPr lang="en-US" sz="4000" b="1" dirty="0">
                <a:ln w="12700">
                  <a:solidFill>
                    <a:srgbClr val="7DB6EF"/>
                  </a:solidFill>
                  <a:prstDash val="solid"/>
                </a:ln>
                <a:solidFill>
                  <a:srgbClr val="AC4744">
                    <a:lumMod val="75000"/>
                  </a:srgbClr>
                </a:solidFill>
                <a:cs typeface="Times New Roman" pitchFamily="18" charset="0"/>
              </a:rPr>
              <a:t>1</a:t>
            </a:r>
            <a:endParaRPr lang="vi-VN" sz="4000" b="1" dirty="0">
              <a:ln w="12700">
                <a:solidFill>
                  <a:srgbClr val="7DB6EF"/>
                </a:solidFill>
                <a:prstDash val="solid"/>
              </a:ln>
              <a:solidFill>
                <a:srgbClr val="AC4744">
                  <a:lumMod val="75000"/>
                </a:srgbClr>
              </a:solidFill>
              <a:latin typeface="+mj-lt"/>
            </a:endParaRPr>
          </a:p>
          <a:p>
            <a:pPr algn="ctr" fontAlgn="auto">
              <a:spcBef>
                <a:spcPts val="0"/>
              </a:spcBef>
              <a:spcAft>
                <a:spcPts val="0"/>
              </a:spcAft>
              <a:defRPr/>
            </a:pPr>
            <a:r>
              <a:rPr lang="vi-VN" sz="4000" b="1" dirty="0">
                <a:ln w="12700">
                  <a:solidFill>
                    <a:srgbClr val="7DB6EF"/>
                  </a:solidFill>
                  <a:prstDash val="solid"/>
                </a:ln>
                <a:solidFill>
                  <a:srgbClr val="AC4744">
                    <a:lumMod val="75000"/>
                  </a:srgbClr>
                </a:solidFill>
                <a:latin typeface="+mj-lt"/>
              </a:rPr>
              <a:t>T</a:t>
            </a:r>
            <a:r>
              <a:rPr lang="en-US" sz="4000" b="1" dirty="0" err="1">
                <a:ln w="12700">
                  <a:solidFill>
                    <a:srgbClr val="7DB6EF"/>
                  </a:solidFill>
                  <a:prstDash val="solid"/>
                </a:ln>
                <a:solidFill>
                  <a:srgbClr val="AC4744">
                    <a:lumMod val="75000"/>
                  </a:srgbClr>
                </a:solidFill>
                <a:latin typeface="+mj-lt"/>
              </a:rPr>
              <a:t>iết</a:t>
            </a:r>
            <a:r>
              <a:rPr lang="vi-VN" sz="4000" b="1" dirty="0">
                <a:ln w="12700">
                  <a:solidFill>
                    <a:srgbClr val="7DB6EF"/>
                  </a:solidFill>
                  <a:prstDash val="solid"/>
                </a:ln>
                <a:solidFill>
                  <a:srgbClr val="AC4744">
                    <a:lumMod val="75000"/>
                  </a:srgbClr>
                </a:solidFill>
                <a:latin typeface="+mj-lt"/>
              </a:rPr>
              <a:t> </a:t>
            </a:r>
            <a:r>
              <a:rPr lang="en-US" sz="4000" b="1" dirty="0">
                <a:ln w="12700">
                  <a:solidFill>
                    <a:srgbClr val="7DB6EF"/>
                  </a:solidFill>
                  <a:prstDash val="solid"/>
                </a:ln>
                <a:solidFill>
                  <a:srgbClr val="AC4744">
                    <a:lumMod val="75000"/>
                  </a:srgbClr>
                </a:solidFill>
                <a:latin typeface="+mj-lt"/>
              </a:rPr>
              <a:t>20</a:t>
            </a:r>
          </a:p>
        </p:txBody>
      </p:sp>
      <p:sp>
        <p:nvSpPr>
          <p:cNvPr id="6" name="Rectangle 5"/>
          <p:cNvSpPr/>
          <p:nvPr/>
        </p:nvSpPr>
        <p:spPr>
          <a:xfrm>
            <a:off x="1118938" y="2510260"/>
            <a:ext cx="10768262"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THỨC ÂM NHẠC: TÌM</a:t>
            </a:r>
            <a:r>
              <a:rPr kumimoji="0" lang="en-US" sz="2800" b="1" i="0" u="none" strike="noStrike" kern="1200" cap="none" spc="0" normalizeH="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HIỂU NHẠC CỤ</a:t>
            </a:r>
            <a:r>
              <a:rPr kumimoji="0" lang="en-US" sz="2800" b="1"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VI-Ô-LÔNG</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165565" y="1906785"/>
            <a:ext cx="5860867"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a:solidFill>
                  <a:srgbClr val="353334"/>
                </a:solidFill>
                <a:latin typeface="Times New Roman" panose="02020603050405020304" pitchFamily="18" charset="0"/>
                <a:ea typeface="Times New Roman" panose="02020603050405020304" pitchFamily="18" charset="0"/>
                <a:cs typeface="Times New Roman" panose="02020603050405020304" pitchFamily="18" charset="0"/>
              </a:rPr>
              <a:t>ÔN TẬP BÀI HÁT: HÁT MỪNG</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644503"/>
      </p:ext>
    </p:ext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222527" y="889542"/>
            <a:ext cx="11963400"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lnSpc>
                <a:spcPct val="115000"/>
              </a:lnSpc>
              <a:spcAft>
                <a:spcPts val="0"/>
              </a:spcAft>
            </a:pPr>
            <a:r>
              <a:rPr lang="nl-NL" sz="2000" b="1" dirty="0">
                <a:latin typeface="Times New Roman"/>
                <a:ea typeface="Times New Roman"/>
              </a:rPr>
              <a:t>CHỦ ĐỀ 5: NIỀM VUI</a:t>
            </a:r>
            <a:endParaRPr lang="vi-VN" sz="2000" dirty="0">
              <a:latin typeface="Times New Roman"/>
              <a:ea typeface="Arial"/>
            </a:endParaRPr>
          </a:p>
          <a:p>
            <a:pPr algn="ctr">
              <a:lnSpc>
                <a:spcPct val="115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534025" algn="l"/>
                <a:tab pos="5838825" algn="l"/>
              </a:tabLst>
            </a:pPr>
            <a:r>
              <a:rPr lang="es-ES" sz="2000" b="1" dirty="0" err="1">
                <a:latin typeface="Times New Roman"/>
                <a:ea typeface="Times New Roman"/>
              </a:rPr>
              <a:t>ÔN</a:t>
            </a:r>
            <a:r>
              <a:rPr lang="es-ES" sz="2000" b="1" dirty="0">
                <a:latin typeface="Times New Roman"/>
                <a:ea typeface="Times New Roman"/>
              </a:rPr>
              <a:t> </a:t>
            </a:r>
            <a:r>
              <a:rPr lang="es-ES" sz="2000" b="1" dirty="0" err="1">
                <a:latin typeface="Times New Roman"/>
                <a:ea typeface="Times New Roman"/>
              </a:rPr>
              <a:t>TẬP</a:t>
            </a:r>
            <a:r>
              <a:rPr lang="es-ES" sz="2000" b="1" dirty="0">
                <a:latin typeface="Times New Roman"/>
                <a:ea typeface="Times New Roman"/>
              </a:rPr>
              <a:t> </a:t>
            </a:r>
            <a:r>
              <a:rPr lang="es-ES" sz="2000" b="1" dirty="0" err="1">
                <a:latin typeface="Times New Roman"/>
                <a:ea typeface="Times New Roman"/>
              </a:rPr>
              <a:t>HÁT</a:t>
            </a:r>
            <a:r>
              <a:rPr lang="es-ES" sz="2000" b="1" dirty="0">
                <a:latin typeface="Times New Roman"/>
                <a:ea typeface="Times New Roman"/>
              </a:rPr>
              <a:t> </a:t>
            </a:r>
            <a:r>
              <a:rPr lang="es-ES" sz="2000" b="1" dirty="0" err="1">
                <a:latin typeface="Times New Roman"/>
                <a:ea typeface="Times New Roman"/>
              </a:rPr>
              <a:t>BÀI</a:t>
            </a:r>
            <a:r>
              <a:rPr lang="es-ES" sz="2000" b="1" dirty="0">
                <a:latin typeface="Times New Roman"/>
                <a:ea typeface="Times New Roman"/>
              </a:rPr>
              <a:t>: </a:t>
            </a:r>
            <a:r>
              <a:rPr lang="es-ES" sz="2000" b="1" dirty="0" err="1">
                <a:latin typeface="Times New Roman"/>
                <a:ea typeface="Times New Roman"/>
              </a:rPr>
              <a:t>HÁT</a:t>
            </a:r>
            <a:r>
              <a:rPr lang="es-ES" sz="2000" b="1" dirty="0">
                <a:latin typeface="Times New Roman"/>
                <a:ea typeface="Times New Roman"/>
              </a:rPr>
              <a:t> </a:t>
            </a:r>
            <a:r>
              <a:rPr lang="es-ES" sz="2000" b="1" dirty="0" err="1">
                <a:latin typeface="Times New Roman"/>
                <a:ea typeface="Times New Roman"/>
              </a:rPr>
              <a:t>MỪNG</a:t>
            </a:r>
            <a:endParaRPr lang="vi-VN" sz="2000" dirty="0">
              <a:latin typeface="Times New Roman"/>
              <a:ea typeface="Arial"/>
            </a:endParaRPr>
          </a:p>
          <a:p>
            <a:pPr algn="ctr">
              <a:lnSpc>
                <a:spcPct val="115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534025" algn="l"/>
                <a:tab pos="5838825" algn="l"/>
              </a:tabLst>
            </a:pPr>
            <a:r>
              <a:rPr lang="es-ES" sz="2000" b="1" dirty="0" err="1">
                <a:latin typeface="Times New Roman"/>
                <a:ea typeface="Times New Roman"/>
              </a:rPr>
              <a:t>THƯỜNG</a:t>
            </a:r>
            <a:r>
              <a:rPr lang="es-ES" sz="2000" b="1" dirty="0">
                <a:latin typeface="Times New Roman"/>
                <a:ea typeface="Times New Roman"/>
              </a:rPr>
              <a:t> </a:t>
            </a:r>
            <a:r>
              <a:rPr lang="es-ES" sz="2000" b="1" dirty="0" err="1">
                <a:latin typeface="Times New Roman"/>
                <a:ea typeface="Times New Roman"/>
              </a:rPr>
              <a:t>THỨC</a:t>
            </a:r>
            <a:r>
              <a:rPr lang="es-ES" sz="2000" b="1" dirty="0">
                <a:latin typeface="Times New Roman"/>
                <a:ea typeface="Times New Roman"/>
              </a:rPr>
              <a:t> </a:t>
            </a:r>
            <a:r>
              <a:rPr lang="es-ES" sz="2000" b="1" dirty="0" err="1">
                <a:latin typeface="Times New Roman"/>
                <a:ea typeface="Times New Roman"/>
              </a:rPr>
              <a:t>ÂM</a:t>
            </a:r>
            <a:r>
              <a:rPr lang="es-ES" sz="2000" b="1" dirty="0">
                <a:latin typeface="Times New Roman"/>
                <a:ea typeface="Times New Roman"/>
              </a:rPr>
              <a:t> </a:t>
            </a:r>
            <a:r>
              <a:rPr lang="es-ES" sz="2000" b="1" dirty="0" err="1">
                <a:latin typeface="Times New Roman"/>
                <a:ea typeface="Times New Roman"/>
              </a:rPr>
              <a:t>NHẠC</a:t>
            </a:r>
            <a:r>
              <a:rPr lang="es-ES" sz="2000" b="1" dirty="0">
                <a:latin typeface="Times New Roman"/>
                <a:ea typeface="Times New Roman"/>
              </a:rPr>
              <a:t> – </a:t>
            </a:r>
            <a:r>
              <a:rPr lang="es-ES" sz="2000" b="1" dirty="0" err="1">
                <a:latin typeface="Times New Roman"/>
                <a:ea typeface="Times New Roman"/>
              </a:rPr>
              <a:t>TÌM</a:t>
            </a:r>
            <a:r>
              <a:rPr lang="es-ES" sz="2000" b="1" dirty="0">
                <a:latin typeface="Times New Roman"/>
                <a:ea typeface="Times New Roman"/>
              </a:rPr>
              <a:t> </a:t>
            </a:r>
            <a:r>
              <a:rPr lang="es-ES" sz="2000" b="1" dirty="0" err="1">
                <a:latin typeface="Times New Roman"/>
                <a:ea typeface="Times New Roman"/>
              </a:rPr>
              <a:t>HIỂU</a:t>
            </a:r>
            <a:r>
              <a:rPr lang="es-ES" sz="2000" b="1" dirty="0">
                <a:latin typeface="Times New Roman"/>
                <a:ea typeface="Times New Roman"/>
              </a:rPr>
              <a:t> </a:t>
            </a:r>
            <a:r>
              <a:rPr lang="es-ES" sz="2000" b="1" dirty="0" err="1">
                <a:latin typeface="Times New Roman"/>
                <a:ea typeface="Times New Roman"/>
              </a:rPr>
              <a:t>NHẠC</a:t>
            </a:r>
            <a:r>
              <a:rPr lang="es-ES" sz="2000" b="1" dirty="0">
                <a:latin typeface="Times New Roman"/>
                <a:ea typeface="Times New Roman"/>
              </a:rPr>
              <a:t> </a:t>
            </a:r>
            <a:r>
              <a:rPr lang="es-ES" sz="2000" b="1" dirty="0" err="1">
                <a:latin typeface="Times New Roman"/>
                <a:ea typeface="Times New Roman"/>
              </a:rPr>
              <a:t>CỤ</a:t>
            </a:r>
            <a:r>
              <a:rPr lang="es-ES" sz="2000" b="1" dirty="0">
                <a:latin typeface="Times New Roman"/>
                <a:ea typeface="Times New Roman"/>
              </a:rPr>
              <a:t>: VI-Ô-</a:t>
            </a:r>
            <a:r>
              <a:rPr lang="es-ES" sz="2000" b="1" dirty="0" err="1">
                <a:latin typeface="Times New Roman"/>
                <a:ea typeface="Times New Roman"/>
              </a:rPr>
              <a:t>LÔNG</a:t>
            </a:r>
            <a:endParaRPr lang="vi-VN" sz="2000" dirty="0">
              <a:latin typeface="Times New Roman"/>
              <a:ea typeface="Arial"/>
            </a:endParaRPr>
          </a:p>
          <a:p>
            <a:pPr>
              <a:lnSpc>
                <a:spcPct val="115000"/>
              </a:lnSpc>
              <a:spcAft>
                <a:spcPts val="0"/>
              </a:spcAft>
            </a:pPr>
            <a:r>
              <a:rPr lang="nl-NL" sz="2000" b="1" dirty="0">
                <a:latin typeface="Times New Roman"/>
                <a:ea typeface="Times New Roman"/>
              </a:rPr>
              <a:t>I. YÊU CẦU CẦN ĐẠT</a:t>
            </a:r>
            <a:endParaRPr lang="vi-VN" sz="2000" dirty="0">
              <a:latin typeface="Times New Roman"/>
              <a:ea typeface="Arial"/>
            </a:endParaRPr>
          </a:p>
          <a:p>
            <a:pPr algn="just">
              <a:lnSpc>
                <a:spcPct val="115000"/>
              </a:lnSpc>
              <a:spcAft>
                <a:spcPts val="0"/>
              </a:spcAft>
            </a:pPr>
            <a:r>
              <a:rPr lang="nl-NL" sz="2000" dirty="0">
                <a:latin typeface="Times New Roman"/>
                <a:ea typeface="Times New Roman"/>
              </a:rPr>
              <a:t>- Hát đúng cao độ, trường độ, sắc thái bài </a:t>
            </a:r>
            <a:r>
              <a:rPr lang="nl-NL" sz="2000" i="1" dirty="0">
                <a:latin typeface="Times New Roman"/>
                <a:ea typeface="Calibri"/>
              </a:rPr>
              <a:t>Hát mừng</a:t>
            </a:r>
            <a:r>
              <a:rPr lang="nl-NL" sz="2000" i="1" dirty="0">
                <a:latin typeface="Times New Roman"/>
                <a:ea typeface="Times New Roman"/>
              </a:rPr>
              <a:t>.</a:t>
            </a:r>
            <a:r>
              <a:rPr lang="nl-NL" sz="2000" dirty="0">
                <a:latin typeface="Times New Roman"/>
                <a:ea typeface="Times New Roman"/>
              </a:rPr>
              <a:t> Hát rõ lời và thuộc lời, biết hát kết hợp gõ đệm và </a:t>
            </a:r>
            <a:r>
              <a:rPr lang="nl-NL" sz="2000" dirty="0">
                <a:latin typeface="Times New Roman"/>
                <a:ea typeface="Calibri"/>
              </a:rPr>
              <a:t>vận động</a:t>
            </a:r>
            <a:r>
              <a:rPr lang="nl-NL" sz="2000" dirty="0">
                <a:latin typeface="Times New Roman"/>
                <a:ea typeface="Times New Roman"/>
              </a:rPr>
              <a:t>. Biết hát với các hình thức đơn ca, song ca, tốp ca, đồng ca.</a:t>
            </a:r>
            <a:endParaRPr lang="vi-VN" sz="2000" dirty="0">
              <a:latin typeface="Times New Roman"/>
              <a:ea typeface="Arial"/>
            </a:endParaRPr>
          </a:p>
          <a:p>
            <a:pPr algn="just">
              <a:lnSpc>
                <a:spcPct val="115000"/>
              </a:lnSpc>
              <a:spcAft>
                <a:spcPts val="0"/>
              </a:spcAft>
            </a:pPr>
            <a:r>
              <a:rPr lang="nl-NL" sz="2000" dirty="0">
                <a:latin typeface="Times New Roman"/>
                <a:ea typeface="Times New Roman"/>
              </a:rPr>
              <a:t>- Nêu được một vài đặc điểm và nhận biết được âm sắc của đàn vi-ô-lông.</a:t>
            </a:r>
            <a:endParaRPr lang="vi-VN" sz="2000" dirty="0">
              <a:latin typeface="Times New Roman"/>
              <a:ea typeface="Arial"/>
            </a:endParaRPr>
          </a:p>
          <a:p>
            <a:pPr>
              <a:lnSpc>
                <a:spcPct val="115000"/>
              </a:lnSpc>
              <a:spcAft>
                <a:spcPts val="0"/>
              </a:spcAft>
            </a:pPr>
            <a:r>
              <a:rPr lang="nl-NL" sz="2000" b="1" i="1" dirty="0">
                <a:latin typeface="Times New Roman"/>
                <a:ea typeface="Times New Roman"/>
              </a:rPr>
              <a:t>- </a:t>
            </a:r>
            <a:r>
              <a:rPr lang="nl-NL" sz="2000" dirty="0">
                <a:latin typeface="Times New Roman"/>
                <a:ea typeface="Batang"/>
              </a:rPr>
              <a:t>Góp phần giáo dục các em </a:t>
            </a:r>
            <a:r>
              <a:rPr lang="nl-NL" sz="2000" dirty="0">
                <a:latin typeface="Times New Roman"/>
                <a:ea typeface="Times New Roman"/>
              </a:rPr>
              <a:t>yêu thích những làn điệu dân ca.</a:t>
            </a:r>
            <a:endParaRPr lang="vi-VN" sz="2000" dirty="0">
              <a:latin typeface="Times New Roman"/>
              <a:ea typeface="Arial"/>
            </a:endParaRPr>
          </a:p>
          <a:p>
            <a:pPr algn="just">
              <a:lnSpc>
                <a:spcPct val="115000"/>
              </a:lnSpc>
              <a:spcAft>
                <a:spcPts val="0"/>
              </a:spcAft>
            </a:pPr>
            <a:r>
              <a:rPr lang="nl-NL" sz="2000" b="1" dirty="0">
                <a:latin typeface="Times New Roman"/>
                <a:ea typeface="Batang"/>
              </a:rPr>
              <a:t>II. ĐỒ DÙNG DẠY HỌC</a:t>
            </a:r>
            <a:endParaRPr lang="vi-VN" sz="2000" dirty="0">
              <a:latin typeface="Times New Roman"/>
              <a:ea typeface="Arial"/>
            </a:endParaRPr>
          </a:p>
          <a:p>
            <a:pPr>
              <a:lnSpc>
                <a:spcPct val="115000"/>
              </a:lnSpc>
              <a:spcAft>
                <a:spcPts val="0"/>
              </a:spcAft>
            </a:pPr>
            <a:r>
              <a:rPr lang="nl-NL" sz="2000" b="1" dirty="0">
                <a:latin typeface="Times New Roman"/>
                <a:ea typeface="Batang"/>
              </a:rPr>
              <a:t>1. Giáo viên:</a:t>
            </a:r>
            <a:endParaRPr lang="vi-VN" sz="2000" dirty="0">
              <a:latin typeface="Times New Roman"/>
              <a:ea typeface="Arial"/>
            </a:endParaRPr>
          </a:p>
          <a:p>
            <a:pPr algn="just">
              <a:lnSpc>
                <a:spcPct val="115000"/>
              </a:lnSpc>
              <a:spcAft>
                <a:spcPts val="0"/>
              </a:spcAft>
              <a:tabLst>
                <a:tab pos="450215" algn="l"/>
              </a:tabLst>
            </a:pPr>
            <a:r>
              <a:rPr lang="nl-NL" sz="2000" dirty="0">
                <a:latin typeface="Times New Roman"/>
                <a:ea typeface="Calibri"/>
              </a:rPr>
              <a:t>- Tập một số động tác vận động cho bài </a:t>
            </a:r>
            <a:r>
              <a:rPr lang="nl-NL" sz="2000" i="1" dirty="0">
                <a:latin typeface="Times New Roman"/>
                <a:ea typeface="Calibri"/>
              </a:rPr>
              <a:t>Hát mừng.</a:t>
            </a:r>
            <a:endParaRPr lang="vi-VN" sz="2000" dirty="0">
              <a:latin typeface="Times New Roman"/>
              <a:ea typeface="Arial"/>
            </a:endParaRPr>
          </a:p>
          <a:p>
            <a:pPr>
              <a:lnSpc>
                <a:spcPct val="115000"/>
              </a:lnSpc>
              <a:spcAft>
                <a:spcPts val="0"/>
              </a:spcAft>
            </a:pPr>
            <a:r>
              <a:rPr lang="nl-NL" sz="2000" dirty="0">
                <a:latin typeface="Times New Roman"/>
                <a:ea typeface="Batang"/>
              </a:rPr>
              <a:t>- Đàn violon (nếu có)</a:t>
            </a:r>
            <a:endParaRPr lang="vi-VN" sz="2000" dirty="0">
              <a:latin typeface="Times New Roman"/>
              <a:ea typeface="Arial"/>
            </a:endParaRPr>
          </a:p>
          <a:p>
            <a:pPr>
              <a:lnSpc>
                <a:spcPct val="115000"/>
              </a:lnSpc>
              <a:spcAft>
                <a:spcPts val="0"/>
              </a:spcAft>
            </a:pPr>
            <a:r>
              <a:rPr lang="nl-NL" sz="2000" dirty="0">
                <a:latin typeface="Times New Roman"/>
                <a:ea typeface="Batang"/>
              </a:rPr>
              <a:t>- Đàn phím điện tử, nhạc cụ gõ (Thanh phách,  Song loan, Trống con).</a:t>
            </a:r>
            <a:endParaRPr lang="vi-VN" sz="2000" dirty="0">
              <a:latin typeface="Times New Roman"/>
              <a:ea typeface="Arial"/>
            </a:endParaRPr>
          </a:p>
          <a:p>
            <a:pPr>
              <a:lnSpc>
                <a:spcPct val="115000"/>
              </a:lnSpc>
              <a:spcAft>
                <a:spcPts val="0"/>
              </a:spcAft>
            </a:pPr>
            <a:r>
              <a:rPr lang="nl-NL" sz="2000" b="1" dirty="0">
                <a:latin typeface="Times New Roman"/>
                <a:ea typeface="Batang"/>
              </a:rPr>
              <a:t>2. Học sinh:</a:t>
            </a:r>
            <a:endParaRPr lang="vi-VN" sz="2000" dirty="0">
              <a:latin typeface="Times New Roman"/>
              <a:ea typeface="Arial"/>
            </a:endParaRPr>
          </a:p>
          <a:p>
            <a:pPr>
              <a:lnSpc>
                <a:spcPct val="115000"/>
              </a:lnSpc>
              <a:spcAft>
                <a:spcPts val="0"/>
              </a:spcAft>
            </a:pPr>
            <a:r>
              <a:rPr lang="nl-NL" sz="2000" dirty="0">
                <a:latin typeface="Times New Roman"/>
                <a:ea typeface="Batang"/>
              </a:rPr>
              <a:t>- SGK; Nhạc cụ gõ (Thanh phách, Song loan,Trống con)</a:t>
            </a:r>
            <a:endParaRPr lang="vi-VN" sz="2000" dirty="0">
              <a:latin typeface="Times New Roman"/>
              <a:ea typeface="Arial"/>
            </a:endParaRPr>
          </a:p>
          <a:p>
            <a:pPr algn="just">
              <a:lnSpc>
                <a:spcPct val="115000"/>
              </a:lnSpc>
              <a:spcAft>
                <a:spcPts val="0"/>
              </a:spcAft>
            </a:pPr>
            <a:r>
              <a:rPr lang="nl-NL" sz="2000" b="1" dirty="0">
                <a:latin typeface="Times New Roman"/>
                <a:ea typeface="Batang"/>
              </a:rPr>
              <a:t>III. CÁC HOẠT ĐỘNG DẠY HỌC CHỦ YẾU</a:t>
            </a:r>
            <a:endParaRPr lang="vi-VN" sz="2000" dirty="0">
              <a:latin typeface="Times New Roman"/>
              <a:ea typeface="Arial"/>
            </a:endParaRPr>
          </a:p>
          <a:p>
            <a:pPr marL="36195" marR="36195" algn="just">
              <a:lnSpc>
                <a:spcPct val="115000"/>
              </a:lnSpc>
              <a:spcAft>
                <a:spcPts val="0"/>
              </a:spcAft>
            </a:pPr>
            <a:endParaRPr lang="vi-VN" sz="2000" dirty="0">
              <a:effectLst/>
              <a:latin typeface="Times New Roman"/>
              <a:ea typeface="Arial"/>
            </a:endParaRPr>
          </a:p>
        </p:txBody>
      </p:sp>
      <p:sp>
        <p:nvSpPr>
          <p:cNvPr id="40963" name="Rectangle 1"/>
          <p:cNvSpPr>
            <a:spLocks noChangeArrowheads="1"/>
          </p:cNvSpPr>
          <p:nvPr/>
        </p:nvSpPr>
        <p:spPr bwMode="auto">
          <a:xfrm>
            <a:off x="711200" y="5"/>
            <a:ext cx="1107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vi-VN" altLang="vi-VN" sz="2400" b="1" dirty="0">
                <a:solidFill>
                  <a:srgbClr val="000000"/>
                </a:solidFill>
                <a:latin typeface="Times New Roman" pitchFamily="18" charset="0"/>
                <a:cs typeface="Times New Roman" pitchFamily="18" charset="0"/>
              </a:rPr>
              <a:t>Thứ</a:t>
            </a:r>
            <a:r>
              <a:rPr lang="en-US" altLang="vi-VN" sz="2400" b="1" dirty="0">
                <a:solidFill>
                  <a:srgbClr val="000000"/>
                </a:solidFill>
                <a:latin typeface="Times New Roman" pitchFamily="18" charset="0"/>
                <a:cs typeface="Times New Roman" pitchFamily="18" charset="0"/>
              </a:rPr>
              <a:t> </a:t>
            </a:r>
            <a:r>
              <a:rPr lang="en-US" altLang="vi-VN" sz="2400" b="1">
                <a:solidFill>
                  <a:srgbClr val="000000"/>
                </a:solidFill>
                <a:latin typeface="Times New Roman" pitchFamily="18" charset="0"/>
                <a:cs typeface="Times New Roman" pitchFamily="18" charset="0"/>
              </a:rPr>
              <a:t>hai, </a:t>
            </a:r>
            <a:r>
              <a:rPr lang="vi-VN" altLang="vi-VN" sz="2400" b="1" dirty="0">
                <a:solidFill>
                  <a:srgbClr val="000000"/>
                </a:solidFill>
                <a:latin typeface="Times New Roman" pitchFamily="18" charset="0"/>
                <a:cs typeface="Times New Roman" pitchFamily="18" charset="0"/>
              </a:rPr>
              <a:t>ngày</a:t>
            </a:r>
            <a:r>
              <a:rPr lang="en-US" altLang="vi-VN" sz="2400" b="1" dirty="0">
                <a:solidFill>
                  <a:srgbClr val="000000"/>
                </a:solidFill>
                <a:latin typeface="Times New Roman" pitchFamily="18" charset="0"/>
                <a:cs typeface="Times New Roman" pitchFamily="18" charset="0"/>
              </a:rPr>
              <a:t> 22 </a:t>
            </a:r>
            <a:r>
              <a:rPr lang="vi-VN" altLang="vi-VN" sz="2400" b="1" dirty="0">
                <a:solidFill>
                  <a:srgbClr val="000000"/>
                </a:solidFill>
                <a:latin typeface="Times New Roman" pitchFamily="18" charset="0"/>
                <a:cs typeface="Times New Roman" pitchFamily="18" charset="0"/>
              </a:rPr>
              <a:t>tháng </a:t>
            </a:r>
            <a:r>
              <a:rPr lang="en-US" altLang="vi-VN" sz="2400" b="1" dirty="0">
                <a:solidFill>
                  <a:srgbClr val="000000"/>
                </a:solidFill>
                <a:latin typeface="Times New Roman" pitchFamily="18" charset="0"/>
                <a:cs typeface="Times New Roman" pitchFamily="18" charset="0"/>
              </a:rPr>
              <a:t>1</a:t>
            </a:r>
            <a:r>
              <a:rPr lang="vi-VN" altLang="vi-VN" sz="2400" b="1" dirty="0">
                <a:solidFill>
                  <a:srgbClr val="000000"/>
                </a:solidFill>
                <a:latin typeface="Times New Roman" pitchFamily="18" charset="0"/>
                <a:cs typeface="Times New Roman" pitchFamily="18" charset="0"/>
              </a:rPr>
              <a:t> năm 202</a:t>
            </a:r>
            <a:r>
              <a:rPr lang="en-US" altLang="vi-VN" sz="2400" b="1" dirty="0">
                <a:solidFill>
                  <a:srgbClr val="000000"/>
                </a:solidFill>
                <a:cs typeface="Times New Roman" pitchFamily="18" charset="0"/>
              </a:rPr>
              <a:t>4</a:t>
            </a:r>
          </a:p>
          <a:p>
            <a:pPr algn="ctr">
              <a:defRPr/>
            </a:pPr>
            <a:r>
              <a:rPr lang="en-US" altLang="vi-VN" sz="2400" b="1" dirty="0" err="1">
                <a:solidFill>
                  <a:srgbClr val="000000"/>
                </a:solidFill>
                <a:latin typeface="Times New Roman" pitchFamily="18" charset="0"/>
                <a:cs typeface="Times New Roman" pitchFamily="18" charset="0"/>
              </a:rPr>
              <a:t>Âm</a:t>
            </a:r>
            <a:r>
              <a:rPr lang="en-US" altLang="vi-VN" sz="2400" b="1" dirty="0">
                <a:solidFill>
                  <a:srgbClr val="000000"/>
                </a:solidFill>
                <a:latin typeface="Times New Roman" pitchFamily="18" charset="0"/>
                <a:cs typeface="Times New Roman" pitchFamily="18" charset="0"/>
              </a:rPr>
              <a:t> </a:t>
            </a:r>
            <a:r>
              <a:rPr lang="en-US" altLang="vi-VN" sz="2400" b="1" dirty="0" err="1">
                <a:solidFill>
                  <a:srgbClr val="000000"/>
                </a:solidFill>
                <a:latin typeface="Times New Roman" pitchFamily="18" charset="0"/>
                <a:cs typeface="Times New Roman" pitchFamily="18" charset="0"/>
              </a:rPr>
              <a:t>nhạc</a:t>
            </a:r>
            <a:r>
              <a:rPr lang="en-US" sz="2400" dirty="0">
                <a:latin typeface="+mj-lt"/>
              </a:rPr>
              <a:t> </a:t>
            </a:r>
            <a:endParaRPr lang="vi-VN" altLang="vi-VN" sz="2400" b="1" dirty="0">
              <a:solidFill>
                <a:srgbClr val="000000"/>
              </a:solidFill>
              <a:latin typeface="+mj-lt"/>
            </a:endParaRPr>
          </a:p>
        </p:txBody>
      </p:sp>
    </p:spTree>
    <p:extLst>
      <p:ext uri="{BB962C8B-B14F-4D97-AF65-F5344CB8AC3E}">
        <p14:creationId xmlns:p14="http://schemas.microsoft.com/office/powerpoint/2010/main" val="2464707025"/>
      </p:ext>
    </p:extLst>
  </p:cSld>
  <p:clrMapOvr>
    <a:masterClrMapping/>
  </p:clrMapOvr>
  <p:transition spd="med">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sp>
        <p:nvSpPr>
          <p:cNvPr id="14" name="TextBox 13"/>
          <p:cNvSpPr txBox="1"/>
          <p:nvPr/>
        </p:nvSpPr>
        <p:spPr>
          <a:xfrm>
            <a:off x="163966" y="89972"/>
            <a:ext cx="7945318"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Các nhóm nêu xuất xứ, cấu tạo, cách chơi, âm sắc Vi-ô-lông</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27183" y="3887830"/>
            <a:ext cx="7644719" cy="1366528"/>
          </a:xfrm>
          <a:prstGeom prst="rect">
            <a:avLst/>
          </a:prstGeom>
        </p:spPr>
        <p:txBody>
          <a:bodyPr wrap="square">
            <a:spAutoFit/>
          </a:bodyPr>
          <a:lstStyle/>
          <a:p>
            <a:pPr algn="just">
              <a:lnSpc>
                <a:spcPct val="115000"/>
              </a:lnSpc>
              <a:spcAft>
                <a:spcPts val="0"/>
              </a:spcAft>
            </a:pPr>
            <a:endParaRPr lang="vi-VN" sz="2400" dirty="0">
              <a:solidFill>
                <a:schemeClr val="bg1"/>
              </a:solidFill>
              <a:latin typeface="Times New Roman" panose="02020603050405020304" pitchFamily="18" charset="0"/>
              <a:ea typeface="Calibri" panose="020F0502020204030204" pitchFamily="34" charset="0"/>
            </a:endParaRPr>
          </a:p>
          <a:p>
            <a:pPr algn="just">
              <a:lnSpc>
                <a:spcPct val="115000"/>
              </a:lnSpc>
              <a:spcAft>
                <a:spcPts val="0"/>
              </a:spcAft>
            </a:pPr>
            <a:r>
              <a:rPr lang="en-US" sz="2400" dirty="0">
                <a:solidFill>
                  <a:schemeClr val="bg1"/>
                </a:solidFill>
                <a:latin typeface="Times New Roman" panose="02020603050405020304" pitchFamily="18" charset="0"/>
                <a:ea typeface="Arial" panose="020B0604020202020204" pitchFamily="34" charset="0"/>
              </a:rPr>
              <a:t>+ Âm thanh của đàn violon tha thiết, mềm mại, tươi sáng, có khả năng diễn tả được mọi cung bậc tình cảm của con người.</a:t>
            </a:r>
            <a:endParaRPr lang="vi-VN" sz="2400" dirty="0">
              <a:solidFill>
                <a:schemeClr val="bg1"/>
              </a:solidFill>
              <a:latin typeface="Times New Roman" panose="02020603050405020304" pitchFamily="18" charset="0"/>
              <a:ea typeface="Calibri" panose="020F0502020204030204" pitchFamily="34" charset="0"/>
            </a:endParaRPr>
          </a:p>
        </p:txBody>
      </p:sp>
      <p:sp>
        <p:nvSpPr>
          <p:cNvPr id="3" name="Rectangle 2"/>
          <p:cNvSpPr/>
          <p:nvPr/>
        </p:nvSpPr>
        <p:spPr>
          <a:xfrm>
            <a:off x="2327184" y="723939"/>
            <a:ext cx="7531769" cy="1200329"/>
          </a:xfrm>
          <a:prstGeom prst="rect">
            <a:avLst/>
          </a:prstGeom>
        </p:spPr>
        <p:txBody>
          <a:bodyPr wrap="square">
            <a:spAutoFit/>
          </a:bodyPr>
          <a:lstStyle/>
          <a:p>
            <a:r>
              <a:rPr lang="en-US" sz="2400" dirty="0">
                <a:solidFill>
                  <a:schemeClr val="bg1"/>
                </a:solidFill>
                <a:latin typeface="Times New Roman" panose="02020603050405020304" pitchFamily="18" charset="0"/>
                <a:ea typeface="Arial" panose="020B0604020202020204" pitchFamily="34" charset="0"/>
              </a:rPr>
              <a:t>+ Violin là nhạc cụ nước ngoài được làm bằng gỗ, có kích thước nhỏ và có bốn dây. Trên đàn không có phím. Cây Vĩ của đàn có dây làm bằng lông đuôi ngựa hoặc bằng ni lông</a:t>
            </a:r>
            <a:endParaRPr lang="vi-VN" sz="2400" dirty="0">
              <a:solidFill>
                <a:schemeClr val="bg1"/>
              </a:solidFill>
            </a:endParaRPr>
          </a:p>
        </p:txBody>
      </p:sp>
      <p:sp>
        <p:nvSpPr>
          <p:cNvPr id="4" name="Rectangle 3"/>
          <p:cNvSpPr/>
          <p:nvPr/>
        </p:nvSpPr>
        <p:spPr>
          <a:xfrm>
            <a:off x="2327184" y="2096570"/>
            <a:ext cx="7531769" cy="1791260"/>
          </a:xfrm>
          <a:prstGeom prst="rect">
            <a:avLst/>
          </a:prstGeom>
        </p:spPr>
        <p:txBody>
          <a:bodyPr wrap="square">
            <a:spAutoFit/>
          </a:bodyPr>
          <a:lstStyle/>
          <a:p>
            <a:pPr algn="just">
              <a:lnSpc>
                <a:spcPct val="115000"/>
              </a:lnSpc>
              <a:spcAft>
                <a:spcPts val="0"/>
              </a:spcAft>
            </a:pPr>
            <a:r>
              <a:rPr lang="en-US" sz="2400" dirty="0">
                <a:solidFill>
                  <a:schemeClr val="bg1"/>
                </a:solidFill>
                <a:latin typeface="Times New Roman" panose="02020603050405020304" pitchFamily="18" charset="0"/>
                <a:ea typeface="Arial" panose="020B0604020202020204" pitchFamily="34" charset="0"/>
              </a:rPr>
              <a:t>+ Người chơi đặt violin lên vai, kẹp đàn dưới cằm, tay trái bấm lên dây tay phải cầm Vĩ kéo ngang dây đàn. Kỹ thuật chơi violin phong phú và linh hoạt, có thể chơi được tấu hoặc hòa tấu, được sử dụng trong nhiều thể loại âm nhạc.</a:t>
            </a:r>
            <a:endParaRPr lang="vi-VN" sz="2400" dirty="0">
              <a:solidFill>
                <a:schemeClr val="bg1"/>
              </a:solidFill>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95" y="3636378"/>
            <a:ext cx="1564911" cy="2963256"/>
          </a:xfrm>
          <a:prstGeom prst="rect">
            <a:avLst/>
          </a:prstGeom>
        </p:spPr>
      </p:pic>
    </p:spTree>
    <p:extLst>
      <p:ext uri="{BB962C8B-B14F-4D97-AF65-F5344CB8AC3E}">
        <p14:creationId xmlns:p14="http://schemas.microsoft.com/office/powerpoint/2010/main" val="2482236248"/>
      </p:ext>
    </p:extLst>
  </p:cSld>
  <p:clrMapOvr>
    <a:masterClrMapping/>
  </p:clrMapOvr>
  <p:transition spd="slow">
    <p:fade/>
    <p:sndAc>
      <p:stSnd>
        <p:snd r:embed="rId2" name="chuyen trag ngăn.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sp>
        <p:nvSpPr>
          <p:cNvPr id="3" name="Rectangle 2"/>
          <p:cNvSpPr/>
          <p:nvPr/>
        </p:nvSpPr>
        <p:spPr>
          <a:xfrm>
            <a:off x="110051" y="120316"/>
            <a:ext cx="4564070" cy="417871"/>
          </a:xfrm>
          <a:prstGeom prst="rect">
            <a:avLst/>
          </a:prstGeom>
        </p:spPr>
        <p:txBody>
          <a:bodyPr wrap="none">
            <a:spAutoFit/>
          </a:bodyPr>
          <a:lstStyle/>
          <a:p>
            <a:pPr algn="just">
              <a:lnSpc>
                <a:spcPct val="115000"/>
              </a:lnSpc>
              <a:spcAft>
                <a:spcPts val="0"/>
              </a:spcAft>
            </a:pPr>
            <a:r>
              <a:rPr lang="fr-FR" sz="2000" dirty="0">
                <a:solidFill>
                  <a:schemeClr val="bg1"/>
                </a:solidFill>
                <a:latin typeface="Times New Roman" panose="02020603050405020304" pitchFamily="18" charset="0"/>
                <a:ea typeface="Calibri" panose="020F0502020204030204" pitchFamily="34" charset="0"/>
              </a:rPr>
              <a:t>X</a:t>
            </a:r>
            <a:r>
              <a:rPr lang="en-US" sz="2000" dirty="0">
                <a:solidFill>
                  <a:schemeClr val="bg1"/>
                </a:solidFill>
                <a:latin typeface="Times New Roman" panose="02020603050405020304" pitchFamily="18" charset="0"/>
                <a:ea typeface="Calibri" panose="020F0502020204030204" pitchFamily="34" charset="0"/>
              </a:rPr>
              <a:t>em một tiết mục biểu diễn đàn vi-ô-lông.</a:t>
            </a:r>
            <a:endParaRPr lang="vi-VN" sz="2000" dirty="0">
              <a:solidFill>
                <a:schemeClr val="bg1"/>
              </a:solidFill>
              <a:latin typeface="Times New Roman" panose="02020603050405020304" pitchFamily="18" charset="0"/>
              <a:ea typeface="Calibri" panose="020F050202020403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95" y="3636378"/>
            <a:ext cx="1564911" cy="2963256"/>
          </a:xfrm>
          <a:prstGeom prst="rect">
            <a:avLst/>
          </a:prstGeom>
        </p:spPr>
      </p:pic>
      <p:pic>
        <p:nvPicPr>
          <p:cNvPr id="4" name="[Ái Minh Violin Cover] Tôi Thấy Hoa Vàng Trên Cỏ Xanh - Độc tấu violin hay nh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92086" y="880477"/>
            <a:ext cx="9670451" cy="446154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4738" y="6222497"/>
            <a:ext cx="6617799" cy="543747"/>
          </a:xfrm>
          <a:prstGeom prst="rect">
            <a:avLst/>
          </a:prstGeom>
        </p:spPr>
      </p:pic>
    </p:spTree>
    <p:extLst>
      <p:ext uri="{BB962C8B-B14F-4D97-AF65-F5344CB8AC3E}">
        <p14:creationId xmlns:p14="http://schemas.microsoft.com/office/powerpoint/2010/main" val="639151829"/>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10355</TotalTime>
  <Words>382</Words>
  <Application>Microsoft Office PowerPoint</Application>
  <PresentationFormat>Widescreen</PresentationFormat>
  <Paragraphs>27</Paragraphs>
  <Slides>4</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vt:i4>
      </vt:variant>
    </vt:vector>
  </HeadingPairs>
  <TitlesOfParts>
    <vt:vector size="9" baseType="lpstr">
      <vt:lpstr>Times New Roman</vt:lpstr>
      <vt:lpstr>Arial</vt:lpstr>
      <vt:lpstr>Calibri</vt:lpstr>
      <vt:lpstr>3_Office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BÙI THỊ THU HẰNG (221001306)</cp:lastModifiedBy>
  <cp:revision>1303</cp:revision>
  <dcterms:created xsi:type="dcterms:W3CDTF">2020-08-30T12:35:12Z</dcterms:created>
  <dcterms:modified xsi:type="dcterms:W3CDTF">2024-04-12T07:46:04Z</dcterms:modified>
</cp:coreProperties>
</file>