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72" r:id="rId1"/>
  </p:sldMasterIdLst>
  <p:notesMasterIdLst>
    <p:notesMasterId r:id="rId9"/>
  </p:notesMasterIdLst>
  <p:sldIdLst>
    <p:sldId id="442" r:id="rId2"/>
    <p:sldId id="445" r:id="rId3"/>
    <p:sldId id="446" r:id="rId4"/>
    <p:sldId id="451" r:id="rId5"/>
    <p:sldId id="447" r:id="rId6"/>
    <p:sldId id="440" r:id="rId7"/>
    <p:sldId id="448" r:id="rId8"/>
  </p:sldIdLst>
  <p:sldSz cx="12192000" cy="6858000"/>
  <p:notesSz cx="6858000" cy="9144000"/>
  <p:embeddedFontLst>
    <p:embeddedFont>
      <p:font typeface="HP001 4 hàng" panose="020B0604020202020204" charset="0"/>
      <p:regular r:id="rId10"/>
      <p:bold r:id="rId11"/>
    </p:embeddedFont>
  </p:embeddedFontLst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AF7"/>
    <a:srgbClr val="DBF1EA"/>
    <a:srgbClr val="FFE5E5"/>
    <a:srgbClr val="FFCCCC"/>
    <a:srgbClr val="333289"/>
    <a:srgbClr val="FFD944"/>
    <a:srgbClr val="310A0D"/>
    <a:srgbClr val="123C12"/>
    <a:srgbClr val="FF7C80"/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45" autoAdjust="0"/>
    <p:restoredTop sz="93557" autoAdjust="0"/>
  </p:normalViewPr>
  <p:slideViewPr>
    <p:cSldViewPr snapToGrid="0">
      <p:cViewPr varScale="1">
        <p:scale>
          <a:sx n="67" d="100"/>
          <a:sy n="67" d="100"/>
        </p:scale>
        <p:origin x="688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E79C56-6DAA-494A-B0B7-71F262502AD6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92B2F3-1DE3-42E0-A402-B4826F0D7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039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52462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701124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949BE-1264-40E4-BDA5-77919F8C2881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76ABB-7A76-4521-92C4-E4A5C9A8EA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537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949BE-1264-40E4-BDA5-77919F8C2881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76ABB-7A76-4521-92C4-E4A5C9A8EA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23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949BE-1264-40E4-BDA5-77919F8C2881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76ABB-7A76-4521-92C4-E4A5C9A8EA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548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949BE-1264-40E4-BDA5-77919F8C2881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76ABB-7A76-4521-92C4-E4A5C9A8EA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38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949BE-1264-40E4-BDA5-77919F8C2881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76ABB-7A76-4521-92C4-E4A5C9A8EA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349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949BE-1264-40E4-BDA5-77919F8C2881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76ABB-7A76-4521-92C4-E4A5C9A8EA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463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949BE-1264-40E4-BDA5-77919F8C2881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76ABB-7A76-4521-92C4-E4A5C9A8EA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840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949BE-1264-40E4-BDA5-77919F8C2881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76ABB-7A76-4521-92C4-E4A5C9A8EA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144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949BE-1264-40E4-BDA5-77919F8C2881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76ABB-7A76-4521-92C4-E4A5C9A8EA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281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949BE-1264-40E4-BDA5-77919F8C2881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76ABB-7A76-4521-92C4-E4A5C9A8EA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808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949BE-1264-40E4-BDA5-77919F8C2881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76ABB-7A76-4521-92C4-E4A5C9A8EA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015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949BE-1264-40E4-BDA5-77919F8C2881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76ABB-7A76-4521-92C4-E4A5C9A8EA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609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54;p1">
            <a:extLst>
              <a:ext uri="{FF2B5EF4-FFF2-40B4-BE49-F238E27FC236}">
                <a16:creationId xmlns:a16="http://schemas.microsoft.com/office/drawing/2014/main" id="{5103678B-27FB-24E3-D7C2-1A121734E386}"/>
              </a:ext>
            </a:extLst>
          </p:cNvPr>
          <p:cNvSpPr txBox="1">
            <a:spLocks/>
          </p:cNvSpPr>
          <p:nvPr/>
        </p:nvSpPr>
        <p:spPr>
          <a:xfrm>
            <a:off x="674816" y="3542619"/>
            <a:ext cx="10737785" cy="2467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 algn="ctr">
              <a:lnSpc>
                <a:spcPct val="150000"/>
              </a:lnSpc>
              <a:buClr>
                <a:srgbClr val="000000"/>
              </a:buClr>
              <a:buSzPts val="990"/>
              <a:defRPr/>
            </a:pPr>
            <a:r>
              <a:rPr lang="en-US" sz="4000" b="1" kern="0" dirty="0" err="1">
                <a:solidFill>
                  <a:srgbClr val="00206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Thứ</a:t>
            </a:r>
            <a:r>
              <a:rPr lang="en-US" sz="4000" b="1" kern="0" dirty="0">
                <a:solidFill>
                  <a:srgbClr val="00206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kern="0" dirty="0" err="1">
                <a:solidFill>
                  <a:srgbClr val="00206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năm</a:t>
            </a:r>
            <a:r>
              <a:rPr lang="en-US" sz="4000" b="1" kern="0" dirty="0">
                <a:solidFill>
                  <a:srgbClr val="00206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kern="0" dirty="0" err="1">
                <a:solidFill>
                  <a:srgbClr val="00206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ngày</a:t>
            </a:r>
            <a:r>
              <a:rPr lang="en-US" sz="4000" b="1" kern="0" dirty="0">
                <a:solidFill>
                  <a:srgbClr val="00206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10 </a:t>
            </a:r>
            <a:r>
              <a:rPr lang="en-US" sz="4000" b="1" kern="0" dirty="0" err="1">
                <a:solidFill>
                  <a:srgbClr val="00206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tháng</a:t>
            </a:r>
            <a:r>
              <a:rPr lang="en-US" sz="4000" b="1" kern="0" dirty="0">
                <a:solidFill>
                  <a:srgbClr val="00206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4 </a:t>
            </a:r>
            <a:r>
              <a:rPr lang="en-US" sz="4000" b="1" kern="0" dirty="0" err="1">
                <a:solidFill>
                  <a:srgbClr val="00206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năm</a:t>
            </a:r>
            <a:r>
              <a:rPr lang="en-US" sz="4000" b="1" kern="0" dirty="0">
                <a:solidFill>
                  <a:srgbClr val="00206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2025</a:t>
            </a:r>
          </a:p>
          <a:p>
            <a:pPr lvl="0" algn="ctr">
              <a:lnSpc>
                <a:spcPct val="150000"/>
              </a:lnSpc>
              <a:buClr>
                <a:srgbClr val="000000"/>
              </a:buClr>
              <a:buSzPts val="990"/>
              <a:defRPr/>
            </a:pP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P001 4 hàng" panose="020B0603050302020204" pitchFamily="34" charset="0"/>
                <a:cs typeface="Times New Roman" panose="02020603050405020304" pitchFamily="18" charset="0"/>
                <a:sym typeface="Calibri"/>
              </a:rPr>
              <a:t>Tiếng</a:t>
            </a:r>
            <a:r>
              <a:rPr kumimoji="0" lang="en-US" sz="4000" b="1" i="0" u="none" strike="noStrike" kern="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P001 4 hàng" panose="020B0603050302020204" pitchFamily="34" charset="0"/>
                <a:cs typeface="Times New Roman" panose="02020603050405020304" pitchFamily="18" charset="0"/>
                <a:sym typeface="Calibri"/>
              </a:rPr>
              <a:t> </a:t>
            </a:r>
            <a:r>
              <a:rPr kumimoji="0" lang="en-US" sz="4000" b="1" i="0" u="none" strike="noStrike" kern="0" cap="none" spc="0" normalizeH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P001 4 hàng" panose="020B0603050302020204" pitchFamily="34" charset="0"/>
                <a:cs typeface="Times New Roman" panose="02020603050405020304" pitchFamily="18" charset="0"/>
                <a:sym typeface="Calibri"/>
              </a:rPr>
              <a:t>Việt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HP001 4 hàng" panose="020B0603050302020204" pitchFamily="34" charset="0"/>
              <a:cs typeface="Times New Roman" panose="02020603050405020304" pitchFamily="18" charset="0"/>
              <a:sym typeface="Calibri"/>
            </a:endParaRPr>
          </a:p>
          <a:p>
            <a:pPr lvl="0" algn="ctr">
              <a:lnSpc>
                <a:spcPct val="150000"/>
              </a:lnSpc>
              <a:buClr>
                <a:srgbClr val="000000"/>
              </a:buClr>
              <a:buSzPts val="990"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HP001 4 hàng" panose="020B0603050302020204" pitchFamily="34" charset="0"/>
              <a:cs typeface="Times New Roman" panose="02020603050405020304" pitchFamily="18" charset="0"/>
              <a:sym typeface="Calibri"/>
            </a:endParaRPr>
          </a:p>
          <a:p>
            <a:pPr lvl="0" algn="ctr">
              <a:lnSpc>
                <a:spcPct val="150000"/>
              </a:lnSpc>
              <a:buClr>
                <a:srgbClr val="000000"/>
              </a:buClr>
              <a:buSzPts val="990"/>
              <a:defRPr/>
            </a:pPr>
            <a:endParaRPr lang="en-US" sz="4000" b="1" kern="0" dirty="0">
              <a:solidFill>
                <a:srgbClr val="002060"/>
              </a:solidFill>
              <a:latin typeface="HP001 4 hàng" panose="020B060305030202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50000"/>
              </a:lnSpc>
              <a:buClr>
                <a:srgbClr val="000000"/>
              </a:buClr>
              <a:buSzPts val="990"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HP001 4 hàng" panose="020B0603050302020204" pitchFamily="34" charset="0"/>
              <a:cs typeface="Times New Roman" panose="02020603050405020304" pitchFamily="18" charset="0"/>
              <a:sym typeface="Calibri"/>
            </a:endParaRPr>
          </a:p>
          <a:p>
            <a:pPr marL="0" marR="0" lvl="0" indent="0" algn="ctr" defTabSz="914377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P001 4 hàng" panose="020B0603050302020204" pitchFamily="34" charset="0"/>
                <a:cs typeface="Times New Roman" panose="02020603050405020304" pitchFamily="18" charset="0"/>
                <a:sym typeface="Calibri"/>
              </a:rPr>
              <a:t>Giáo</a:t>
            </a:r>
            <a:r>
              <a:rPr kumimoji="0" lang="en-US" sz="4000" b="1" i="0" u="none" strike="noStrike" kern="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P001 4 hàng" panose="020B0603050302020204" pitchFamily="34" charset="0"/>
                <a:cs typeface="Times New Roman" panose="02020603050405020304" pitchFamily="18" charset="0"/>
                <a:sym typeface="Calibri"/>
              </a:rPr>
              <a:t> </a:t>
            </a:r>
            <a:r>
              <a:rPr kumimoji="0" lang="en-US" sz="4000" b="1" i="0" u="none" strike="noStrike" kern="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P001 4 hàng" panose="020B0603050302020204" pitchFamily="34" charset="0"/>
                <a:cs typeface="Times New Roman" panose="02020603050405020304" pitchFamily="18" charset="0"/>
                <a:sym typeface="Calibri"/>
              </a:rPr>
              <a:t>viên</a:t>
            </a:r>
            <a:r>
              <a:rPr kumimoji="0" lang="en-US" sz="4000" b="1" i="0" u="none" strike="noStrike" kern="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P001 4 hàng" panose="020B0603050302020204" pitchFamily="34" charset="0"/>
                <a:cs typeface="Times New Roman" panose="02020603050405020304" pitchFamily="18" charset="0"/>
                <a:sym typeface="Calibri"/>
              </a:rPr>
              <a:t>: </a:t>
            </a:r>
            <a:r>
              <a:rPr kumimoji="0" lang="en-US" sz="4000" b="1" i="0" u="none" strike="noStrike" kern="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P001 4 hàng" panose="020B0603050302020204" pitchFamily="34" charset="0"/>
                <a:cs typeface="Times New Roman" panose="02020603050405020304" pitchFamily="18" charset="0"/>
                <a:sym typeface="Calibri"/>
              </a:rPr>
              <a:t>Nguyễn</a:t>
            </a:r>
            <a:r>
              <a:rPr kumimoji="0" lang="en-US" sz="4000" b="1" i="0" u="none" strike="noStrike" kern="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P001 4 hàng" panose="020B0603050302020204" pitchFamily="34" charset="0"/>
                <a:cs typeface="Times New Roman" panose="02020603050405020304" pitchFamily="18" charset="0"/>
                <a:sym typeface="Calibri"/>
              </a:rPr>
              <a:t> </a:t>
            </a:r>
            <a:r>
              <a:rPr kumimoji="0" lang="en-US" sz="4000" b="1" i="0" u="none" strike="noStrike" kern="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P001 4 hàng" panose="020B0603050302020204" pitchFamily="34" charset="0"/>
                <a:cs typeface="Times New Roman" panose="02020603050405020304" pitchFamily="18" charset="0"/>
                <a:sym typeface="Calibri"/>
              </a:rPr>
              <a:t>Thị</a:t>
            </a:r>
            <a:r>
              <a:rPr kumimoji="0" lang="en-US" sz="4000" b="1" i="0" u="none" strike="noStrike" kern="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P001 4 hàng" panose="020B0603050302020204" pitchFamily="34" charset="0"/>
                <a:cs typeface="Times New Roman" panose="02020603050405020304" pitchFamily="18" charset="0"/>
                <a:sym typeface="Calibri"/>
              </a:rPr>
              <a:t> Sim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HP001 4 hàng" panose="020B0603050302020204" pitchFamily="34" charset="0"/>
              <a:cs typeface="Times New Roman" panose="02020603050405020304" pitchFamily="18" charset="0"/>
              <a:sym typeface="Calibri"/>
            </a:endParaRPr>
          </a:p>
        </p:txBody>
      </p:sp>
      <p:pic>
        <p:nvPicPr>
          <p:cNvPr id="4" name="Picture 4" descr="POINSET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515880" cy="23591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POINSET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0131234" y="353437"/>
            <a:ext cx="2359155" cy="1652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POINSET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9839326" y="5033961"/>
            <a:ext cx="2352675" cy="182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POINSET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63526" y="4770437"/>
            <a:ext cx="1824038" cy="2351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2336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POINSET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515880" cy="23591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POINSET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0131234" y="353437"/>
            <a:ext cx="2359155" cy="1652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POINSET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9839326" y="5033961"/>
            <a:ext cx="2352675" cy="182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POINSET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63526" y="4770437"/>
            <a:ext cx="1824038" cy="2351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949234" y="557234"/>
            <a:ext cx="1025869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400" b="1" dirty="0" err="1">
                <a:solidFill>
                  <a:srgbClr val="0070C0"/>
                </a:solidFill>
                <a:latin typeface="HP001 4 hàng" panose="020B0603050302020204" pitchFamily="34" charset="0"/>
              </a:rPr>
              <a:t>Thứ</a:t>
            </a:r>
            <a:r>
              <a:rPr lang="en-US" sz="4400" b="1" dirty="0">
                <a:solidFill>
                  <a:srgbClr val="0070C0"/>
                </a:solidFill>
                <a:latin typeface="HP001 4 hàng" panose="020B0603050302020204" pitchFamily="34" charset="0"/>
              </a:rPr>
              <a:t> </a:t>
            </a:r>
            <a:r>
              <a:rPr lang="en-US" sz="4400" b="1" dirty="0" err="1">
                <a:solidFill>
                  <a:srgbClr val="0070C0"/>
                </a:solidFill>
                <a:latin typeface="HP001 4 hàng" panose="020B0603050302020204" pitchFamily="34" charset="0"/>
              </a:rPr>
              <a:t>năm</a:t>
            </a:r>
            <a:r>
              <a:rPr lang="en-US" sz="4400" b="1" dirty="0">
                <a:solidFill>
                  <a:srgbClr val="0070C0"/>
                </a:solidFill>
                <a:latin typeface="HP001 4 hàng" panose="020B0603050302020204" pitchFamily="34" charset="0"/>
              </a:rPr>
              <a:t> </a:t>
            </a:r>
            <a:r>
              <a:rPr lang="en-US" sz="4400" b="1" dirty="0" err="1">
                <a:solidFill>
                  <a:srgbClr val="0070C0"/>
                </a:solidFill>
                <a:latin typeface="HP001 4 hàng" panose="020B0603050302020204" pitchFamily="34" charset="0"/>
              </a:rPr>
              <a:t>ngày</a:t>
            </a:r>
            <a:r>
              <a:rPr lang="en-US" sz="4400" b="1" dirty="0">
                <a:solidFill>
                  <a:srgbClr val="0070C0"/>
                </a:solidFill>
                <a:latin typeface="HP001 4 hàng" panose="020B0603050302020204" pitchFamily="34" charset="0"/>
              </a:rPr>
              <a:t> 10 </a:t>
            </a:r>
            <a:r>
              <a:rPr lang="en-US" sz="4400" b="1" dirty="0" err="1">
                <a:solidFill>
                  <a:srgbClr val="0070C0"/>
                </a:solidFill>
                <a:latin typeface="HP001 4 hàng" panose="020B0603050302020204" pitchFamily="34" charset="0"/>
              </a:rPr>
              <a:t>tháng</a:t>
            </a:r>
            <a:r>
              <a:rPr lang="en-US" sz="4400" b="1" dirty="0">
                <a:solidFill>
                  <a:srgbClr val="0070C0"/>
                </a:solidFill>
                <a:latin typeface="HP001 4 hàng" panose="020B0603050302020204" pitchFamily="34" charset="0"/>
              </a:rPr>
              <a:t> 4 </a:t>
            </a:r>
            <a:r>
              <a:rPr lang="en-US" sz="4400" b="1" dirty="0" err="1">
                <a:solidFill>
                  <a:srgbClr val="0070C0"/>
                </a:solidFill>
                <a:latin typeface="HP001 4 hàng" panose="020B0603050302020204" pitchFamily="34" charset="0"/>
              </a:rPr>
              <a:t>năm</a:t>
            </a:r>
            <a:r>
              <a:rPr lang="en-US" sz="4400" b="1" dirty="0">
                <a:solidFill>
                  <a:srgbClr val="0070C0"/>
                </a:solidFill>
                <a:latin typeface="HP001 4 hàng" panose="020B0603050302020204" pitchFamily="34" charset="0"/>
              </a:rPr>
              <a:t> 2025</a:t>
            </a:r>
          </a:p>
          <a:p>
            <a:pPr algn="ctr">
              <a:lnSpc>
                <a:spcPct val="150000"/>
              </a:lnSpc>
            </a:pPr>
            <a:r>
              <a:rPr lang="en-US" sz="4400" b="1" dirty="0" err="1">
                <a:solidFill>
                  <a:srgbClr val="0070C0"/>
                </a:solidFill>
                <a:latin typeface="HP001 4 hàng" panose="020B0603050302020204" pitchFamily="34" charset="0"/>
              </a:rPr>
              <a:t>Tiếng</a:t>
            </a:r>
            <a:r>
              <a:rPr lang="en-US" sz="4400" b="1" dirty="0">
                <a:solidFill>
                  <a:srgbClr val="0070C0"/>
                </a:solidFill>
                <a:latin typeface="HP001 4 hàng" panose="020B0603050302020204" pitchFamily="34" charset="0"/>
              </a:rPr>
              <a:t> </a:t>
            </a:r>
            <a:r>
              <a:rPr lang="en-US" sz="4400" b="1" dirty="0" err="1">
                <a:solidFill>
                  <a:srgbClr val="0070C0"/>
                </a:solidFill>
                <a:latin typeface="HP001 4 hàng" panose="020B0603050302020204" pitchFamily="34" charset="0"/>
              </a:rPr>
              <a:t>Việt</a:t>
            </a:r>
            <a:endParaRPr lang="en-US" sz="4400" b="1" dirty="0">
              <a:solidFill>
                <a:srgbClr val="0070C0"/>
              </a:solidFill>
              <a:latin typeface="HP001 4 hàng" panose="020B06030503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4400" b="1" dirty="0" err="1">
                <a:solidFill>
                  <a:srgbClr val="0070C0"/>
                </a:solidFill>
                <a:latin typeface="HP001 4 hàng" panose="020B0603050302020204" pitchFamily="34" charset="0"/>
              </a:rPr>
              <a:t>Luyện</a:t>
            </a:r>
            <a:r>
              <a:rPr lang="en-US" sz="4400" b="1" dirty="0">
                <a:solidFill>
                  <a:srgbClr val="0070C0"/>
                </a:solidFill>
                <a:latin typeface="HP001 4 hàng" panose="020B0603050302020204" pitchFamily="34" charset="0"/>
              </a:rPr>
              <a:t> </a:t>
            </a:r>
            <a:r>
              <a:rPr lang="en-US" sz="4400" b="1" dirty="0" err="1">
                <a:solidFill>
                  <a:srgbClr val="0070C0"/>
                </a:solidFill>
                <a:latin typeface="HP001 4 hàng" panose="020B0603050302020204" pitchFamily="34" charset="0"/>
              </a:rPr>
              <a:t>từ</a:t>
            </a:r>
            <a:r>
              <a:rPr lang="en-US" sz="4400" b="1" dirty="0">
                <a:solidFill>
                  <a:srgbClr val="0070C0"/>
                </a:solidFill>
                <a:latin typeface="HP001 4 hàng" panose="020B0603050302020204" pitchFamily="34" charset="0"/>
              </a:rPr>
              <a:t> </a:t>
            </a:r>
            <a:r>
              <a:rPr lang="en-US" sz="4400" b="1" dirty="0" err="1">
                <a:solidFill>
                  <a:srgbClr val="0070C0"/>
                </a:solidFill>
                <a:latin typeface="HP001 4 hàng" panose="020B0603050302020204" pitchFamily="34" charset="0"/>
              </a:rPr>
              <a:t>và</a:t>
            </a:r>
            <a:r>
              <a:rPr lang="en-US" sz="4400" b="1" dirty="0">
                <a:solidFill>
                  <a:srgbClr val="0070C0"/>
                </a:solidFill>
                <a:latin typeface="HP001 4 hàng" panose="020B0603050302020204" pitchFamily="34" charset="0"/>
              </a:rPr>
              <a:t> </a:t>
            </a:r>
            <a:r>
              <a:rPr lang="en-US" sz="4400" b="1" dirty="0" err="1">
                <a:solidFill>
                  <a:srgbClr val="0070C0"/>
                </a:solidFill>
                <a:latin typeface="HP001 4 hàng" panose="020B0603050302020204" pitchFamily="34" charset="0"/>
              </a:rPr>
              <a:t>câu</a:t>
            </a:r>
            <a:r>
              <a:rPr lang="en-US" sz="4400" b="1" dirty="0">
                <a:solidFill>
                  <a:srgbClr val="0070C0"/>
                </a:solidFill>
                <a:latin typeface="HP001 4 hàng" panose="020B0603050302020204" pitchFamily="34" charset="0"/>
              </a:rPr>
              <a:t>: </a:t>
            </a:r>
            <a:r>
              <a:rPr lang="en-US" sz="4400" b="1" dirty="0" err="1">
                <a:solidFill>
                  <a:srgbClr val="0070C0"/>
                </a:solidFill>
                <a:latin typeface="HP001 4 hàng" panose="020B0603050302020204" pitchFamily="34" charset="0"/>
              </a:rPr>
              <a:t>Mở</a:t>
            </a:r>
            <a:r>
              <a:rPr lang="en-US" sz="4400" b="1" dirty="0">
                <a:solidFill>
                  <a:srgbClr val="0070C0"/>
                </a:solidFill>
                <a:latin typeface="HP001 4 hàng" panose="020B0603050302020204" pitchFamily="34" charset="0"/>
              </a:rPr>
              <a:t> </a:t>
            </a:r>
            <a:r>
              <a:rPr lang="en-US" sz="4400" b="1" dirty="0" err="1">
                <a:solidFill>
                  <a:srgbClr val="0070C0"/>
                </a:solidFill>
                <a:latin typeface="HP001 4 hàng" panose="020B0603050302020204" pitchFamily="34" charset="0"/>
              </a:rPr>
              <a:t>rộng</a:t>
            </a:r>
            <a:r>
              <a:rPr lang="en-US" sz="4400" b="1" dirty="0">
                <a:solidFill>
                  <a:srgbClr val="0070C0"/>
                </a:solidFill>
                <a:latin typeface="HP001 4 hàng" panose="020B0603050302020204" pitchFamily="34" charset="0"/>
              </a:rPr>
              <a:t> </a:t>
            </a:r>
            <a:r>
              <a:rPr lang="en-US" sz="4400" b="1" dirty="0" err="1">
                <a:solidFill>
                  <a:srgbClr val="0070C0"/>
                </a:solidFill>
                <a:latin typeface="HP001 4 hàng" panose="020B0603050302020204" pitchFamily="34" charset="0"/>
              </a:rPr>
              <a:t>vốn</a:t>
            </a:r>
            <a:r>
              <a:rPr lang="en-US" sz="4400" b="1" dirty="0">
                <a:solidFill>
                  <a:srgbClr val="0070C0"/>
                </a:solidFill>
                <a:latin typeface="HP001 4 hàng" panose="020B0603050302020204" pitchFamily="34" charset="0"/>
              </a:rPr>
              <a:t> </a:t>
            </a:r>
            <a:r>
              <a:rPr lang="en-US" sz="4400" b="1" dirty="0" err="1">
                <a:solidFill>
                  <a:srgbClr val="0070C0"/>
                </a:solidFill>
                <a:latin typeface="HP001 4 hàng" panose="020B0603050302020204" pitchFamily="34" charset="0"/>
              </a:rPr>
              <a:t>từ</a:t>
            </a:r>
            <a:r>
              <a:rPr lang="en-US" sz="4400" b="1" dirty="0">
                <a:solidFill>
                  <a:srgbClr val="0070C0"/>
                </a:solidFill>
                <a:latin typeface="HP001 4 hàng" panose="020B0603050302020204" pitchFamily="34" charset="0"/>
              </a:rPr>
              <a:t>: Ý </a:t>
            </a:r>
            <a:r>
              <a:rPr lang="en-US" sz="4400" b="1" dirty="0" err="1">
                <a:solidFill>
                  <a:srgbClr val="0070C0"/>
                </a:solidFill>
                <a:latin typeface="HP001 4 hàng" panose="020B0603050302020204" pitchFamily="34" charset="0"/>
              </a:rPr>
              <a:t>chí</a:t>
            </a:r>
            <a:endParaRPr lang="en-US" sz="4400" b="1" dirty="0">
              <a:solidFill>
                <a:srgbClr val="0070C0"/>
              </a:solidFill>
              <a:latin typeface="HP001 4 hàng" panose="020B06030503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1052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7366" y="415706"/>
            <a:ext cx="1105253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rgbClr val="000000"/>
              </a:buClr>
              <a:buFont typeface="Arial"/>
              <a:buNone/>
            </a:pPr>
            <a:r>
              <a:rPr lang="en-US" sz="3600" b="1" kern="0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Bài</a:t>
            </a:r>
            <a:r>
              <a:rPr lang="en-US" sz="3600" b="1" kern="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1:</a:t>
            </a:r>
            <a:r>
              <a:rPr lang="en-US" sz="3600" b="1" kern="0" dirty="0">
                <a:solidFill>
                  <a:srgbClr val="0070C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Cho</a:t>
            </a:r>
            <a:r>
              <a:rPr lang="vi-VN" sz="3600" b="1" kern="0" dirty="0">
                <a:solidFill>
                  <a:srgbClr val="0070C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các từ ngữ chứa tiếng </a:t>
            </a:r>
            <a:r>
              <a:rPr lang="vi-VN" sz="3600" b="1" i="1" kern="0" dirty="0">
                <a:solidFill>
                  <a:srgbClr val="0070C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chí</a:t>
            </a:r>
            <a:r>
              <a:rPr lang="vi-VN" sz="3600" b="1" kern="0" dirty="0">
                <a:solidFill>
                  <a:srgbClr val="0070C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</a:t>
            </a:r>
            <a:r>
              <a:rPr lang="en-US" sz="3600" b="1" kern="0" dirty="0">
                <a:solidFill>
                  <a:srgbClr val="0070C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: </a:t>
            </a:r>
            <a:r>
              <a:rPr lang="en-US" sz="3600" b="1" kern="0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ý </a:t>
            </a:r>
            <a:r>
              <a:rPr lang="en-US" sz="3600" b="1" kern="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chí</a:t>
            </a:r>
            <a:r>
              <a:rPr lang="en-US" sz="3600" b="1" kern="0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, </a:t>
            </a:r>
            <a:r>
              <a:rPr lang="en-US" sz="3600" b="1" kern="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chí</a:t>
            </a:r>
            <a:r>
              <a:rPr lang="en-US" sz="3600" b="1" kern="0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</a:t>
            </a:r>
            <a:r>
              <a:rPr lang="en-US" sz="3600" b="1" kern="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phải</a:t>
            </a:r>
            <a:r>
              <a:rPr lang="en-US" sz="3600" b="1" kern="0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, </a:t>
            </a:r>
            <a:r>
              <a:rPr lang="en-US" sz="3600" b="1" kern="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chí</a:t>
            </a:r>
            <a:r>
              <a:rPr lang="en-US" sz="3600" b="1" kern="0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</a:t>
            </a:r>
            <a:r>
              <a:rPr lang="en-US" sz="3600" b="1" kern="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tình</a:t>
            </a:r>
            <a:r>
              <a:rPr lang="en-US" sz="3600" b="1" kern="0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, </a:t>
            </a:r>
            <a:r>
              <a:rPr lang="en-US" sz="3600" b="1" kern="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chí</a:t>
            </a:r>
            <a:r>
              <a:rPr lang="en-US" sz="3600" b="1" kern="0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</a:t>
            </a:r>
            <a:r>
              <a:rPr lang="en-US" sz="3600" b="1" kern="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hướng</a:t>
            </a:r>
            <a:r>
              <a:rPr lang="en-US" sz="3600" b="1" kern="0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, </a:t>
            </a:r>
            <a:r>
              <a:rPr lang="en-US" sz="3600" b="1" kern="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quyết</a:t>
            </a:r>
            <a:r>
              <a:rPr lang="en-US" sz="3600" b="1" kern="0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</a:t>
            </a:r>
            <a:r>
              <a:rPr lang="en-US" sz="3600" b="1" kern="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chí</a:t>
            </a:r>
            <a:r>
              <a:rPr lang="en-US" sz="3600" b="1" kern="0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, </a:t>
            </a:r>
            <a:r>
              <a:rPr lang="en-US" sz="3600" b="1" kern="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chí</a:t>
            </a:r>
            <a:r>
              <a:rPr lang="en-US" sz="3600" b="1" kern="0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</a:t>
            </a:r>
            <a:r>
              <a:rPr lang="en-US" sz="3600" b="1" kern="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thân</a:t>
            </a:r>
            <a:r>
              <a:rPr lang="en-US" sz="3600" b="1" kern="0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, </a:t>
            </a:r>
            <a:r>
              <a:rPr lang="en-US" sz="3600" b="1" kern="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bền</a:t>
            </a:r>
            <a:r>
              <a:rPr lang="en-US" sz="3600" b="1" kern="0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</a:t>
            </a:r>
            <a:r>
              <a:rPr lang="en-US" sz="3600" b="1" kern="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chí</a:t>
            </a:r>
            <a:endParaRPr lang="en-US" sz="3600" b="1" kern="0" dirty="0">
              <a:solidFill>
                <a:srgbClr val="FF000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  <a:p>
            <a:pPr algn="just">
              <a:buClr>
                <a:srgbClr val="000000"/>
              </a:buClr>
              <a:buFont typeface="Arial"/>
              <a:buNone/>
            </a:pPr>
            <a:r>
              <a:rPr lang="en-US" sz="3600" b="1" kern="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Xếp</a:t>
            </a:r>
            <a:r>
              <a:rPr lang="en-US" sz="3600" b="1" kern="0" dirty="0">
                <a:solidFill>
                  <a:srgbClr val="0070C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</a:t>
            </a:r>
            <a:r>
              <a:rPr lang="en-US" sz="3600" b="1" kern="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các</a:t>
            </a:r>
            <a:r>
              <a:rPr lang="en-US" sz="3600" b="1" kern="0" dirty="0">
                <a:solidFill>
                  <a:srgbClr val="0070C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</a:t>
            </a:r>
            <a:r>
              <a:rPr lang="en-US" sz="3600" b="1" kern="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từ</a:t>
            </a:r>
            <a:r>
              <a:rPr lang="en-US" sz="3600" b="1" kern="0" dirty="0">
                <a:solidFill>
                  <a:srgbClr val="0070C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</a:t>
            </a:r>
            <a:r>
              <a:rPr lang="en-US" sz="3600" b="1" kern="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ngữ</a:t>
            </a:r>
            <a:r>
              <a:rPr lang="en-US" sz="3600" b="1" kern="0" dirty="0">
                <a:solidFill>
                  <a:srgbClr val="0070C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</a:t>
            </a:r>
            <a:r>
              <a:rPr lang="en-US" sz="3600" b="1" kern="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trên</a:t>
            </a:r>
            <a:r>
              <a:rPr lang="en-US" sz="3600" b="1" kern="0" dirty="0">
                <a:solidFill>
                  <a:srgbClr val="0070C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</a:t>
            </a:r>
            <a:r>
              <a:rPr lang="en-US" sz="3600" b="1" kern="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vào</a:t>
            </a:r>
            <a:r>
              <a:rPr lang="en-US" sz="3600" b="1" kern="0" dirty="0">
                <a:solidFill>
                  <a:srgbClr val="0070C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</a:t>
            </a:r>
            <a:r>
              <a:rPr lang="en-US" sz="3600" b="1" kern="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nhóm</a:t>
            </a:r>
            <a:r>
              <a:rPr lang="en-US" sz="3600" b="1" kern="0" dirty="0">
                <a:solidFill>
                  <a:srgbClr val="0070C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</a:t>
            </a:r>
            <a:r>
              <a:rPr lang="vi-VN" sz="3600" b="1" kern="0" dirty="0">
                <a:solidFill>
                  <a:srgbClr val="0070C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thích hợp:</a:t>
            </a:r>
            <a:endParaRPr lang="en-US" sz="3600" b="1" kern="0" dirty="0">
              <a:solidFill>
                <a:srgbClr val="0070C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  <a:p>
            <a:pPr algn="just">
              <a:buClr>
                <a:srgbClr val="000000"/>
              </a:buClr>
            </a:pPr>
            <a:r>
              <a:rPr lang="en-US" sz="3600" b="1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a) </a:t>
            </a:r>
            <a:r>
              <a:rPr lang="en-US" sz="3600" b="1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Chí</a:t>
            </a:r>
            <a:r>
              <a:rPr lang="en-US" sz="3600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600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có</a:t>
            </a:r>
            <a:r>
              <a:rPr lang="en-US" sz="3600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600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nghĩa</a:t>
            </a:r>
            <a:r>
              <a:rPr lang="en-US" sz="3600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600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là</a:t>
            </a:r>
            <a:r>
              <a:rPr lang="en-US" sz="3600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ý </a:t>
            </a:r>
            <a:r>
              <a:rPr lang="en-US" sz="3600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muốn</a:t>
            </a:r>
            <a:r>
              <a:rPr lang="en-US" sz="3600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600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bền</a:t>
            </a:r>
            <a:r>
              <a:rPr lang="en-US" sz="3600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600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bỉ</a:t>
            </a:r>
            <a:r>
              <a:rPr lang="en-US" sz="3600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600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theo</a:t>
            </a:r>
            <a:r>
              <a:rPr lang="en-US" sz="3600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600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đuổi</a:t>
            </a:r>
            <a:r>
              <a:rPr lang="en-US" sz="3600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600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một</a:t>
            </a:r>
            <a:r>
              <a:rPr lang="en-US" sz="3600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600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mục</a:t>
            </a:r>
            <a:r>
              <a:rPr lang="en-US" sz="3600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600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đích</a:t>
            </a:r>
            <a:r>
              <a:rPr lang="en-US" sz="3600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600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tốt</a:t>
            </a:r>
            <a:r>
              <a:rPr lang="en-US" sz="3600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600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đẹp</a:t>
            </a:r>
            <a:r>
              <a:rPr lang="en-US" sz="3600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.</a:t>
            </a:r>
          </a:p>
          <a:p>
            <a:pPr algn="just">
              <a:buClr>
                <a:srgbClr val="000000"/>
              </a:buClr>
            </a:pPr>
            <a:r>
              <a:rPr lang="en-US" sz="3600" b="1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b) </a:t>
            </a:r>
            <a:r>
              <a:rPr lang="vi-VN" sz="3600" b="1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Chí</a:t>
            </a:r>
            <a:r>
              <a:rPr lang="vi-VN" sz="3600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 có nghĩa là “rất”, “hết sức”.</a:t>
            </a:r>
          </a:p>
        </p:txBody>
      </p:sp>
    </p:spTree>
    <p:extLst>
      <p:ext uri="{BB962C8B-B14F-4D97-AF65-F5344CB8AC3E}">
        <p14:creationId xmlns:p14="http://schemas.microsoft.com/office/powerpoint/2010/main" val="261304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D9E365-FC01-BF13-C145-456EDFA2AD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31;p7">
            <a:extLst>
              <a:ext uri="{FF2B5EF4-FFF2-40B4-BE49-F238E27FC236}">
                <a16:creationId xmlns:a16="http://schemas.microsoft.com/office/drawing/2014/main" id="{DB7AA6A9-B1AA-2A3D-9FF0-11B79B55D84D}"/>
              </a:ext>
            </a:extLst>
          </p:cNvPr>
          <p:cNvSpPr/>
          <p:nvPr/>
        </p:nvSpPr>
        <p:spPr>
          <a:xfrm>
            <a:off x="0" y="0"/>
            <a:ext cx="5588000" cy="1942011"/>
          </a:xfrm>
          <a:prstGeom prst="roundRect">
            <a:avLst>
              <a:gd name="adj" fmla="val 12043"/>
            </a:avLst>
          </a:prstGeom>
          <a:solidFill>
            <a:srgbClr val="9FC5E8"/>
          </a:solidFill>
          <a:ln>
            <a:noFill/>
          </a:ln>
        </p:spPr>
        <p:txBody>
          <a:bodyPr spcFirstLastPara="1" wrap="square" lIns="60950" tIns="30467" rIns="60950" bIns="30467" anchor="ctr" anchorCtr="0">
            <a:noAutofit/>
          </a:bodyPr>
          <a:lstStyle/>
          <a:p>
            <a:pPr algn="ctr">
              <a:lnSpc>
                <a:spcPct val="150000"/>
              </a:lnSpc>
              <a:buClr>
                <a:srgbClr val="000000"/>
              </a:buClr>
              <a:buFont typeface="Arial"/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Chí</a:t>
            </a:r>
            <a:r>
              <a:rPr lang="en-US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8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có</a:t>
            </a:r>
            <a:r>
              <a:rPr lang="en-US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8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nghĩa</a:t>
            </a:r>
            <a:r>
              <a:rPr lang="en-US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8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là</a:t>
            </a:r>
            <a:r>
              <a:rPr lang="en-US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ý </a:t>
            </a:r>
            <a:r>
              <a:rPr lang="en-US" sz="28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muốn</a:t>
            </a:r>
            <a:r>
              <a:rPr lang="en-US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8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bền</a:t>
            </a:r>
            <a:r>
              <a:rPr lang="en-US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8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bỉ</a:t>
            </a:r>
            <a:r>
              <a:rPr lang="en-US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8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theo</a:t>
            </a:r>
            <a:r>
              <a:rPr lang="en-US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8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đuổi</a:t>
            </a:r>
            <a:r>
              <a:rPr lang="en-US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8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một</a:t>
            </a:r>
            <a:r>
              <a:rPr lang="en-US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8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mục</a:t>
            </a:r>
            <a:r>
              <a:rPr lang="en-US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8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đích</a:t>
            </a:r>
            <a:r>
              <a:rPr lang="en-US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8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tốt</a:t>
            </a:r>
            <a:r>
              <a:rPr lang="en-US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8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đẹp</a:t>
            </a:r>
            <a:r>
              <a:rPr lang="en-US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.</a:t>
            </a:r>
          </a:p>
        </p:txBody>
      </p:sp>
      <p:sp>
        <p:nvSpPr>
          <p:cNvPr id="14" name="Google Shape;132;p7">
            <a:extLst>
              <a:ext uri="{FF2B5EF4-FFF2-40B4-BE49-F238E27FC236}">
                <a16:creationId xmlns:a16="http://schemas.microsoft.com/office/drawing/2014/main" id="{A7782D59-15EC-2E64-FA0E-F139B1DF04FE}"/>
              </a:ext>
            </a:extLst>
          </p:cNvPr>
          <p:cNvSpPr/>
          <p:nvPr/>
        </p:nvSpPr>
        <p:spPr>
          <a:xfrm>
            <a:off x="6096001" y="0"/>
            <a:ext cx="6096000" cy="1942011"/>
          </a:xfrm>
          <a:prstGeom prst="roundRect">
            <a:avLst>
              <a:gd name="adj" fmla="val 12043"/>
            </a:avLst>
          </a:prstGeom>
          <a:solidFill>
            <a:srgbClr val="9FC5E8"/>
          </a:solidFill>
          <a:ln>
            <a:noFill/>
          </a:ln>
        </p:spPr>
        <p:txBody>
          <a:bodyPr spcFirstLastPara="1" wrap="square" lIns="60950" tIns="30467" rIns="60950" bIns="30467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i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Chí </a:t>
            </a:r>
            <a:r>
              <a:rPr lang="vi-VN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có nghĩa là “rất”, “hết sức”.</a:t>
            </a:r>
          </a:p>
        </p:txBody>
      </p:sp>
      <p:sp>
        <p:nvSpPr>
          <p:cNvPr id="16" name="Google Shape;133;p7">
            <a:extLst>
              <a:ext uri="{FF2B5EF4-FFF2-40B4-BE49-F238E27FC236}">
                <a16:creationId xmlns:a16="http://schemas.microsoft.com/office/drawing/2014/main" id="{A81DD0BF-66DD-9ED4-3813-F6CBFC4554AE}"/>
              </a:ext>
            </a:extLst>
          </p:cNvPr>
          <p:cNvSpPr/>
          <p:nvPr/>
        </p:nvSpPr>
        <p:spPr>
          <a:xfrm>
            <a:off x="606979" y="2383004"/>
            <a:ext cx="2663091" cy="2225916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txBody>
          <a:bodyPr spcFirstLastPara="1" wrap="square" lIns="60950" tIns="30467" rIns="60950" bIns="30467" anchor="ctr" anchorCtr="0">
            <a:noAutofit/>
          </a:bodyPr>
          <a:lstStyle/>
          <a:p>
            <a:pPr algn="just">
              <a:lnSpc>
                <a:spcPct val="150000"/>
              </a:lnSpc>
              <a:buClr>
                <a:srgbClr val="000000"/>
              </a:buClr>
              <a:buSzPts val="4000"/>
            </a:pPr>
            <a:r>
              <a:rPr lang="en-US" sz="32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+ </a:t>
            </a:r>
            <a:r>
              <a:rPr lang="vi-VN" sz="32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Ý chí</a:t>
            </a:r>
            <a:endParaRPr sz="3200" b="1" kern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Calibri"/>
            </a:endParaRPr>
          </a:p>
          <a:p>
            <a:pPr algn="just">
              <a:lnSpc>
                <a:spcPct val="150000"/>
              </a:lnSpc>
              <a:buClr>
                <a:srgbClr val="000000"/>
              </a:buClr>
              <a:buSzPts val="4000"/>
            </a:pPr>
            <a:r>
              <a:rPr lang="en-US" sz="32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+ </a:t>
            </a:r>
            <a:r>
              <a:rPr lang="vi-VN" sz="32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Quyết chí</a:t>
            </a:r>
            <a:endParaRPr sz="3200" b="1" kern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Calibri"/>
            </a:endParaRPr>
          </a:p>
          <a:p>
            <a:pPr algn="just">
              <a:lnSpc>
                <a:spcPct val="150000"/>
              </a:lnSpc>
              <a:buClr>
                <a:srgbClr val="000000"/>
              </a:buClr>
              <a:buSzPts val="4000"/>
            </a:pPr>
            <a:r>
              <a:rPr lang="en-US" sz="32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+ </a:t>
            </a:r>
            <a:r>
              <a:rPr lang="vi-VN" sz="32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Chí hướng</a:t>
            </a:r>
            <a:endParaRPr sz="3200" b="1" kern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Calibri"/>
            </a:endParaRPr>
          </a:p>
          <a:p>
            <a:pPr algn="just">
              <a:lnSpc>
                <a:spcPct val="150000"/>
              </a:lnSpc>
              <a:buClr>
                <a:srgbClr val="000000"/>
              </a:buClr>
              <a:buSzPts val="4000"/>
            </a:pPr>
            <a:r>
              <a:rPr lang="en-US" sz="32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+ </a:t>
            </a:r>
            <a:r>
              <a:rPr lang="vi-VN" sz="32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Bền chí</a:t>
            </a:r>
            <a:endParaRPr sz="3200" b="1" kern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Calibri"/>
            </a:endParaRPr>
          </a:p>
        </p:txBody>
      </p:sp>
      <p:sp>
        <p:nvSpPr>
          <p:cNvPr id="17" name="Google Shape;134;p7">
            <a:extLst>
              <a:ext uri="{FF2B5EF4-FFF2-40B4-BE49-F238E27FC236}">
                <a16:creationId xmlns:a16="http://schemas.microsoft.com/office/drawing/2014/main" id="{543C232B-79E7-0595-8148-08F671FD8DEB}"/>
              </a:ext>
            </a:extLst>
          </p:cNvPr>
          <p:cNvSpPr/>
          <p:nvPr/>
        </p:nvSpPr>
        <p:spPr>
          <a:xfrm>
            <a:off x="9300755" y="2383004"/>
            <a:ext cx="2192828" cy="1767107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txBody>
          <a:bodyPr spcFirstLastPara="1" wrap="square" lIns="60950" tIns="30467" rIns="60950" bIns="30467" anchor="ctr" anchorCtr="0">
            <a:noAutofit/>
          </a:bodyPr>
          <a:lstStyle/>
          <a:p>
            <a:pPr algn="just">
              <a:lnSpc>
                <a:spcPct val="150000"/>
              </a:lnSpc>
              <a:buClr>
                <a:srgbClr val="000000"/>
              </a:buClr>
              <a:buSzPts val="4000"/>
            </a:pPr>
            <a:r>
              <a:rPr lang="en-US" sz="32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+ </a:t>
            </a:r>
            <a:r>
              <a:rPr lang="vi-VN" sz="32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Chí phải</a:t>
            </a:r>
            <a:endParaRPr sz="3200" b="1" kern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Calibri"/>
            </a:endParaRPr>
          </a:p>
          <a:p>
            <a:pPr algn="just">
              <a:lnSpc>
                <a:spcPct val="150000"/>
              </a:lnSpc>
              <a:buClr>
                <a:srgbClr val="000000"/>
              </a:buClr>
              <a:buSzPts val="4000"/>
            </a:pPr>
            <a:r>
              <a:rPr lang="en-US" sz="32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+ </a:t>
            </a:r>
            <a:r>
              <a:rPr lang="vi-VN" sz="32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Chí tình</a:t>
            </a:r>
            <a:endParaRPr sz="3200" b="1" kern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Calibri"/>
            </a:endParaRPr>
          </a:p>
          <a:p>
            <a:pPr algn="just">
              <a:lnSpc>
                <a:spcPct val="150000"/>
              </a:lnSpc>
              <a:buClr>
                <a:srgbClr val="000000"/>
              </a:buClr>
              <a:buSzPts val="4000"/>
            </a:pPr>
            <a:r>
              <a:rPr lang="en-US" sz="32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+ </a:t>
            </a:r>
            <a:r>
              <a:rPr lang="vi-VN" sz="32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Chí thân</a:t>
            </a:r>
            <a:endParaRPr sz="3200" b="1" kern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Calibri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77FCC943-03B0-3D45-8C64-FFF8D00F1064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1807" y="2045169"/>
            <a:ext cx="5155474" cy="481283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60245" y="5288339"/>
            <a:ext cx="1135859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 </a:t>
            </a:r>
            <a:r>
              <a:rPr lang="en-US" sz="32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khả</a:t>
            </a:r>
            <a:r>
              <a:rPr lang="en-US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vượt</a:t>
            </a:r>
            <a:r>
              <a:rPr lang="en-US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32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thử</a:t>
            </a:r>
            <a:r>
              <a:rPr lang="en-US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thách</a:t>
            </a:r>
            <a:r>
              <a:rPr lang="en-US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khăn</a:t>
            </a:r>
            <a:r>
              <a:rPr lang="en-US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32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mong</a:t>
            </a:r>
            <a:r>
              <a:rPr lang="en-US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45563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2056" y="415706"/>
            <a:ext cx="1138031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buClr>
                <a:srgbClr val="000000"/>
              </a:buClr>
              <a:buFont typeface="Arial"/>
              <a:buNone/>
            </a:pPr>
            <a:r>
              <a:rPr lang="en-US" sz="3600" b="1" kern="0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Bài</a:t>
            </a:r>
            <a:r>
              <a:rPr lang="en-US" sz="3600" b="1" kern="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2:</a:t>
            </a:r>
            <a:r>
              <a:rPr lang="en-US" sz="3600" b="1" kern="0" dirty="0">
                <a:solidFill>
                  <a:srgbClr val="0070C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</a:t>
            </a:r>
            <a:r>
              <a:rPr lang="vi-VN" sz="3600" b="1" kern="0" dirty="0">
                <a:solidFill>
                  <a:srgbClr val="0070C0"/>
                </a:solidFill>
                <a:latin typeface="+mj-lt"/>
                <a:cs typeface="Arial"/>
                <a:sym typeface="Arial"/>
              </a:rPr>
              <a:t>Tìm những động từ, tính từ có thể kết hợp với danh từ </a:t>
            </a:r>
            <a:r>
              <a:rPr lang="vi-VN" sz="3600" b="1" i="1" kern="0" dirty="0">
                <a:solidFill>
                  <a:srgbClr val="0070C0"/>
                </a:solidFill>
                <a:latin typeface="+mj-lt"/>
                <a:cs typeface="Arial"/>
                <a:sym typeface="Arial"/>
              </a:rPr>
              <a:t>ý chí</a:t>
            </a:r>
            <a:r>
              <a:rPr lang="vi-VN" sz="3600" b="1" kern="0" dirty="0">
                <a:solidFill>
                  <a:srgbClr val="0070C0"/>
                </a:solidFill>
                <a:latin typeface="+mj-lt"/>
                <a:cs typeface="Arial"/>
                <a:sym typeface="Arial"/>
              </a:rPr>
              <a:t>.</a:t>
            </a:r>
          </a:p>
          <a:p>
            <a:pPr algn="just">
              <a:lnSpc>
                <a:spcPct val="150000"/>
              </a:lnSpc>
              <a:buClr>
                <a:srgbClr val="000000"/>
              </a:buClr>
              <a:buFont typeface="Arial"/>
              <a:buNone/>
            </a:pPr>
            <a:r>
              <a:rPr lang="vi-VN" sz="3600" kern="0" dirty="0">
                <a:solidFill>
                  <a:srgbClr val="000000"/>
                </a:solidFill>
                <a:latin typeface="+mj-lt"/>
                <a:cs typeface="Arial"/>
                <a:sym typeface="Arial"/>
              </a:rPr>
              <a:t>VD: </a:t>
            </a:r>
            <a:r>
              <a:rPr lang="vi-VN" sz="3600" i="1" kern="0" dirty="0">
                <a:solidFill>
                  <a:srgbClr val="000000"/>
                </a:solidFill>
                <a:latin typeface="+mj-lt"/>
                <a:cs typeface="Arial"/>
                <a:sym typeface="Arial"/>
              </a:rPr>
              <a:t>Ý chí kiên cường, giữ vững ý chí,...</a:t>
            </a:r>
          </a:p>
        </p:txBody>
      </p:sp>
    </p:spTree>
    <p:extLst>
      <p:ext uri="{BB962C8B-B14F-4D97-AF65-F5344CB8AC3E}">
        <p14:creationId xmlns:p14="http://schemas.microsoft.com/office/powerpoint/2010/main" val="42926120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156;p10">
            <a:extLst>
              <a:ext uri="{FF2B5EF4-FFF2-40B4-BE49-F238E27FC236}">
                <a16:creationId xmlns:a16="http://schemas.microsoft.com/office/drawing/2014/main" id="{7E6497D3-1B30-AAE9-ED2D-10CB31E631C7}"/>
              </a:ext>
            </a:extLst>
          </p:cNvPr>
          <p:cNvSpPr/>
          <p:nvPr/>
        </p:nvSpPr>
        <p:spPr>
          <a:xfrm>
            <a:off x="250053" y="3328435"/>
            <a:ext cx="1879600" cy="1018071"/>
          </a:xfrm>
          <a:prstGeom prst="roundRect">
            <a:avLst>
              <a:gd name="adj" fmla="val 12043"/>
            </a:avLst>
          </a:prstGeom>
          <a:solidFill>
            <a:srgbClr val="D76F6F"/>
          </a:solidFill>
          <a:ln>
            <a:noFill/>
          </a:ln>
        </p:spPr>
        <p:txBody>
          <a:bodyPr spcFirstLastPara="1" wrap="square" lIns="60950" tIns="30467" rIns="60950" bIns="30467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n-US" sz="2400" b="1" kern="0">
                <a:solidFill>
                  <a:srgbClr val="FFFFFF"/>
                </a:solidFill>
                <a:latin typeface="UTM Avo" panose="02040603050506020204" pitchFamily="18" charset="0"/>
                <a:cs typeface="Arial"/>
                <a:sym typeface="Arial"/>
              </a:rPr>
              <a:t>Ý chí</a:t>
            </a:r>
            <a:endParaRPr lang="en-US" sz="2400" b="1" kern="0" dirty="0">
              <a:solidFill>
                <a:srgbClr val="FFFFFF"/>
              </a:solidFill>
              <a:latin typeface="UTM Avo" panose="02040603050506020204" pitchFamily="18" charset="0"/>
              <a:cs typeface="Arial"/>
              <a:sym typeface="Arial"/>
            </a:endParaRPr>
          </a:p>
        </p:txBody>
      </p:sp>
      <p:sp>
        <p:nvSpPr>
          <p:cNvPr id="4" name="Google Shape;157;p10">
            <a:extLst>
              <a:ext uri="{FF2B5EF4-FFF2-40B4-BE49-F238E27FC236}">
                <a16:creationId xmlns:a16="http://schemas.microsoft.com/office/drawing/2014/main" id="{FDFF5A63-D5C9-6EE1-BA14-42375A60DA7B}"/>
              </a:ext>
            </a:extLst>
          </p:cNvPr>
          <p:cNvSpPr/>
          <p:nvPr/>
        </p:nvSpPr>
        <p:spPr>
          <a:xfrm>
            <a:off x="10054405" y="3225800"/>
            <a:ext cx="1879600" cy="1018071"/>
          </a:xfrm>
          <a:prstGeom prst="roundRect">
            <a:avLst>
              <a:gd name="adj" fmla="val 12043"/>
            </a:avLst>
          </a:prstGeom>
          <a:solidFill>
            <a:srgbClr val="D76F6F"/>
          </a:solidFill>
          <a:ln>
            <a:noFill/>
          </a:ln>
        </p:spPr>
        <p:txBody>
          <a:bodyPr spcFirstLastPara="1" wrap="square" lIns="60950" tIns="30467" rIns="60950" bIns="30467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n-US" sz="2400" b="1" kern="0" dirty="0">
                <a:solidFill>
                  <a:srgbClr val="FFFFFF"/>
                </a:solidFill>
                <a:latin typeface="UTM Avo" panose="02040603050506020204" pitchFamily="18" charset="0"/>
                <a:cs typeface="Arial"/>
                <a:sym typeface="Arial"/>
              </a:rPr>
              <a:t>ý </a:t>
            </a:r>
            <a:r>
              <a:rPr lang="en-US" sz="2400" b="1" kern="0" dirty="0" err="1">
                <a:solidFill>
                  <a:srgbClr val="FFFFFF"/>
                </a:solidFill>
                <a:latin typeface="UTM Avo" panose="02040603050506020204" pitchFamily="18" charset="0"/>
                <a:cs typeface="Arial"/>
                <a:sym typeface="Arial"/>
              </a:rPr>
              <a:t>chí</a:t>
            </a:r>
            <a:endParaRPr lang="en-US" sz="2400" b="1" kern="0" dirty="0">
              <a:solidFill>
                <a:srgbClr val="FFFFFF"/>
              </a:solidFill>
              <a:latin typeface="UTM Avo" panose="02040603050506020204" pitchFamily="18" charset="0"/>
              <a:cs typeface="Arial"/>
              <a:sym typeface="Arial"/>
            </a:endParaRPr>
          </a:p>
        </p:txBody>
      </p:sp>
      <p:sp>
        <p:nvSpPr>
          <p:cNvPr id="5" name="Google Shape;158;p10">
            <a:extLst>
              <a:ext uri="{FF2B5EF4-FFF2-40B4-BE49-F238E27FC236}">
                <a16:creationId xmlns:a16="http://schemas.microsoft.com/office/drawing/2014/main" id="{995A05D4-8C1B-0EB4-A1F7-49EDAFBB94FD}"/>
              </a:ext>
            </a:extLst>
          </p:cNvPr>
          <p:cNvSpPr/>
          <p:nvPr/>
        </p:nvSpPr>
        <p:spPr>
          <a:xfrm>
            <a:off x="3350413" y="2006600"/>
            <a:ext cx="2167128" cy="1018071"/>
          </a:xfrm>
          <a:prstGeom prst="roundRect">
            <a:avLst>
              <a:gd name="adj" fmla="val 12043"/>
            </a:avLst>
          </a:prstGeom>
          <a:solidFill>
            <a:srgbClr val="FFFFFF"/>
          </a:solidFill>
          <a:ln w="38100" cap="flat" cmpd="sng">
            <a:solidFill>
              <a:srgbClr val="D76F6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0950" tIns="30467" rIns="60950" bIns="30467" anchor="ctr" anchorCtr="0">
            <a:noAutofit/>
          </a:bodyPr>
          <a:lstStyle/>
          <a:p>
            <a:pPr lvl="0" algn="ctr">
              <a:buClr>
                <a:srgbClr val="000000"/>
              </a:buClr>
            </a:pPr>
            <a:r>
              <a:rPr lang="en-US" sz="2667" kern="0" dirty="0" err="1">
                <a:solidFill>
                  <a:srgbClr val="000000"/>
                </a:solidFill>
                <a:latin typeface="UTM Avo" panose="02040603050506020204" pitchFamily="18" charset="0"/>
                <a:cs typeface="Arial"/>
                <a:sym typeface="Arial"/>
              </a:rPr>
              <a:t>kiên</a:t>
            </a:r>
            <a:r>
              <a:rPr lang="en-US" sz="2667" kern="0" dirty="0">
                <a:solidFill>
                  <a:srgbClr val="000000"/>
                </a:solidFill>
                <a:latin typeface="UTM Avo" panose="02040603050506020204" pitchFamily="18" charset="0"/>
                <a:cs typeface="Arial"/>
                <a:sym typeface="Arial"/>
              </a:rPr>
              <a:t> </a:t>
            </a:r>
            <a:r>
              <a:rPr lang="en-US" sz="2667" kern="0" dirty="0" err="1">
                <a:solidFill>
                  <a:srgbClr val="000000"/>
                </a:solidFill>
                <a:latin typeface="UTM Avo" panose="02040603050506020204" pitchFamily="18" charset="0"/>
                <a:cs typeface="Arial"/>
                <a:sym typeface="Arial"/>
              </a:rPr>
              <a:t>định</a:t>
            </a:r>
            <a:endParaRPr lang="en-US" sz="2667" kern="0" dirty="0">
              <a:solidFill>
                <a:srgbClr val="000000"/>
              </a:solidFill>
              <a:latin typeface="UTM Avo" panose="02040603050506020204" pitchFamily="18" charset="0"/>
              <a:cs typeface="Arial"/>
              <a:sym typeface="Arial"/>
            </a:endParaRPr>
          </a:p>
        </p:txBody>
      </p:sp>
      <p:sp>
        <p:nvSpPr>
          <p:cNvPr id="6" name="Google Shape;159;p10">
            <a:extLst>
              <a:ext uri="{FF2B5EF4-FFF2-40B4-BE49-F238E27FC236}">
                <a16:creationId xmlns:a16="http://schemas.microsoft.com/office/drawing/2014/main" id="{CE0B3589-F4A4-A26A-3DBE-2ED33C303515}"/>
              </a:ext>
            </a:extLst>
          </p:cNvPr>
          <p:cNvSpPr/>
          <p:nvPr/>
        </p:nvSpPr>
        <p:spPr>
          <a:xfrm>
            <a:off x="3350413" y="3328435"/>
            <a:ext cx="2167128" cy="1018071"/>
          </a:xfrm>
          <a:prstGeom prst="roundRect">
            <a:avLst>
              <a:gd name="adj" fmla="val 12043"/>
            </a:avLst>
          </a:prstGeom>
          <a:solidFill>
            <a:srgbClr val="FFFFFF"/>
          </a:solidFill>
          <a:ln w="38100" cap="flat" cmpd="sng">
            <a:solidFill>
              <a:srgbClr val="D76F6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0950" tIns="30467" rIns="60950" bIns="30467" anchor="ctr" anchorCtr="0">
            <a:noAutofit/>
          </a:bodyPr>
          <a:lstStyle/>
          <a:p>
            <a:pPr lvl="0" algn="ctr">
              <a:buClr>
                <a:srgbClr val="000000"/>
              </a:buClr>
            </a:pPr>
            <a:r>
              <a:rPr lang="en-US" sz="2667" kern="0">
                <a:solidFill>
                  <a:srgbClr val="000000"/>
                </a:solidFill>
                <a:latin typeface="UTM Avo" panose="02040603050506020204" pitchFamily="18" charset="0"/>
                <a:cs typeface="Arial"/>
                <a:sym typeface="Arial"/>
              </a:rPr>
              <a:t>mạnh mẽ</a:t>
            </a:r>
            <a:endParaRPr lang="en-US" sz="2667" kern="0" dirty="0">
              <a:solidFill>
                <a:srgbClr val="000000"/>
              </a:solidFill>
              <a:latin typeface="UTM Avo" panose="02040603050506020204" pitchFamily="18" charset="0"/>
              <a:cs typeface="Arial"/>
              <a:sym typeface="Arial"/>
            </a:endParaRPr>
          </a:p>
        </p:txBody>
      </p:sp>
      <p:sp>
        <p:nvSpPr>
          <p:cNvPr id="7" name="Google Shape;160;p10">
            <a:extLst>
              <a:ext uri="{FF2B5EF4-FFF2-40B4-BE49-F238E27FC236}">
                <a16:creationId xmlns:a16="http://schemas.microsoft.com/office/drawing/2014/main" id="{A1DA13FD-A527-C5F2-A844-EF95885D2FC7}"/>
              </a:ext>
            </a:extLst>
          </p:cNvPr>
          <p:cNvSpPr/>
          <p:nvPr/>
        </p:nvSpPr>
        <p:spPr>
          <a:xfrm>
            <a:off x="3335281" y="4650271"/>
            <a:ext cx="2167128" cy="1018071"/>
          </a:xfrm>
          <a:prstGeom prst="roundRect">
            <a:avLst>
              <a:gd name="adj" fmla="val 12043"/>
            </a:avLst>
          </a:prstGeom>
          <a:solidFill>
            <a:srgbClr val="FFFFFF"/>
          </a:solidFill>
          <a:ln w="38100" cap="flat" cmpd="sng">
            <a:solidFill>
              <a:srgbClr val="D76F6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0950" tIns="30467" rIns="60950" bIns="30467" anchor="ctr" anchorCtr="0">
            <a:noAutofit/>
          </a:bodyPr>
          <a:lstStyle/>
          <a:p>
            <a:pPr lvl="0" algn="ctr">
              <a:buClr>
                <a:srgbClr val="000000"/>
              </a:buClr>
            </a:pPr>
            <a:r>
              <a:rPr lang="en-US" sz="2667" kern="0" dirty="0" err="1">
                <a:solidFill>
                  <a:srgbClr val="000000"/>
                </a:solidFill>
                <a:latin typeface="UTM Avo" panose="02040603050506020204" pitchFamily="18" charset="0"/>
                <a:cs typeface="Arial"/>
                <a:sym typeface="Arial"/>
              </a:rPr>
              <a:t>bền</a:t>
            </a:r>
            <a:r>
              <a:rPr lang="en-US" sz="2667" kern="0" dirty="0">
                <a:solidFill>
                  <a:srgbClr val="000000"/>
                </a:solidFill>
                <a:latin typeface="UTM Avo" panose="02040603050506020204" pitchFamily="18" charset="0"/>
                <a:cs typeface="Arial"/>
                <a:sym typeface="Arial"/>
              </a:rPr>
              <a:t> </a:t>
            </a:r>
            <a:r>
              <a:rPr lang="en-US" sz="2667" kern="0" dirty="0" err="1">
                <a:solidFill>
                  <a:srgbClr val="000000"/>
                </a:solidFill>
                <a:latin typeface="UTM Avo" panose="02040603050506020204" pitchFamily="18" charset="0"/>
                <a:cs typeface="Arial"/>
                <a:sym typeface="Arial"/>
              </a:rPr>
              <a:t>bỉ</a:t>
            </a:r>
            <a:endParaRPr lang="en-US" sz="2667" kern="0" dirty="0">
              <a:solidFill>
                <a:srgbClr val="000000"/>
              </a:solidFill>
              <a:latin typeface="UTM Avo" panose="02040603050506020204" pitchFamily="18" charset="0"/>
              <a:cs typeface="Arial"/>
              <a:sym typeface="Arial"/>
            </a:endParaRPr>
          </a:p>
        </p:txBody>
      </p:sp>
      <p:sp>
        <p:nvSpPr>
          <p:cNvPr id="8" name="Google Shape;161;p10">
            <a:extLst>
              <a:ext uri="{FF2B5EF4-FFF2-40B4-BE49-F238E27FC236}">
                <a16:creationId xmlns:a16="http://schemas.microsoft.com/office/drawing/2014/main" id="{9E71F269-B702-3523-EE16-1BF6ABCC46EA}"/>
              </a:ext>
            </a:extLst>
          </p:cNvPr>
          <p:cNvSpPr/>
          <p:nvPr/>
        </p:nvSpPr>
        <p:spPr>
          <a:xfrm>
            <a:off x="6622613" y="2006600"/>
            <a:ext cx="2169268" cy="1018071"/>
          </a:xfrm>
          <a:prstGeom prst="roundRect">
            <a:avLst>
              <a:gd name="adj" fmla="val 12043"/>
            </a:avLst>
          </a:prstGeom>
          <a:solidFill>
            <a:srgbClr val="FFFFFF"/>
          </a:solidFill>
          <a:ln w="38100" cap="flat" cmpd="sng">
            <a:solidFill>
              <a:srgbClr val="D76F6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0950" tIns="30467" rIns="60950" bIns="30467" anchor="ctr" anchorCtr="0">
            <a:noAutofit/>
          </a:bodyPr>
          <a:lstStyle/>
          <a:p>
            <a:pPr lvl="0" algn="ctr">
              <a:buClr>
                <a:srgbClr val="000000"/>
              </a:buClr>
            </a:pPr>
            <a:r>
              <a:rPr lang="en-US" sz="2667" kern="0" dirty="0" err="1">
                <a:solidFill>
                  <a:srgbClr val="000000"/>
                </a:solidFill>
                <a:latin typeface="UTM Avo" panose="02040603050506020204" pitchFamily="18" charset="0"/>
                <a:cs typeface="Arial"/>
                <a:sym typeface="Arial"/>
              </a:rPr>
              <a:t>Rèn</a:t>
            </a:r>
            <a:r>
              <a:rPr lang="en-US" sz="2667" kern="0" dirty="0">
                <a:solidFill>
                  <a:srgbClr val="000000"/>
                </a:solidFill>
                <a:latin typeface="UTM Avo" panose="02040603050506020204" pitchFamily="18" charset="0"/>
                <a:cs typeface="Arial"/>
                <a:sym typeface="Arial"/>
              </a:rPr>
              <a:t> </a:t>
            </a:r>
            <a:r>
              <a:rPr lang="en-US" sz="2667" kern="0" dirty="0" err="1">
                <a:solidFill>
                  <a:srgbClr val="000000"/>
                </a:solidFill>
                <a:latin typeface="UTM Avo" panose="02040603050506020204" pitchFamily="18" charset="0"/>
                <a:cs typeface="Arial"/>
                <a:sym typeface="Arial"/>
              </a:rPr>
              <a:t>luyện</a:t>
            </a:r>
            <a:endParaRPr lang="en-US" sz="2667" kern="0" dirty="0">
              <a:solidFill>
                <a:srgbClr val="000000"/>
              </a:solidFill>
              <a:latin typeface="UTM Avo" panose="02040603050506020204" pitchFamily="18" charset="0"/>
              <a:cs typeface="Arial"/>
              <a:sym typeface="Arial"/>
            </a:endParaRPr>
          </a:p>
        </p:txBody>
      </p:sp>
      <p:sp>
        <p:nvSpPr>
          <p:cNvPr id="9" name="Google Shape;162;p10">
            <a:extLst>
              <a:ext uri="{FF2B5EF4-FFF2-40B4-BE49-F238E27FC236}">
                <a16:creationId xmlns:a16="http://schemas.microsoft.com/office/drawing/2014/main" id="{B6482F0D-D014-7FC4-948A-985035B82B31}"/>
              </a:ext>
            </a:extLst>
          </p:cNvPr>
          <p:cNvSpPr/>
          <p:nvPr/>
        </p:nvSpPr>
        <p:spPr>
          <a:xfrm>
            <a:off x="6622613" y="3328435"/>
            <a:ext cx="2169268" cy="1018071"/>
          </a:xfrm>
          <a:prstGeom prst="roundRect">
            <a:avLst>
              <a:gd name="adj" fmla="val 12043"/>
            </a:avLst>
          </a:prstGeom>
          <a:solidFill>
            <a:srgbClr val="FFFFFF"/>
          </a:solidFill>
          <a:ln w="38100" cap="flat" cmpd="sng">
            <a:solidFill>
              <a:srgbClr val="D76F6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0950" tIns="30467" rIns="60950" bIns="30467" anchor="ctr" anchorCtr="0">
            <a:noAutofit/>
          </a:bodyPr>
          <a:lstStyle/>
          <a:p>
            <a:pPr lvl="0" algn="ctr">
              <a:buClr>
                <a:srgbClr val="000000"/>
              </a:buClr>
            </a:pPr>
            <a:r>
              <a:rPr lang="en-US" sz="2667" kern="0" dirty="0">
                <a:solidFill>
                  <a:srgbClr val="000000"/>
                </a:solidFill>
                <a:latin typeface="UTM Avo" panose="02040603050506020204" pitchFamily="18" charset="0"/>
                <a:cs typeface="Arial"/>
                <a:sym typeface="Arial"/>
              </a:rPr>
              <a:t>N</a:t>
            </a:r>
            <a:r>
              <a:rPr lang="vi-VN" sz="2667" kern="0" dirty="0">
                <a:solidFill>
                  <a:srgbClr val="000000"/>
                </a:solidFill>
                <a:latin typeface="UTM Avo" panose="02040603050506020204" pitchFamily="18" charset="0"/>
                <a:cs typeface="Arial"/>
                <a:sym typeface="Arial"/>
              </a:rPr>
              <a:t>uôi dưỡng</a:t>
            </a:r>
          </a:p>
        </p:txBody>
      </p:sp>
      <p:sp>
        <p:nvSpPr>
          <p:cNvPr id="10" name="Google Shape;163;p10">
            <a:extLst>
              <a:ext uri="{FF2B5EF4-FFF2-40B4-BE49-F238E27FC236}">
                <a16:creationId xmlns:a16="http://schemas.microsoft.com/office/drawing/2014/main" id="{8302B3E0-0BBB-9033-DBEB-0BF46C7E7127}"/>
              </a:ext>
            </a:extLst>
          </p:cNvPr>
          <p:cNvSpPr/>
          <p:nvPr/>
        </p:nvSpPr>
        <p:spPr>
          <a:xfrm>
            <a:off x="6607481" y="4650271"/>
            <a:ext cx="2184400" cy="1018071"/>
          </a:xfrm>
          <a:prstGeom prst="roundRect">
            <a:avLst>
              <a:gd name="adj" fmla="val 12043"/>
            </a:avLst>
          </a:prstGeom>
          <a:solidFill>
            <a:srgbClr val="FFFFFF"/>
          </a:solidFill>
          <a:ln w="38100" cap="flat" cmpd="sng">
            <a:solidFill>
              <a:srgbClr val="D76F6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0950" tIns="30467" rIns="60950" bIns="30467" anchor="ctr" anchorCtr="0">
            <a:noAutofit/>
          </a:bodyPr>
          <a:lstStyle/>
          <a:p>
            <a:pPr lvl="0" algn="ctr">
              <a:buClr>
                <a:srgbClr val="000000"/>
              </a:buClr>
            </a:pPr>
            <a:r>
              <a:rPr lang="en-US" sz="2667" kern="0" dirty="0" err="1">
                <a:solidFill>
                  <a:srgbClr val="000000"/>
                </a:solidFill>
                <a:latin typeface="UTM Avo" panose="02040603050506020204" pitchFamily="18" charset="0"/>
                <a:cs typeface="Arial"/>
                <a:sym typeface="Arial"/>
              </a:rPr>
              <a:t>Bồi</a:t>
            </a:r>
            <a:r>
              <a:rPr lang="en-US" sz="2667" kern="0" dirty="0">
                <a:solidFill>
                  <a:srgbClr val="000000"/>
                </a:solidFill>
                <a:latin typeface="UTM Avo" panose="02040603050506020204" pitchFamily="18" charset="0"/>
                <a:cs typeface="Arial"/>
                <a:sym typeface="Arial"/>
              </a:rPr>
              <a:t> </a:t>
            </a:r>
            <a:r>
              <a:rPr lang="en-US" sz="2667" kern="0" dirty="0" err="1">
                <a:solidFill>
                  <a:srgbClr val="000000"/>
                </a:solidFill>
                <a:latin typeface="UTM Avo" panose="02040603050506020204" pitchFamily="18" charset="0"/>
                <a:cs typeface="Arial"/>
                <a:sym typeface="Arial"/>
              </a:rPr>
              <a:t>đắp</a:t>
            </a:r>
            <a:endParaRPr lang="en-US" sz="2667" kern="0" dirty="0">
              <a:solidFill>
                <a:srgbClr val="000000"/>
              </a:solidFill>
              <a:latin typeface="UTM Avo" panose="02040603050506020204" pitchFamily="18" charset="0"/>
              <a:cs typeface="Arial"/>
              <a:sym typeface="Arial"/>
            </a:endParaRPr>
          </a:p>
        </p:txBody>
      </p:sp>
      <p:sp>
        <p:nvSpPr>
          <p:cNvPr id="11" name="Google Shape;164;p10">
            <a:extLst>
              <a:ext uri="{FF2B5EF4-FFF2-40B4-BE49-F238E27FC236}">
                <a16:creationId xmlns:a16="http://schemas.microsoft.com/office/drawing/2014/main" id="{AD93A2AF-7E89-6708-404B-80133DD64F3F}"/>
              </a:ext>
            </a:extLst>
          </p:cNvPr>
          <p:cNvSpPr/>
          <p:nvPr/>
        </p:nvSpPr>
        <p:spPr>
          <a:xfrm>
            <a:off x="2247846" y="3407810"/>
            <a:ext cx="889108" cy="811765"/>
          </a:xfrm>
          <a:prstGeom prst="mathPlus">
            <a:avLst>
              <a:gd name="adj1" fmla="val 23520"/>
            </a:avLst>
          </a:prstGeom>
          <a:solidFill>
            <a:srgbClr val="D76F6F"/>
          </a:solidFill>
          <a:ln w="25400" cap="flat" cmpd="sng">
            <a:solidFill>
              <a:srgbClr val="D76F6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0950" tIns="30467" rIns="60950" bIns="30467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endParaRPr sz="1200" kern="0">
              <a:solidFill>
                <a:srgbClr val="FFFFFF"/>
              </a:solidFill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165;p10">
            <a:extLst>
              <a:ext uri="{FF2B5EF4-FFF2-40B4-BE49-F238E27FC236}">
                <a16:creationId xmlns:a16="http://schemas.microsoft.com/office/drawing/2014/main" id="{AF581DA7-B84D-05F2-8C46-0346C6027068}"/>
              </a:ext>
            </a:extLst>
          </p:cNvPr>
          <p:cNvSpPr/>
          <p:nvPr/>
        </p:nvSpPr>
        <p:spPr>
          <a:xfrm>
            <a:off x="8990208" y="3336542"/>
            <a:ext cx="889108" cy="811765"/>
          </a:xfrm>
          <a:prstGeom prst="mathPlus">
            <a:avLst>
              <a:gd name="adj1" fmla="val 23520"/>
            </a:avLst>
          </a:prstGeom>
          <a:solidFill>
            <a:srgbClr val="D76F6F"/>
          </a:solidFill>
          <a:ln w="25400" cap="flat" cmpd="sng">
            <a:solidFill>
              <a:srgbClr val="D76F6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0950" tIns="30467" rIns="60950" bIns="30467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endParaRPr sz="1200" kern="0">
              <a:solidFill>
                <a:srgbClr val="FFFFFF"/>
              </a:solidFill>
              <a:ea typeface="Calibri"/>
              <a:cs typeface="Calibri"/>
              <a:sym typeface="Calibri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91242" y="1327598"/>
            <a:ext cx="56549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endParaRPr lang="en-US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479773" y="1327598"/>
            <a:ext cx="56866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endParaRPr lang="en-US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19722" y="127830"/>
            <a:ext cx="113803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rgbClr val="000000"/>
              </a:buClr>
              <a:buFont typeface="Arial"/>
              <a:buNone/>
            </a:pPr>
            <a:r>
              <a:rPr lang="en-US" sz="3600" b="1" kern="0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Bài</a:t>
            </a:r>
            <a:r>
              <a:rPr lang="en-US" sz="3600" b="1" kern="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2:</a:t>
            </a:r>
            <a:r>
              <a:rPr lang="en-US" sz="3600" b="1" kern="0" dirty="0">
                <a:solidFill>
                  <a:srgbClr val="0070C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</a:t>
            </a:r>
            <a:r>
              <a:rPr lang="vi-VN" sz="3600" b="1" kern="0" dirty="0">
                <a:solidFill>
                  <a:srgbClr val="0070C0"/>
                </a:solidFill>
                <a:latin typeface="+mj-lt"/>
                <a:cs typeface="Arial"/>
                <a:sym typeface="Arial"/>
              </a:rPr>
              <a:t>Tìm những động từ, tính từ có thể kết hợp với danh từ ý chí.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6209211" y="1245326"/>
            <a:ext cx="0" cy="5355771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91242" y="1850818"/>
            <a:ext cx="11442763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7930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1096" y="0"/>
            <a:ext cx="1138031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rgbClr val="000000"/>
              </a:buClr>
              <a:buFont typeface="Arial"/>
              <a:buNone/>
            </a:pPr>
            <a:r>
              <a:rPr lang="en-US" sz="3600" b="1" kern="0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Bài</a:t>
            </a:r>
            <a:r>
              <a:rPr lang="en-US" sz="3600" b="1" kern="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3:</a:t>
            </a:r>
            <a:r>
              <a:rPr lang="en-US" sz="3600" b="1" kern="0" dirty="0">
                <a:solidFill>
                  <a:srgbClr val="0070C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</a:t>
            </a:r>
            <a:r>
              <a:rPr lang="vi-VN" sz="3600" b="1" kern="0" dirty="0">
                <a:solidFill>
                  <a:srgbClr val="0070C0"/>
                </a:solidFill>
                <a:latin typeface="+mj-lt"/>
                <a:ea typeface="Calibri"/>
                <a:cs typeface="Calibri"/>
                <a:sym typeface="Calibri"/>
              </a:rPr>
              <a:t>Viết </a:t>
            </a:r>
            <a:r>
              <a:rPr lang="vi-VN" sz="3600" b="1" u="sng" kern="0" dirty="0">
                <a:solidFill>
                  <a:srgbClr val="0070C0"/>
                </a:solidFill>
                <a:latin typeface="+mj-lt"/>
                <a:ea typeface="Calibri"/>
                <a:cs typeface="Calibri"/>
                <a:sym typeface="Calibri"/>
              </a:rPr>
              <a:t>đoạn văn nêu cảm nghĩ</a:t>
            </a:r>
            <a:r>
              <a:rPr lang="vi-VN" sz="3600" b="1" kern="0" dirty="0">
                <a:solidFill>
                  <a:srgbClr val="0070C0"/>
                </a:solidFill>
                <a:latin typeface="+mj-lt"/>
                <a:ea typeface="Calibri"/>
                <a:cs typeface="Calibri"/>
                <a:sym typeface="Calibri"/>
              </a:rPr>
              <a:t> của em về </a:t>
            </a:r>
            <a:r>
              <a:rPr lang="vi-VN" sz="3600" b="1" u="sng" kern="0" dirty="0">
                <a:solidFill>
                  <a:srgbClr val="0070C0"/>
                </a:solidFill>
                <a:latin typeface="+mj-lt"/>
                <a:ea typeface="Calibri"/>
                <a:cs typeface="Calibri"/>
                <a:sym typeface="Calibri"/>
              </a:rPr>
              <a:t>một nhân vật tuổi nhỏ chí lớn</a:t>
            </a:r>
            <a:r>
              <a:rPr lang="vi-VN" sz="3600" b="1" kern="0" dirty="0">
                <a:solidFill>
                  <a:srgbClr val="0070C0"/>
                </a:solidFill>
                <a:latin typeface="+mj-lt"/>
                <a:ea typeface="Calibri"/>
                <a:cs typeface="Calibri"/>
                <a:sym typeface="Calibri"/>
              </a:rPr>
              <a:t> trong các </a:t>
            </a:r>
            <a:r>
              <a:rPr lang="vi-VN" sz="3600" b="1" u="sng" kern="0" dirty="0">
                <a:solidFill>
                  <a:srgbClr val="0070C0"/>
                </a:solidFill>
                <a:latin typeface="+mj-lt"/>
                <a:ea typeface="Calibri"/>
                <a:cs typeface="Calibri"/>
                <a:sym typeface="Calibri"/>
              </a:rPr>
              <a:t>câu chuyện đã được nghe</a:t>
            </a:r>
            <a:r>
              <a:rPr lang="en-US" sz="3600" b="1" kern="0" dirty="0">
                <a:solidFill>
                  <a:srgbClr val="0070C0"/>
                </a:solidFill>
                <a:latin typeface="+mj-lt"/>
                <a:ea typeface="Calibri"/>
                <a:cs typeface="Calibri"/>
                <a:sym typeface="Calibri"/>
              </a:rPr>
              <a:t>,</a:t>
            </a:r>
            <a:r>
              <a:rPr lang="vi-VN" sz="3600" b="1" kern="0" dirty="0">
                <a:solidFill>
                  <a:srgbClr val="0070C0"/>
                </a:solidFill>
                <a:latin typeface="+mj-lt"/>
                <a:ea typeface="Calibri"/>
                <a:cs typeface="Calibri"/>
                <a:sym typeface="Calibri"/>
              </a:rPr>
              <a:t> </a:t>
            </a:r>
            <a:r>
              <a:rPr lang="vi-VN" sz="3600" b="1" u="sng" kern="0" dirty="0">
                <a:solidFill>
                  <a:srgbClr val="0070C0"/>
                </a:solidFill>
                <a:latin typeface="+mj-lt"/>
                <a:ea typeface="Calibri"/>
                <a:cs typeface="Calibri"/>
                <a:sym typeface="Calibri"/>
              </a:rPr>
              <a:t>được đọc</a:t>
            </a:r>
            <a:r>
              <a:rPr lang="vi-VN" sz="3600" b="1" kern="0" dirty="0">
                <a:solidFill>
                  <a:srgbClr val="0070C0"/>
                </a:solidFill>
                <a:latin typeface="+mj-lt"/>
                <a:ea typeface="Calibri"/>
                <a:cs typeface="Calibri"/>
                <a:sym typeface="Calibri"/>
              </a:rPr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66652" y="1911532"/>
            <a:ext cx="1111213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rgbClr val="000000"/>
              </a:buClr>
              <a:buFont typeface="Arial"/>
              <a:buNone/>
            </a:pPr>
            <a:r>
              <a:rPr lang="en-US" sz="3600" b="1" u="sng" kern="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Gợi</a:t>
            </a:r>
            <a:r>
              <a:rPr lang="en-US" sz="3600" b="1" u="sng" kern="0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ý:</a:t>
            </a:r>
          </a:p>
          <a:p>
            <a:pPr algn="just">
              <a:buClr>
                <a:srgbClr val="000000"/>
              </a:buClr>
              <a:buFont typeface="Arial"/>
              <a:buNone/>
            </a:pPr>
            <a:r>
              <a:rPr lang="en-US" sz="3600" b="1" kern="0" dirty="0">
                <a:solidFill>
                  <a:srgbClr val="7030A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+ </a:t>
            </a:r>
            <a:r>
              <a:rPr lang="en-US" sz="3600" b="1" kern="0" dirty="0" err="1">
                <a:solidFill>
                  <a:srgbClr val="7030A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Em</a:t>
            </a:r>
            <a:r>
              <a:rPr lang="en-US" sz="3600" b="1" kern="0" dirty="0">
                <a:solidFill>
                  <a:srgbClr val="7030A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</a:t>
            </a:r>
            <a:r>
              <a:rPr lang="en-US" sz="3600" b="1" kern="0" dirty="0" err="1">
                <a:solidFill>
                  <a:srgbClr val="7030A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sẽ</a:t>
            </a:r>
            <a:r>
              <a:rPr lang="en-US" sz="3600" b="1" kern="0" dirty="0">
                <a:solidFill>
                  <a:srgbClr val="7030A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</a:t>
            </a:r>
            <a:r>
              <a:rPr lang="en-US" sz="3600" b="1" kern="0" dirty="0" err="1">
                <a:solidFill>
                  <a:srgbClr val="7030A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nêu</a:t>
            </a:r>
            <a:r>
              <a:rPr lang="en-US" sz="3600" b="1" kern="0" dirty="0">
                <a:solidFill>
                  <a:srgbClr val="7030A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</a:t>
            </a:r>
            <a:r>
              <a:rPr lang="en-US" sz="3600" b="1" kern="0" dirty="0" err="1">
                <a:solidFill>
                  <a:srgbClr val="7030A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cảm</a:t>
            </a:r>
            <a:r>
              <a:rPr lang="en-US" sz="3600" b="1" kern="0" dirty="0">
                <a:solidFill>
                  <a:srgbClr val="7030A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</a:t>
            </a:r>
            <a:r>
              <a:rPr lang="en-US" sz="3600" b="1" kern="0" dirty="0" err="1">
                <a:solidFill>
                  <a:srgbClr val="7030A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nghĩ</a:t>
            </a:r>
            <a:r>
              <a:rPr lang="en-US" sz="3600" b="1" kern="0" dirty="0">
                <a:solidFill>
                  <a:srgbClr val="7030A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</a:t>
            </a:r>
            <a:r>
              <a:rPr lang="en-US" sz="3600" b="1" kern="0" dirty="0" err="1">
                <a:solidFill>
                  <a:srgbClr val="7030A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về</a:t>
            </a:r>
            <a:r>
              <a:rPr lang="en-US" sz="3600" b="1" kern="0" dirty="0">
                <a:solidFill>
                  <a:srgbClr val="7030A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</a:t>
            </a:r>
            <a:r>
              <a:rPr lang="en-US" sz="3600" b="1" kern="0" dirty="0" err="1">
                <a:solidFill>
                  <a:srgbClr val="7030A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người</a:t>
            </a:r>
            <a:r>
              <a:rPr lang="en-US" sz="3600" b="1" kern="0" dirty="0">
                <a:solidFill>
                  <a:srgbClr val="7030A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</a:t>
            </a:r>
            <a:r>
              <a:rPr lang="en-US" sz="3600" b="1" kern="0" dirty="0" err="1">
                <a:solidFill>
                  <a:srgbClr val="7030A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anh</a:t>
            </a:r>
            <a:r>
              <a:rPr lang="en-US" sz="3600" b="1" kern="0" dirty="0">
                <a:solidFill>
                  <a:srgbClr val="7030A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</a:t>
            </a:r>
            <a:r>
              <a:rPr lang="en-US" sz="3600" b="1" kern="0" dirty="0" err="1">
                <a:solidFill>
                  <a:srgbClr val="7030A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hùng</a:t>
            </a:r>
            <a:r>
              <a:rPr lang="en-US" sz="3600" b="1" kern="0" dirty="0">
                <a:solidFill>
                  <a:srgbClr val="7030A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</a:t>
            </a:r>
            <a:r>
              <a:rPr lang="en-US" sz="3600" b="1" kern="0" dirty="0" err="1">
                <a:solidFill>
                  <a:srgbClr val="7030A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nhỏ</a:t>
            </a:r>
            <a:r>
              <a:rPr lang="en-US" sz="3600" b="1" kern="0" dirty="0">
                <a:solidFill>
                  <a:srgbClr val="7030A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</a:t>
            </a:r>
            <a:r>
              <a:rPr lang="en-US" sz="3600" b="1" kern="0" dirty="0" err="1">
                <a:solidFill>
                  <a:srgbClr val="7030A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tuổi</a:t>
            </a:r>
            <a:r>
              <a:rPr lang="en-US" sz="3600" b="1" kern="0" dirty="0">
                <a:solidFill>
                  <a:srgbClr val="7030A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</a:t>
            </a:r>
            <a:r>
              <a:rPr lang="en-US" sz="3600" b="1" kern="0" dirty="0" err="1">
                <a:solidFill>
                  <a:srgbClr val="7030A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nào</a:t>
            </a:r>
            <a:r>
              <a:rPr lang="en-US" sz="3600" b="1" kern="0" dirty="0">
                <a:solidFill>
                  <a:srgbClr val="7030A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?</a:t>
            </a:r>
          </a:p>
          <a:p>
            <a:pPr algn="just">
              <a:buClr>
                <a:srgbClr val="000000"/>
              </a:buClr>
              <a:buFont typeface="Arial"/>
              <a:buNone/>
            </a:pPr>
            <a:r>
              <a:rPr lang="en-US" sz="3600" b="1" kern="0" dirty="0">
                <a:solidFill>
                  <a:srgbClr val="7030A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+ </a:t>
            </a:r>
            <a:r>
              <a:rPr lang="en-US" sz="3600" b="1" kern="0" dirty="0" err="1">
                <a:solidFill>
                  <a:srgbClr val="7030A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Đó</a:t>
            </a:r>
            <a:r>
              <a:rPr lang="en-US" sz="3600" b="1" kern="0" dirty="0">
                <a:solidFill>
                  <a:srgbClr val="7030A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</a:t>
            </a:r>
            <a:r>
              <a:rPr lang="en-US" sz="3600" b="1" kern="0" dirty="0" err="1">
                <a:solidFill>
                  <a:srgbClr val="7030A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là</a:t>
            </a:r>
            <a:r>
              <a:rPr lang="en-US" sz="3600" b="1" kern="0" dirty="0">
                <a:solidFill>
                  <a:srgbClr val="7030A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</a:t>
            </a:r>
            <a:r>
              <a:rPr lang="en-US" sz="3600" b="1" kern="0" dirty="0" err="1">
                <a:solidFill>
                  <a:srgbClr val="7030A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nhân</a:t>
            </a:r>
            <a:r>
              <a:rPr lang="en-US" sz="3600" b="1" kern="0" dirty="0">
                <a:solidFill>
                  <a:srgbClr val="7030A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</a:t>
            </a:r>
            <a:r>
              <a:rPr lang="en-US" sz="3600" b="1" kern="0" dirty="0" err="1">
                <a:solidFill>
                  <a:srgbClr val="7030A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vật</a:t>
            </a:r>
            <a:r>
              <a:rPr lang="en-US" sz="3600" b="1" kern="0" dirty="0">
                <a:solidFill>
                  <a:srgbClr val="7030A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</a:t>
            </a:r>
            <a:r>
              <a:rPr lang="en-US" sz="3600" b="1" kern="0" dirty="0" err="1">
                <a:solidFill>
                  <a:srgbClr val="7030A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trong</a:t>
            </a:r>
            <a:r>
              <a:rPr lang="en-US" sz="3600" b="1" kern="0" dirty="0">
                <a:solidFill>
                  <a:srgbClr val="7030A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</a:t>
            </a:r>
            <a:r>
              <a:rPr lang="en-US" sz="3600" b="1" kern="0" dirty="0" err="1">
                <a:solidFill>
                  <a:srgbClr val="7030A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câu</a:t>
            </a:r>
            <a:r>
              <a:rPr lang="en-US" sz="3600" b="1" kern="0" dirty="0">
                <a:solidFill>
                  <a:srgbClr val="7030A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</a:t>
            </a:r>
            <a:r>
              <a:rPr lang="en-US" sz="3600" b="1" kern="0" dirty="0" err="1">
                <a:solidFill>
                  <a:srgbClr val="7030A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chuyện</a:t>
            </a:r>
            <a:r>
              <a:rPr lang="en-US" sz="3600" b="1" kern="0" dirty="0">
                <a:solidFill>
                  <a:srgbClr val="7030A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</a:t>
            </a:r>
            <a:r>
              <a:rPr lang="en-US" sz="3600" b="1" kern="0" dirty="0" err="1">
                <a:solidFill>
                  <a:srgbClr val="7030A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nào</a:t>
            </a:r>
            <a:r>
              <a:rPr lang="en-US" sz="3600" b="1" kern="0" dirty="0">
                <a:solidFill>
                  <a:srgbClr val="7030A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?</a:t>
            </a:r>
          </a:p>
          <a:p>
            <a:pPr algn="just">
              <a:buClr>
                <a:srgbClr val="000000"/>
              </a:buClr>
              <a:buFont typeface="Arial"/>
              <a:buNone/>
            </a:pPr>
            <a:r>
              <a:rPr lang="en-US" sz="3600" b="1" kern="0" dirty="0">
                <a:solidFill>
                  <a:srgbClr val="7030A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+ </a:t>
            </a:r>
            <a:r>
              <a:rPr lang="en-US" sz="3600" b="1" kern="0" dirty="0" err="1">
                <a:solidFill>
                  <a:srgbClr val="7030A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Điều</a:t>
            </a:r>
            <a:r>
              <a:rPr lang="en-US" sz="3600" b="1" kern="0" dirty="0">
                <a:solidFill>
                  <a:srgbClr val="7030A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</a:t>
            </a:r>
            <a:r>
              <a:rPr lang="en-US" sz="3600" b="1" kern="0" dirty="0" err="1">
                <a:solidFill>
                  <a:srgbClr val="7030A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gì</a:t>
            </a:r>
            <a:r>
              <a:rPr lang="en-US" sz="3600" b="1" kern="0" dirty="0">
                <a:solidFill>
                  <a:srgbClr val="7030A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ở </a:t>
            </a:r>
            <a:r>
              <a:rPr lang="en-US" sz="3600" b="1" kern="0" dirty="0" err="1">
                <a:solidFill>
                  <a:srgbClr val="7030A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người</a:t>
            </a:r>
            <a:r>
              <a:rPr lang="en-US" sz="3600" b="1" kern="0" dirty="0">
                <a:solidFill>
                  <a:srgbClr val="7030A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</a:t>
            </a:r>
            <a:r>
              <a:rPr lang="en-US" sz="3600" b="1" kern="0" dirty="0" err="1">
                <a:solidFill>
                  <a:srgbClr val="7030A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anh</a:t>
            </a:r>
            <a:r>
              <a:rPr lang="en-US" sz="3600" b="1" kern="0" dirty="0">
                <a:solidFill>
                  <a:srgbClr val="7030A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</a:t>
            </a:r>
            <a:r>
              <a:rPr lang="en-US" sz="3600" b="1" kern="0" dirty="0" err="1">
                <a:solidFill>
                  <a:srgbClr val="7030A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hùng</a:t>
            </a:r>
            <a:r>
              <a:rPr lang="en-US" sz="3600" b="1" kern="0" dirty="0">
                <a:solidFill>
                  <a:srgbClr val="7030A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</a:t>
            </a:r>
            <a:r>
              <a:rPr lang="en-US" sz="3600" b="1" kern="0" dirty="0" err="1">
                <a:solidFill>
                  <a:srgbClr val="7030A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ấy</a:t>
            </a:r>
            <a:r>
              <a:rPr lang="en-US" sz="3600" b="1" kern="0" dirty="0">
                <a:solidFill>
                  <a:srgbClr val="7030A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</a:t>
            </a:r>
            <a:r>
              <a:rPr lang="en-US" sz="3600" b="1" kern="0" dirty="0" err="1">
                <a:solidFill>
                  <a:srgbClr val="7030A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khiến</a:t>
            </a:r>
            <a:r>
              <a:rPr lang="en-US" sz="3600" b="1" kern="0" dirty="0">
                <a:solidFill>
                  <a:srgbClr val="7030A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</a:t>
            </a:r>
            <a:r>
              <a:rPr lang="en-US" sz="3600" b="1" kern="0" dirty="0" err="1">
                <a:solidFill>
                  <a:srgbClr val="7030A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em</a:t>
            </a:r>
            <a:r>
              <a:rPr lang="en-US" sz="3600" b="1" kern="0" dirty="0">
                <a:solidFill>
                  <a:srgbClr val="7030A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</a:t>
            </a:r>
            <a:r>
              <a:rPr lang="en-US" sz="3600" b="1" kern="0" dirty="0" err="1">
                <a:solidFill>
                  <a:srgbClr val="7030A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cảm</a:t>
            </a:r>
            <a:r>
              <a:rPr lang="en-US" sz="3600" b="1" kern="0" dirty="0">
                <a:solidFill>
                  <a:srgbClr val="7030A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</a:t>
            </a:r>
            <a:r>
              <a:rPr lang="en-US" sz="3600" b="1" kern="0" dirty="0" err="1">
                <a:solidFill>
                  <a:srgbClr val="7030A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phục</a:t>
            </a:r>
            <a:r>
              <a:rPr lang="en-US" sz="3600" b="1" kern="0" dirty="0">
                <a:solidFill>
                  <a:srgbClr val="7030A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, </a:t>
            </a:r>
          </a:p>
          <a:p>
            <a:pPr algn="just">
              <a:buClr>
                <a:srgbClr val="000000"/>
              </a:buClr>
              <a:buFont typeface="Arial"/>
              <a:buNone/>
            </a:pPr>
            <a:r>
              <a:rPr lang="en-US" sz="3600" b="1" kern="0" dirty="0" err="1">
                <a:solidFill>
                  <a:srgbClr val="7030A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yêu</a:t>
            </a:r>
            <a:r>
              <a:rPr lang="en-US" sz="3600" b="1" kern="0" dirty="0">
                <a:solidFill>
                  <a:srgbClr val="7030A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</a:t>
            </a:r>
            <a:r>
              <a:rPr lang="en-US" sz="3600" b="1" kern="0" dirty="0" err="1">
                <a:solidFill>
                  <a:srgbClr val="7030A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thích</a:t>
            </a:r>
            <a:r>
              <a:rPr lang="en-US" sz="3600" b="1" kern="0" dirty="0">
                <a:solidFill>
                  <a:srgbClr val="7030A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? </a:t>
            </a:r>
            <a:endParaRPr lang="vi-VN" sz="3600" b="1" kern="0" dirty="0">
              <a:solidFill>
                <a:srgbClr val="7030A0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29928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F6ED58AA-6044-4063-A2D9-5C566FADBD0E}" vid="{6929B544-CFDD-4290-A91C-DFD0546A7D3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Tuần 29 - Góc sáng tạo. Lập kế hoạch nhỏ</Template>
  <TotalTime>528</TotalTime>
  <Words>366</Words>
  <Application>Microsoft Office PowerPoint</Application>
  <PresentationFormat>Widescreen</PresentationFormat>
  <Paragraphs>42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Calibri Light</vt:lpstr>
      <vt:lpstr>HP001 4 hàng</vt:lpstr>
      <vt:lpstr>Arial</vt:lpstr>
      <vt:lpstr>Calibri</vt:lpstr>
      <vt:lpstr>UTM Avo</vt:lpstr>
      <vt:lpstr>Times New Roman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2114120010-CAO THỊ PHƯƠNG VINH</dc:creator>
  <cp:lastModifiedBy>BÙI THỊ THU HẰNG (221001306)</cp:lastModifiedBy>
  <cp:revision>31</cp:revision>
  <dcterms:created xsi:type="dcterms:W3CDTF">2024-02-24T15:58:45Z</dcterms:created>
  <dcterms:modified xsi:type="dcterms:W3CDTF">2025-04-20T03:33:44Z</dcterms:modified>
</cp:coreProperties>
</file>