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0" r:id="rId3"/>
    <p:sldId id="309" r:id="rId4"/>
    <p:sldId id="275" r:id="rId5"/>
    <p:sldId id="310" r:id="rId6"/>
    <p:sldId id="311" r:id="rId7"/>
    <p:sldId id="312" r:id="rId8"/>
    <p:sldId id="314" r:id="rId9"/>
    <p:sldId id="315" r:id="rId10"/>
  </p:sldIdLst>
  <p:sldSz cx="12192000" cy="6858000"/>
  <p:notesSz cx="6858000" cy="9144000"/>
  <p:custDataLst>
    <p:tags r:id="rId1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9" autoAdjust="0"/>
    <p:restoredTop sz="94660"/>
  </p:normalViewPr>
  <p:slideViewPr>
    <p:cSldViewPr snapToGrid="0">
      <p:cViewPr varScale="1">
        <p:scale>
          <a:sx n="67" d="100"/>
          <a:sy n="67" d="100"/>
        </p:scale>
        <p:origin x="75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F75A9DB7-AC0A-A662-8742-5F62805D1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>
            <a:extLst>
              <a:ext uri="{FF2B5EF4-FFF2-40B4-BE49-F238E27FC236}">
                <a16:creationId xmlns:a16="http://schemas.microsoft.com/office/drawing/2014/main" id="{1A8809C0-4E25-615F-52C9-4453C3FFB7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>
            <a:extLst>
              <a:ext uri="{FF2B5EF4-FFF2-40B4-BE49-F238E27FC236}">
                <a16:creationId xmlns:a16="http://schemas.microsoft.com/office/drawing/2014/main" id="{A28DFACE-CB18-5A58-A00B-F9C93BBC1C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64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72D42975-551A-18E3-4429-B8601DD8D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>
            <a:extLst>
              <a:ext uri="{FF2B5EF4-FFF2-40B4-BE49-F238E27FC236}">
                <a16:creationId xmlns:a16="http://schemas.microsoft.com/office/drawing/2014/main" id="{532C45D9-6B8E-B8EF-8A0F-F0073DE082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>
            <a:extLst>
              <a:ext uri="{FF2B5EF4-FFF2-40B4-BE49-F238E27FC236}">
                <a16:creationId xmlns:a16="http://schemas.microsoft.com/office/drawing/2014/main" id="{B85EA12D-F5BA-0B42-79D9-C4A93BCC3A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20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BD195EB7-5959-FE29-219A-AC3696111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>
            <a:extLst>
              <a:ext uri="{FF2B5EF4-FFF2-40B4-BE49-F238E27FC236}">
                <a16:creationId xmlns:a16="http://schemas.microsoft.com/office/drawing/2014/main" id="{2B8D18F7-6CDA-D1AF-8C56-83BD4C920E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>
            <a:extLst>
              <a:ext uri="{FF2B5EF4-FFF2-40B4-BE49-F238E27FC236}">
                <a16:creationId xmlns:a16="http://schemas.microsoft.com/office/drawing/2014/main" id="{1917C333-A8D2-2874-92FF-199084A98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611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07A125EC-D4DB-12AF-D3CB-95A6813F7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>
            <a:extLst>
              <a:ext uri="{FF2B5EF4-FFF2-40B4-BE49-F238E27FC236}">
                <a16:creationId xmlns:a16="http://schemas.microsoft.com/office/drawing/2014/main" id="{8B8187A4-9B83-E529-5804-99A0B6A2BA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>
            <a:extLst>
              <a:ext uri="{FF2B5EF4-FFF2-40B4-BE49-F238E27FC236}">
                <a16:creationId xmlns:a16="http://schemas.microsoft.com/office/drawing/2014/main" id="{43BABE1F-81AC-02DC-EA30-A09364556F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3777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D0B3821B-338B-7742-C345-63F7F718B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>
            <a:extLst>
              <a:ext uri="{FF2B5EF4-FFF2-40B4-BE49-F238E27FC236}">
                <a16:creationId xmlns:a16="http://schemas.microsoft.com/office/drawing/2014/main" id="{1A5BB978-A27F-8D1D-FE80-03FA38B83F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>
            <a:extLst>
              <a:ext uri="{FF2B5EF4-FFF2-40B4-BE49-F238E27FC236}">
                <a16:creationId xmlns:a16="http://schemas.microsoft.com/office/drawing/2014/main" id="{E17A164D-0FB1-D101-63CE-A710655112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581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56014A5F-8D6A-1452-7457-29C730157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>
            <a:extLst>
              <a:ext uri="{FF2B5EF4-FFF2-40B4-BE49-F238E27FC236}">
                <a16:creationId xmlns:a16="http://schemas.microsoft.com/office/drawing/2014/main" id="{C5D8FA28-87E5-9D67-C9C4-C34799B03D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>
            <a:extLst>
              <a:ext uri="{FF2B5EF4-FFF2-40B4-BE49-F238E27FC236}">
                <a16:creationId xmlns:a16="http://schemas.microsoft.com/office/drawing/2014/main" id="{1DB06409-359B-65BB-03FE-9A5D29CE5B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8933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F08A2CC9-7D02-CAF1-9A98-9A08E5A9E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>
            <a:extLst>
              <a:ext uri="{FF2B5EF4-FFF2-40B4-BE49-F238E27FC236}">
                <a16:creationId xmlns:a16="http://schemas.microsoft.com/office/drawing/2014/main" id="{42D4F35E-42B9-EB11-9E14-36393C13D0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>
            <a:extLst>
              <a:ext uri="{FF2B5EF4-FFF2-40B4-BE49-F238E27FC236}">
                <a16:creationId xmlns:a16="http://schemas.microsoft.com/office/drawing/2014/main" id="{0D656D4E-CA46-7A81-2B44-25F5F25FA9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023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DB434C3-48AA-D911-7B97-6E5C498F7C23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195308"/>
            <a:ext cx="268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Công nghệ 4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364577" y="2665521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Chủ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đề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</a:t>
            </a:r>
          </a:p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Thủ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công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kĩ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thuật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chóng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37">
            <a:extLst>
              <a:ext uri="{FF2B5EF4-FFF2-40B4-BE49-F238E27FC236}">
                <a16:creationId xmlns:a16="http://schemas.microsoft.com/office/drawing/2014/main" id="{32E462D0-630C-229B-C9E5-5629BC9617C1}"/>
              </a:ext>
            </a:extLst>
          </p:cNvPr>
          <p:cNvSpPr txBox="1">
            <a:spLocks/>
          </p:cNvSpPr>
          <p:nvPr/>
        </p:nvSpPr>
        <p:spPr>
          <a:xfrm>
            <a:off x="4081855" y="3252733"/>
            <a:ext cx="5967328" cy="201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5333" b="1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Sản</a:t>
            </a:r>
            <a:r>
              <a:rPr lang="en-US" sz="5333" b="1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5333" b="1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phẩm</a:t>
            </a:r>
            <a:r>
              <a:rPr lang="en-US" sz="5333" b="1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5333" b="1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mẫu</a:t>
            </a:r>
            <a:endParaRPr lang="en-US" sz="5333" b="1" dirty="0"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sp>
        <p:nvSpPr>
          <p:cNvPr id="3" name="Google Shape;301;p37">
            <a:extLst>
              <a:ext uri="{FF2B5EF4-FFF2-40B4-BE49-F238E27FC236}">
                <a16:creationId xmlns:a16="http://schemas.microsoft.com/office/drawing/2014/main" id="{D8F6955A-273A-AACE-9A9A-A6152A701F5F}"/>
              </a:ext>
            </a:extLst>
          </p:cNvPr>
          <p:cNvSpPr txBox="1">
            <a:spLocks/>
          </p:cNvSpPr>
          <p:nvPr/>
        </p:nvSpPr>
        <p:spPr>
          <a:xfrm>
            <a:off x="6283519" y="2381041"/>
            <a:ext cx="1564000" cy="1256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latin typeface="UTM Avo" panose="02040603050506020204" pitchFamily="18"/>
                <a:ea typeface="+mn-ea"/>
                <a:cs typeface="+mn-ea"/>
                <a:sym typeface="+mn-lt"/>
              </a:rPr>
              <a:t>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DAF77E-A5DC-538E-B6A5-E77993C05C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044" t="24536" r="66663" b="149"/>
          <a:stretch/>
        </p:blipFill>
        <p:spPr>
          <a:xfrm rot="1404214">
            <a:off x="1438280" y="977110"/>
            <a:ext cx="2491866" cy="51586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38C6BFB5-5BA5-9237-A22C-C759B6D16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2C2080-7262-0EEA-CAA1-5B8D544C7D84}"/>
              </a:ext>
            </a:extLst>
          </p:cNvPr>
          <p:cNvSpPr/>
          <p:nvPr/>
        </p:nvSpPr>
        <p:spPr>
          <a:xfrm>
            <a:off x="0" y="789140"/>
            <a:ext cx="1219200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THẢO LUẬN NHÓM ĐÔI</a:t>
            </a:r>
            <a:endParaRPr lang="en-US" sz="2600" b="1" i="1" dirty="0">
              <a:solidFill>
                <a:schemeClr val="tx1"/>
              </a:solidFill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7A84A2-5EBB-7DD6-5894-2759FB4B5588}"/>
              </a:ext>
            </a:extLst>
          </p:cNvPr>
          <p:cNvSpPr/>
          <p:nvPr/>
        </p:nvSpPr>
        <p:spPr>
          <a:xfrm>
            <a:off x="1277804" y="1365867"/>
            <a:ext cx="9636391" cy="12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Quan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sát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mẫu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,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đọc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nội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dung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trong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trang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58 SGK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Mục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A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và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thực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hiện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yêu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cầu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:</a:t>
            </a:r>
            <a:endParaRPr lang="en-US" sz="2600" i="1" dirty="0"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D05686-697B-2262-BB20-CCA7B3FD42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7" b="96300" l="62280" r="96127">
                        <a14:foregroundMark x1="78169" y1="62474" x2="78037" y2="79598"/>
                        <a14:foregroundMark x1="78037" y1="82664" x2="78125" y2="93869"/>
                        <a14:foregroundMark x1="78169" y1="60254" x2="78125" y2="63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14" t="5096" r="6774"/>
          <a:stretch/>
        </p:blipFill>
        <p:spPr>
          <a:xfrm>
            <a:off x="7769380" y="2361235"/>
            <a:ext cx="3620109" cy="4496765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77DA393-B3A9-E3B4-ED11-B412DFECEF8C}"/>
              </a:ext>
            </a:extLst>
          </p:cNvPr>
          <p:cNvSpPr/>
          <p:nvPr/>
        </p:nvSpPr>
        <p:spPr>
          <a:xfrm>
            <a:off x="960699" y="2740366"/>
            <a:ext cx="6900626" cy="13681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Chong chóng đồ chơi gồm cánh, thân và trục quay chong chóng.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9060886-96B7-26C3-ECE8-2263A4B20157}"/>
              </a:ext>
            </a:extLst>
          </p:cNvPr>
          <p:cNvSpPr/>
          <p:nvPr/>
        </p:nvSpPr>
        <p:spPr>
          <a:xfrm>
            <a:off x="960699" y="4331729"/>
            <a:ext cx="6900626" cy="20492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Yêu cầu sản phẩm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: </a:t>
            </a:r>
            <a:r>
              <a:rPr lang="vi-VN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đầy đủ các bộ phận; chắc chắn, cân đối; cánh quay đều; trang trí đẹp.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792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27E74D48-23D5-9FE2-81DC-AFBEE521C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6CF648-F165-511A-31D3-AECE216A4972}"/>
              </a:ext>
            </a:extLst>
          </p:cNvPr>
          <p:cNvSpPr/>
          <p:nvPr/>
        </p:nvSpPr>
        <p:spPr>
          <a:xfrm>
            <a:off x="0" y="803780"/>
            <a:ext cx="12192000" cy="61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THẢO LUẬN NHÓM</a:t>
            </a:r>
            <a:endParaRPr lang="en-US" sz="2600" b="1" i="1" dirty="0">
              <a:solidFill>
                <a:schemeClr val="tx1"/>
              </a:solidFill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B81F76-8A5E-2137-49B6-A1C02F5C54C4}"/>
              </a:ext>
            </a:extLst>
          </p:cNvPr>
          <p:cNvSpPr/>
          <p:nvPr/>
        </p:nvSpPr>
        <p:spPr>
          <a:xfrm>
            <a:off x="987971" y="1499395"/>
            <a:ext cx="10216056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Làm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việc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theo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nhóm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(4 HS/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nhóm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), </a:t>
            </a:r>
            <a:r>
              <a:rPr lang="vi-VN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quan sát sản phẩm mẫu, hình ảnh các dụng cụ, vật liệu và thảo luận lựa chọn dụng cụ, vật liệu và tính toán số lượng cần thiết.</a:t>
            </a:r>
            <a:endParaRPr lang="en-US" sz="2600" i="1" dirty="0"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6A4675-FEF6-E6B8-51DB-BF576577DC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9"/>
          <a:stretch/>
        </p:blipFill>
        <p:spPr>
          <a:xfrm>
            <a:off x="1071446" y="3429000"/>
            <a:ext cx="10049107" cy="3075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189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2035EB64-3AA6-971D-35FF-047FE77C2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>
            <a:extLst>
              <a:ext uri="{FF2B5EF4-FFF2-40B4-BE49-F238E27FC236}">
                <a16:creationId xmlns:a16="http://schemas.microsoft.com/office/drawing/2014/main" id="{0F50D2F5-FE9C-3C0C-2F6B-D96216C492D3}"/>
              </a:ext>
            </a:extLst>
          </p:cNvPr>
          <p:cNvSpPr/>
          <p:nvPr/>
        </p:nvSpPr>
        <p:spPr>
          <a:xfrm>
            <a:off x="0" y="971350"/>
            <a:ext cx="3565003" cy="718232"/>
          </a:xfrm>
          <a:prstGeom prst="homePlate">
            <a:avLst>
              <a:gd name="adj" fmla="val 4262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67" b="1" dirty="0" err="1">
                <a:solidFill>
                  <a:schemeClr val="tx1"/>
                </a:solidFill>
                <a:latin typeface="UTM Avo" panose="02040603050506020204" pitchFamily="18"/>
                <a:cs typeface="+mn-ea"/>
                <a:sym typeface="+mn-lt"/>
              </a:rPr>
              <a:t>Bảng</a:t>
            </a:r>
            <a:r>
              <a:rPr lang="pt-BR" sz="2667" b="1" dirty="0">
                <a:solidFill>
                  <a:schemeClr val="tx1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pt-BR" sz="2667" b="1" dirty="0" err="1">
                <a:solidFill>
                  <a:schemeClr val="tx1"/>
                </a:solidFill>
                <a:latin typeface="UTM Avo" panose="02040603050506020204" pitchFamily="18"/>
                <a:cs typeface="+mn-ea"/>
                <a:sym typeface="+mn-lt"/>
              </a:rPr>
              <a:t>gợi</a:t>
            </a:r>
            <a:r>
              <a:rPr lang="pt-BR" sz="2667" b="1" dirty="0">
                <a:solidFill>
                  <a:schemeClr val="tx1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pt-BR" sz="2667" b="1" dirty="0" err="1">
                <a:solidFill>
                  <a:schemeClr val="tx1"/>
                </a:solidFill>
                <a:latin typeface="UTM Avo" panose="02040603050506020204" pitchFamily="18"/>
                <a:cs typeface="+mn-ea"/>
                <a:sym typeface="+mn-lt"/>
              </a:rPr>
              <a:t>ý</a:t>
            </a:r>
            <a:endParaRPr lang="pt-BR" sz="2667" b="1" dirty="0">
              <a:solidFill>
                <a:schemeClr val="tx1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9AA5FE-B912-9181-E02F-E76C2D6A1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54320"/>
              </p:ext>
            </p:extLst>
          </p:nvPr>
        </p:nvGraphicFramePr>
        <p:xfrm>
          <a:off x="957256" y="1957278"/>
          <a:ext cx="10277488" cy="426780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17455">
                  <a:extLst>
                    <a:ext uri="{9D8B030D-6E8A-4147-A177-3AD203B41FA5}">
                      <a16:colId xmlns:a16="http://schemas.microsoft.com/office/drawing/2014/main" val="3182064995"/>
                    </a:ext>
                  </a:extLst>
                </a:gridCol>
                <a:gridCol w="2848838">
                  <a:extLst>
                    <a:ext uri="{9D8B030D-6E8A-4147-A177-3AD203B41FA5}">
                      <a16:colId xmlns:a16="http://schemas.microsoft.com/office/drawing/2014/main" val="3573589154"/>
                    </a:ext>
                  </a:extLst>
                </a:gridCol>
                <a:gridCol w="4407463">
                  <a:extLst>
                    <a:ext uri="{9D8B030D-6E8A-4147-A177-3AD203B41FA5}">
                      <a16:colId xmlns:a16="http://schemas.microsoft.com/office/drawing/2014/main" val="1619241636"/>
                    </a:ext>
                  </a:extLst>
                </a:gridCol>
                <a:gridCol w="2203732">
                  <a:extLst>
                    <a:ext uri="{9D8B030D-6E8A-4147-A177-3AD203B41FA5}">
                      <a16:colId xmlns:a16="http://schemas.microsoft.com/office/drawing/2014/main" val="1157176271"/>
                    </a:ext>
                  </a:extLst>
                </a:gridCol>
              </a:tblGrid>
              <a:tr h="10558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6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TT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600" b="1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Tên</a:t>
                      </a:r>
                      <a:r>
                        <a:rPr lang="nl-NL" sz="26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600" b="1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gọi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600" b="1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Tác</a:t>
                      </a:r>
                      <a:r>
                        <a:rPr lang="nl-NL" sz="26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600" b="1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dụng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600" b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Số lượng</a:t>
                      </a:r>
                      <a:endParaRPr lang="en-US" sz="2600" b="1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/>
                </a:tc>
                <a:extLst>
                  <a:ext uri="{0D108BD9-81ED-4DB2-BD59-A6C34878D82A}">
                    <a16:rowId xmlns:a16="http://schemas.microsoft.com/office/drawing/2014/main" val="3841936239"/>
                  </a:ext>
                </a:extLst>
              </a:tr>
              <a:tr h="1132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6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1</a:t>
                      </a:r>
                      <a:endParaRPr lang="en-US" sz="260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6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Giấy</a:t>
                      </a:r>
                      <a:r>
                        <a:rPr lang="nl-NL" sz="26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6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thủ</a:t>
                      </a:r>
                      <a:r>
                        <a:rPr lang="nl-NL" sz="26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6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công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6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Làm</a:t>
                      </a:r>
                      <a:r>
                        <a:rPr lang="nl-NL" sz="26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6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cánh</a:t>
                      </a:r>
                      <a:r>
                        <a:rPr lang="nl-NL" sz="26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6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chong</a:t>
                      </a:r>
                      <a:r>
                        <a:rPr lang="nl-NL" sz="26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6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chóng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6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1 </a:t>
                      </a:r>
                      <a:r>
                        <a:rPr lang="nl-NL" sz="26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tờ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/>
                </a:tc>
                <a:extLst>
                  <a:ext uri="{0D108BD9-81ED-4DB2-BD59-A6C34878D82A}">
                    <a16:rowId xmlns:a16="http://schemas.microsoft.com/office/drawing/2014/main" val="3362788108"/>
                  </a:ext>
                </a:extLst>
              </a:tr>
              <a:tr h="10395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6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2</a:t>
                      </a:r>
                      <a:endParaRPr lang="en-US" sz="260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6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...</a:t>
                      </a:r>
                      <a:endParaRPr lang="en-US" sz="260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6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...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6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...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/>
                </a:tc>
                <a:extLst>
                  <a:ext uri="{0D108BD9-81ED-4DB2-BD59-A6C34878D82A}">
                    <a16:rowId xmlns:a16="http://schemas.microsoft.com/office/drawing/2014/main" val="898761801"/>
                  </a:ext>
                </a:extLst>
              </a:tr>
              <a:tr h="10395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6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3</a:t>
                      </a:r>
                      <a:endParaRPr lang="en-US" sz="260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6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...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6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...</a:t>
                      </a:r>
                      <a:endParaRPr lang="en-US" sz="260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6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...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/>
                </a:tc>
                <a:extLst>
                  <a:ext uri="{0D108BD9-81ED-4DB2-BD59-A6C34878D82A}">
                    <a16:rowId xmlns:a16="http://schemas.microsoft.com/office/drawing/2014/main" val="31530164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48271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E8C95BAC-6DC1-AB74-621C-C2FF2881C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699692-E1E4-9047-585D-5B7A8D9C2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680932"/>
              </p:ext>
            </p:extLst>
          </p:nvPr>
        </p:nvGraphicFramePr>
        <p:xfrm>
          <a:off x="635001" y="1314366"/>
          <a:ext cx="10921998" cy="526508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11771">
                  <a:extLst>
                    <a:ext uri="{9D8B030D-6E8A-4147-A177-3AD203B41FA5}">
                      <a16:colId xmlns:a16="http://schemas.microsoft.com/office/drawing/2014/main" val="3182064995"/>
                    </a:ext>
                  </a:extLst>
                </a:gridCol>
                <a:gridCol w="2852695">
                  <a:extLst>
                    <a:ext uri="{9D8B030D-6E8A-4147-A177-3AD203B41FA5}">
                      <a16:colId xmlns:a16="http://schemas.microsoft.com/office/drawing/2014/main" val="3573589154"/>
                    </a:ext>
                  </a:extLst>
                </a:gridCol>
                <a:gridCol w="5442244">
                  <a:extLst>
                    <a:ext uri="{9D8B030D-6E8A-4147-A177-3AD203B41FA5}">
                      <a16:colId xmlns:a16="http://schemas.microsoft.com/office/drawing/2014/main" val="1619241636"/>
                    </a:ext>
                  </a:extLst>
                </a:gridCol>
                <a:gridCol w="1915288">
                  <a:extLst>
                    <a:ext uri="{9D8B030D-6E8A-4147-A177-3AD203B41FA5}">
                      <a16:colId xmlns:a16="http://schemas.microsoft.com/office/drawing/2014/main" val="1157176271"/>
                    </a:ext>
                  </a:extLst>
                </a:gridCol>
              </a:tblGrid>
              <a:tr h="739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TT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1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Tên</a:t>
                      </a:r>
                      <a:r>
                        <a:rPr lang="nl-NL" sz="24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b="1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gọi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1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Tác</a:t>
                      </a:r>
                      <a:r>
                        <a:rPr lang="nl-NL" sz="24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b="1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dụng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1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Số</a:t>
                      </a:r>
                      <a:r>
                        <a:rPr lang="nl-NL" sz="24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b="1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lượng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extLst>
                  <a:ext uri="{0D108BD9-81ED-4DB2-BD59-A6C34878D82A}">
                    <a16:rowId xmlns:a16="http://schemas.microsoft.com/office/drawing/2014/main" val="3841936239"/>
                  </a:ext>
                </a:extLst>
              </a:tr>
              <a:tr h="750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Giấy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thủ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công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Làm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cánh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chong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chóng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1 tờ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extLst>
                  <a:ext uri="{0D108BD9-81ED-4DB2-BD59-A6C34878D82A}">
                    <a16:rowId xmlns:a16="http://schemas.microsoft.com/office/drawing/2014/main" val="3362788108"/>
                  </a:ext>
                </a:extLst>
              </a:tr>
              <a:tr h="14215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Que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tre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Làm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trục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quay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cánh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chong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chóng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1 Que (dài 5 cm)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extLst>
                  <a:ext uri="{0D108BD9-81ED-4DB2-BD59-A6C34878D82A}">
                    <a16:rowId xmlns:a16="http://schemas.microsoft.com/office/drawing/2014/main" val="898761801"/>
                  </a:ext>
                </a:extLst>
              </a:tr>
              <a:tr h="1110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Ống hút giấy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Làm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thân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,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đỡ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trục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quay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cánh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chong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chóng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2 chiếc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extLst>
                  <a:ext uri="{0D108BD9-81ED-4DB2-BD59-A6C34878D82A}">
                    <a16:rowId xmlns:a16="http://schemas.microsoft.com/office/drawing/2014/main" val="3153016489"/>
                  </a:ext>
                </a:extLst>
              </a:tr>
              <a:tr h="1242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Thước kẻ, kéo, com pa, bút chì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-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Vẽ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và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cắt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hình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vuông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,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hình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tròn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sym typeface="+mn-lt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-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Đục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lỗ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tâm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cánh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chong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chóng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1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bộ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extLst>
                  <a:ext uri="{0D108BD9-81ED-4DB2-BD59-A6C34878D82A}">
                    <a16:rowId xmlns:a16="http://schemas.microsoft.com/office/drawing/2014/main" val="6543786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B59E4FC-76D8-E2B0-4AE4-98FC54F6ED9C}"/>
              </a:ext>
            </a:extLst>
          </p:cNvPr>
          <p:cNvSpPr/>
          <p:nvPr/>
        </p:nvSpPr>
        <p:spPr>
          <a:xfrm>
            <a:off x="1" y="764685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HƯỚNG DẪN TRẢ LỜI</a:t>
            </a:r>
            <a:endParaRPr lang="en-US" sz="2400" b="1" i="1" dirty="0">
              <a:solidFill>
                <a:schemeClr val="tx1"/>
              </a:solidFill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126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B9CC0081-41E2-7C9E-523E-828FA3BB5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5E524C-C612-DDA9-AC9C-EE05CF4478FF}"/>
              </a:ext>
            </a:extLst>
          </p:cNvPr>
          <p:cNvSpPr/>
          <p:nvPr/>
        </p:nvSpPr>
        <p:spPr>
          <a:xfrm>
            <a:off x="1" y="764685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HƯỚNG DẪN TRẢ LỜI</a:t>
            </a:r>
            <a:endParaRPr lang="en-US" sz="2400" b="1" i="1" dirty="0">
              <a:solidFill>
                <a:schemeClr val="tx1"/>
              </a:solidFill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99D3A6-762D-5C83-33A0-1B4B7735A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468165"/>
              </p:ext>
            </p:extLst>
          </p:nvPr>
        </p:nvGraphicFramePr>
        <p:xfrm>
          <a:off x="635001" y="1341292"/>
          <a:ext cx="10921998" cy="525627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11771">
                  <a:extLst>
                    <a:ext uri="{9D8B030D-6E8A-4147-A177-3AD203B41FA5}">
                      <a16:colId xmlns:a16="http://schemas.microsoft.com/office/drawing/2014/main" val="3182064995"/>
                    </a:ext>
                  </a:extLst>
                </a:gridCol>
                <a:gridCol w="3190696">
                  <a:extLst>
                    <a:ext uri="{9D8B030D-6E8A-4147-A177-3AD203B41FA5}">
                      <a16:colId xmlns:a16="http://schemas.microsoft.com/office/drawing/2014/main" val="3573589154"/>
                    </a:ext>
                  </a:extLst>
                </a:gridCol>
                <a:gridCol w="5092668">
                  <a:extLst>
                    <a:ext uri="{9D8B030D-6E8A-4147-A177-3AD203B41FA5}">
                      <a16:colId xmlns:a16="http://schemas.microsoft.com/office/drawing/2014/main" val="1619241636"/>
                    </a:ext>
                  </a:extLst>
                </a:gridCol>
                <a:gridCol w="1926863">
                  <a:extLst>
                    <a:ext uri="{9D8B030D-6E8A-4147-A177-3AD203B41FA5}">
                      <a16:colId xmlns:a16="http://schemas.microsoft.com/office/drawing/2014/main" val="1157176271"/>
                    </a:ext>
                  </a:extLst>
                </a:gridCol>
              </a:tblGrid>
              <a:tr h="817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TT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1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Tên</a:t>
                      </a:r>
                      <a:r>
                        <a:rPr lang="nl-NL" sz="24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b="1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gọi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Tác dụng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b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Số lượng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extLst>
                  <a:ext uri="{0D108BD9-81ED-4DB2-BD59-A6C34878D82A}">
                    <a16:rowId xmlns:a16="http://schemas.microsoft.com/office/drawing/2014/main" val="3841936239"/>
                  </a:ext>
                </a:extLst>
              </a:tr>
              <a:tr h="2664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Băng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dính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giấy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-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Cố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định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thân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và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ống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đỡ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trục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quay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cánh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chong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chóng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sym typeface="+mn-lt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-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Tạo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chốt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chặn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2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đầu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trục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quay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cánh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chong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chóng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1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cuộn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extLst>
                  <a:ext uri="{0D108BD9-81ED-4DB2-BD59-A6C34878D82A}">
                    <a16:rowId xmlns:a16="http://schemas.microsoft.com/office/drawing/2014/main" val="3582418811"/>
                  </a:ext>
                </a:extLst>
              </a:tr>
              <a:tr h="1213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Hồ dán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Dán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các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mép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giấy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vào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tâm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để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tạo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thành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cánh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chong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chóng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1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lọ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extLst>
                  <a:ext uri="{0D108BD9-81ED-4DB2-BD59-A6C34878D82A}">
                    <a16:rowId xmlns:a16="http://schemas.microsoft.com/office/drawing/2014/main" val="3291524360"/>
                  </a:ext>
                </a:extLst>
              </a:tr>
              <a:tr h="56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7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Bút màu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Trang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trí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sản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phẩm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1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sym typeface="+mn-lt"/>
                        </a:rPr>
                        <a:t>bộ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91" marR="51491" marT="0" marB="0" anchor="ctr"/>
                </a:tc>
                <a:extLst>
                  <a:ext uri="{0D108BD9-81ED-4DB2-BD59-A6C34878D82A}">
                    <a16:rowId xmlns:a16="http://schemas.microsoft.com/office/drawing/2014/main" val="111167805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86284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FF191FB1-6451-C195-9552-54105C625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6AE329-2815-F14E-CABE-FBF8FEE4E7D6}"/>
              </a:ext>
            </a:extLst>
          </p:cNvPr>
          <p:cNvSpPr/>
          <p:nvPr/>
        </p:nvSpPr>
        <p:spPr>
          <a:xfrm>
            <a:off x="144938" y="621579"/>
            <a:ext cx="1219200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CÁC BƯỚC LÀM CHONG CHÓNG</a:t>
            </a:r>
            <a:endParaRPr lang="en-US" sz="2600" b="1" i="1" dirty="0">
              <a:solidFill>
                <a:schemeClr val="tx1"/>
              </a:solidFill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48AA2DE2-261D-6FAB-7831-CB160BF32F46}"/>
              </a:ext>
            </a:extLst>
          </p:cNvPr>
          <p:cNvSpPr/>
          <p:nvPr/>
        </p:nvSpPr>
        <p:spPr>
          <a:xfrm>
            <a:off x="0" y="1313366"/>
            <a:ext cx="9537539" cy="718232"/>
          </a:xfrm>
          <a:prstGeom prst="homePlate">
            <a:avLst>
              <a:gd name="adj" fmla="val 4262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chemeClr val="tx1"/>
                </a:solidFill>
                <a:latin typeface="UTM Avo" panose="02040603050506020204" pitchFamily="18"/>
                <a:cs typeface="+mn-ea"/>
                <a:sym typeface="+mn-lt"/>
              </a:rPr>
              <a:t>Bước 2. Làm thân và trục quay cánh chong chóng</a:t>
            </a:r>
            <a:endParaRPr lang="pt-BR" sz="2600" b="1" dirty="0">
              <a:solidFill>
                <a:schemeClr val="tx1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E9779D-1F0E-E114-82A6-D1D09056E846}"/>
              </a:ext>
            </a:extLst>
          </p:cNvPr>
          <p:cNvSpPr/>
          <p:nvPr/>
        </p:nvSpPr>
        <p:spPr>
          <a:xfrm>
            <a:off x="525947" y="2219585"/>
            <a:ext cx="5209628" cy="2467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(1)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Dùng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ống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hút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giấy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để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làm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thân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chong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chóng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.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Dùng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một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ống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hút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giấy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khác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,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cắt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một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đoàn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dài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khoảng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2 cm. </a:t>
            </a:r>
            <a:endParaRPr lang="en-US" sz="2600" i="1" dirty="0"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FB0865-AF3A-D0C3-A1E6-636A875FBE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6" t="27428" r="3258" b="54499"/>
          <a:stretch/>
        </p:blipFill>
        <p:spPr>
          <a:xfrm>
            <a:off x="5991825" y="4642729"/>
            <a:ext cx="5602472" cy="16174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46BB73-90C8-0AC3-2AC1-5154DC5D3DF2}"/>
              </a:ext>
            </a:extLst>
          </p:cNvPr>
          <p:cNvSpPr/>
          <p:nvPr/>
        </p:nvSpPr>
        <p:spPr>
          <a:xfrm>
            <a:off x="525945" y="4833163"/>
            <a:ext cx="5209628" cy="12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>
                <a:latin typeface="UTM Avo" panose="02040603050506020204" pitchFamily="18"/>
                <a:ea typeface="+mn-ea"/>
                <a:cs typeface="+mn-ea"/>
                <a:sym typeface="+mn-lt"/>
              </a:rPr>
              <a:t>(2) Dùng băng dính giấy dán cố định 2 đoạn ống hút.</a:t>
            </a:r>
            <a:endParaRPr lang="en-US" sz="2600" i="1"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34E9F8-9BAA-F192-593B-6AD8C29133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6" t="9168" r="3258" b="75410"/>
          <a:stretch/>
        </p:blipFill>
        <p:spPr>
          <a:xfrm>
            <a:off x="5991825" y="2738927"/>
            <a:ext cx="5602472" cy="1380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254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FE440961-D829-AE15-9A8E-31543BBDC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D562AF-87EA-C6C9-30A0-A05F61E40DFB}"/>
              </a:ext>
            </a:extLst>
          </p:cNvPr>
          <p:cNvSpPr/>
          <p:nvPr/>
        </p:nvSpPr>
        <p:spPr>
          <a:xfrm>
            <a:off x="144938" y="621579"/>
            <a:ext cx="1219200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CÁC BƯỚC LÀM CHONG CHÓNG</a:t>
            </a:r>
            <a:endParaRPr lang="en-US" sz="2600" b="1" i="1" dirty="0">
              <a:solidFill>
                <a:schemeClr val="tx1"/>
              </a:solidFill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9E249BF2-B5CE-7D72-80F9-16C63C230CC9}"/>
              </a:ext>
            </a:extLst>
          </p:cNvPr>
          <p:cNvSpPr/>
          <p:nvPr/>
        </p:nvSpPr>
        <p:spPr>
          <a:xfrm>
            <a:off x="0" y="1313366"/>
            <a:ext cx="9537539" cy="718232"/>
          </a:xfrm>
          <a:prstGeom prst="homePlate">
            <a:avLst>
              <a:gd name="adj" fmla="val 4262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chemeClr val="tx1"/>
                </a:solidFill>
                <a:latin typeface="UTM Avo" panose="02040603050506020204" pitchFamily="18"/>
                <a:cs typeface="+mn-ea"/>
                <a:sym typeface="+mn-lt"/>
              </a:rPr>
              <a:t>Bước 2. Làm thân và trục quay cánh chong chóng</a:t>
            </a:r>
            <a:endParaRPr lang="pt-BR" sz="2600" b="1" dirty="0">
              <a:solidFill>
                <a:schemeClr val="tx1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9472C4-B341-80E1-873C-1EB477EAA401}"/>
              </a:ext>
            </a:extLst>
          </p:cNvPr>
          <p:cNvSpPr/>
          <p:nvPr/>
        </p:nvSpPr>
        <p:spPr>
          <a:xfrm>
            <a:off x="452991" y="2195663"/>
            <a:ext cx="7024254" cy="4208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(3)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Dùng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đầu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mũi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com pa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tạo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lỗ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qua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vị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trí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điểm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O.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Dùng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que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tre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làm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trục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quay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cánh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chong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chóng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Dùng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băng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dính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giấy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quấn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nhiều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vòng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ở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một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đầu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que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tre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tạo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chốt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chặn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.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Luồn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đầu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còn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lại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của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que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tre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vào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lỗ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đã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dirty="0" err="1">
                <a:latin typeface="UTM Avo" panose="02040603050506020204" pitchFamily="18"/>
                <a:ea typeface="+mn-ea"/>
                <a:cs typeface="+mn-ea"/>
                <a:sym typeface="+mn-lt"/>
              </a:rPr>
              <a:t>tạo</a:t>
            </a:r>
            <a:r>
              <a:rPr lang="en-US" sz="2600" dirty="0">
                <a:latin typeface="UTM Avo" panose="02040603050506020204" pitchFamily="18"/>
                <a:ea typeface="+mn-ea"/>
                <a:cs typeface="+mn-ea"/>
                <a:sym typeface="+mn-lt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CADA0-6F17-5523-4255-4558E6705F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6" t="45771" r="3258"/>
          <a:stretch/>
        </p:blipFill>
        <p:spPr>
          <a:xfrm>
            <a:off x="7839431" y="2661009"/>
            <a:ext cx="3783830" cy="3277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9250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DESIGN_ID_OFFICE THEME" val="BkUTYClu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404</TotalTime>
  <Words>439</Words>
  <Application>Microsoft Office PowerPoint</Application>
  <PresentationFormat>Widescreen</PresentationFormat>
  <Paragraphs>78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subject>9Slide.vn</dc:subject>
  <dc:creator>admin</dc:creator>
  <dc:description>9Slide.vn</dc:description>
  <cp:lastModifiedBy>BÙI THỊ THU HẰNG (221001306)</cp:lastModifiedBy>
  <cp:revision>67</cp:revision>
  <dcterms:modified xsi:type="dcterms:W3CDTF">2025-04-24T08:25:55Z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61827CDC-00CA-47E7-AC7F-0E4B5A38CF56</vt:lpwstr>
  </property>
  <property fmtid="{D5CDD505-2E9C-101B-9397-08002B2CF9AE}" pid="3" name="ArticulatePath">
    <vt:lpwstr>Template_Công nghệ 3.potm</vt:lpwstr>
  </property>
</Properties>
</file>