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47" r:id="rId2"/>
    <p:sldId id="448" r:id="rId3"/>
    <p:sldId id="449" r:id="rId4"/>
    <p:sldId id="257" r:id="rId5"/>
    <p:sldId id="442" r:id="rId6"/>
    <p:sldId id="443" r:id="rId7"/>
    <p:sldId id="444" r:id="rId8"/>
    <p:sldId id="445" r:id="rId9"/>
    <p:sldId id="446" r:id="rId10"/>
    <p:sldId id="404" r:id="rId11"/>
    <p:sldId id="280" r:id="rId12"/>
    <p:sldId id="436" r:id="rId13"/>
    <p:sldId id="437" r:id="rId14"/>
    <p:sldId id="438" r:id="rId15"/>
    <p:sldId id="439" r:id="rId16"/>
    <p:sldId id="440" r:id="rId17"/>
    <p:sldId id="433" r:id="rId18"/>
    <p:sldId id="441" r:id="rId19"/>
    <p:sldId id="45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00FF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-80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2" tIns="45698" rIns="91422" bIns="45698" anchor="t" anchorCtr="0">
            <a:noAutofit/>
          </a:bodyPr>
          <a:lstStyle/>
          <a:p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419666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4C7439-52E7-472A-AA7B-6B3445067570}" type="slidenum">
              <a:rPr lang="zh-CN" altLang="en-US" smtClean="0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/>
              <a:t>3</a:t>
            </a:fld>
            <a:endParaRPr lang="zh-CN" altLang="en-US" smtClean="0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84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9575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1195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10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4009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1345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2695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771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40165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B0A1F14-DA11-4E43-87F3-BE07CCE51531}" type="datetime1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139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244829"/>
            <a:ext cx="3860800" cy="476251"/>
          </a:xfrm>
          <a:prstGeom prst="rect">
            <a:avLst/>
          </a:prstGeom>
        </p:spPr>
        <p:txBody>
          <a:bodyPr lIns="68516" tIns="34258" rIns="68516" bIns="342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4829"/>
            <a:ext cx="2844800" cy="476251"/>
          </a:xfrm>
          <a:prstGeom prst="rect">
            <a:avLst/>
          </a:prstGeom>
        </p:spPr>
        <p:txBody>
          <a:bodyPr lIns="68516" tIns="34258" rIns="68516" bIns="34258"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154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649" r:id="rId5"/>
    <p:sldLayoutId id="2147483655" r:id="rId6"/>
    <p:sldLayoutId id="2147483708" r:id="rId7"/>
    <p:sldLayoutId id="2147483709" r:id="rId8"/>
    <p:sldLayoutId id="2147483710" r:id="rId9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gif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gif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12" Type="http://schemas.openxmlformats.org/officeDocument/2006/relationships/image" Target="../media/image1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gif"/><Relationship Id="rId3" Type="http://schemas.openxmlformats.org/officeDocument/2006/relationships/image" Target="../media/image8.gif"/><Relationship Id="rId7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10.gif"/><Relationship Id="rId2" Type="http://schemas.openxmlformats.org/officeDocument/2006/relationships/image" Target="../media/image7.png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gif"/><Relationship Id="rId3" Type="http://schemas.openxmlformats.org/officeDocument/2006/relationships/image" Target="../media/image8.gif"/><Relationship Id="rId7" Type="http://schemas.openxmlformats.org/officeDocument/2006/relationships/image" Target="../media/image14.png"/><Relationship Id="rId12" Type="http://schemas.openxmlformats.org/officeDocument/2006/relationships/image" Target="../media/image24.png"/><Relationship Id="rId2" Type="http://schemas.openxmlformats.org/officeDocument/2006/relationships/image" Target="../media/image7.png"/><Relationship Id="rId16" Type="http://schemas.openxmlformats.org/officeDocument/2006/relationships/image" Target="../media/image10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22.gif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2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7">
            <a:extLst>
              <a:ext uri="{FF2B5EF4-FFF2-40B4-BE49-F238E27FC236}">
                <a16:creationId xmlns="" xmlns:a16="http://schemas.microsoft.com/office/drawing/2014/main" id="{6B7B8FD2-678D-46F2-81FF-6B26D466BA55}"/>
              </a:ext>
            </a:extLst>
          </p:cNvPr>
          <p:cNvSpPr txBox="1"/>
          <p:nvPr/>
        </p:nvSpPr>
        <p:spPr>
          <a:xfrm>
            <a:off x="437321" y="1604975"/>
            <a:ext cx="11608905" cy="276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spAutoFit/>
          </a:bodyPr>
          <a:lstStyle/>
          <a:p>
            <a:pPr algn="ctr">
              <a:spcAft>
                <a:spcPts val="1200"/>
              </a:spcAft>
              <a:buClr>
                <a:srgbClr val="FF0000"/>
              </a:buClr>
              <a:buSzPts val="4400"/>
            </a:pPr>
            <a:r>
              <a:rPr lang="en-US" sz="4800" b="1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Tuần</a:t>
            </a:r>
            <a:r>
              <a:rPr lang="en-US" sz="4800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4800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15</a:t>
            </a:r>
          </a:p>
          <a:p>
            <a:pPr algn="ctr">
              <a:spcAft>
                <a:spcPts val="1200"/>
              </a:spcAft>
              <a:buClr>
                <a:srgbClr val="FF0000"/>
              </a:buClr>
              <a:buSzPts val="4400"/>
            </a:pPr>
            <a:r>
              <a:rPr lang="en-US" sz="4800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GV dạy: Bùi Thị Luận</a:t>
            </a:r>
            <a:endParaRPr lang="en-US" sz="48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algn="ctr">
              <a:spcAft>
                <a:spcPts val="1200"/>
              </a:spcAft>
              <a:buClr>
                <a:srgbClr val="FF0000"/>
              </a:buClr>
              <a:buSzPts val="4400"/>
            </a:pPr>
            <a:endParaRPr lang="en-US" sz="4800" b="1" spc="100" dirty="0">
              <a:ln w="22225">
                <a:noFill/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883" y="80868"/>
            <a:ext cx="1143000" cy="49801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922645" y="4242209"/>
            <a:ext cx="671517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205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46" y="221673"/>
            <a:ext cx="11097490" cy="59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183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46" y="221673"/>
            <a:ext cx="11097490" cy="598516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161309" y="2618509"/>
            <a:ext cx="803564" cy="36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932218" y="2618509"/>
            <a:ext cx="942109" cy="36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964873" y="4447309"/>
            <a:ext cx="346363" cy="872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171709" y="2618509"/>
            <a:ext cx="235527" cy="36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866909" y="4447309"/>
            <a:ext cx="429491" cy="872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954982" y="4447309"/>
            <a:ext cx="415636" cy="872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635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964" y="997528"/>
            <a:ext cx="11998036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046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7742" y="3753542"/>
            <a:ext cx="1743318" cy="265784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3475" y="1004271"/>
            <a:ext cx="1810003" cy="259116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556" y="3896437"/>
            <a:ext cx="1524213" cy="237205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7185" y="966166"/>
            <a:ext cx="1943371" cy="2629267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746" y="1070956"/>
            <a:ext cx="1581371" cy="252447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1398" y="432691"/>
            <a:ext cx="1971950" cy="319132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289951" y="1094771"/>
            <a:ext cx="0" cy="25006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86676" y="3624011"/>
            <a:ext cx="0" cy="25006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36660" y="966165"/>
            <a:ext cx="0" cy="25006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95706" y="1094771"/>
            <a:ext cx="0" cy="25006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158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27" y="346364"/>
            <a:ext cx="11388437" cy="59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86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0655" y="612339"/>
            <a:ext cx="103354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 </a:t>
            </a:r>
            <a:endParaRPr lang="en-US" sz="3000" b="1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lô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-gam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bao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: </a:t>
            </a:r>
          </a:p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   9 690 : (42 + 53) = 102 (kg)</a:t>
            </a:r>
          </a:p>
          <a:p>
            <a:pPr algn="ctr"/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lô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-gam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thóc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hoạch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    102 x 42 = 4 284 (kg)</a:t>
            </a:r>
          </a:p>
          <a:p>
            <a:pPr algn="ctr"/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lô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-gam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ngô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hoạch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    102 x 53 = 5 406 (kg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		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: 4 284 kg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thóc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          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		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 5 406 kg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ngô</a:t>
            </a:r>
            <a:endParaRPr lang="en-US" sz="30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38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758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47" y="1"/>
            <a:ext cx="11859490" cy="2022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6690" y="2690291"/>
            <a:ext cx="104324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500" b="1" dirty="0">
                <a:latin typeface="+mj-lt"/>
              </a:rPr>
              <a:t>Trả lời: </a:t>
            </a:r>
          </a:p>
          <a:p>
            <a:pPr algn="ctr"/>
            <a:r>
              <a:rPr lang="vi-VN" sz="3500" dirty="0">
                <a:solidFill>
                  <a:srgbClr val="0070C0"/>
                </a:solidFill>
                <a:latin typeface="+mj-lt"/>
              </a:rPr>
              <a:t>Số mi-li-lít máu được lưu chuyển là :</a:t>
            </a:r>
          </a:p>
          <a:p>
            <a:pPr algn="ctr"/>
            <a:r>
              <a:rPr lang="vi-VN" sz="3500" dirty="0">
                <a:solidFill>
                  <a:srgbClr val="0070C0"/>
                </a:solidFill>
                <a:latin typeface="+mj-lt"/>
              </a:rPr>
              <a:t>        5 250 : 75 = 70 (ml)</a:t>
            </a:r>
          </a:p>
          <a:p>
            <a:pPr algn="just"/>
            <a:r>
              <a:rPr lang="vi-VN" sz="3500" dirty="0">
                <a:solidFill>
                  <a:srgbClr val="0070C0"/>
                </a:solidFill>
                <a:latin typeface="+mj-lt"/>
              </a:rPr>
              <a:t>                       </a:t>
            </a:r>
            <a:r>
              <a:rPr lang="en-US" sz="3500" dirty="0" smtClean="0">
                <a:solidFill>
                  <a:srgbClr val="0070C0"/>
                </a:solidFill>
                <a:latin typeface="+mj-lt"/>
              </a:rPr>
              <a:t>					</a:t>
            </a:r>
            <a:r>
              <a:rPr lang="vi-VN" sz="3500" dirty="0" smtClean="0">
                <a:solidFill>
                  <a:srgbClr val="0070C0"/>
                </a:solidFill>
                <a:latin typeface="+mj-lt"/>
              </a:rPr>
              <a:t>Đáp </a:t>
            </a:r>
            <a:r>
              <a:rPr lang="vi-VN" sz="3500" dirty="0">
                <a:solidFill>
                  <a:srgbClr val="0070C0"/>
                </a:solidFill>
                <a:latin typeface="+mj-lt"/>
              </a:rPr>
              <a:t>số : 70 ml máu</a:t>
            </a:r>
            <a:endParaRPr lang="vi-VN" sz="3500" i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39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632" y="690467"/>
            <a:ext cx="11338881" cy="5541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SAU TIẾT DẠY:</a:t>
            </a:r>
          </a:p>
          <a:p>
            <a:pPr algn="ctr">
              <a:lnSpc>
                <a:spcPct val="200000"/>
              </a:lnSpc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</a:t>
            </a:r>
          </a:p>
          <a:p>
            <a:pPr algn="ctr">
              <a:lnSpc>
                <a:spcPct val="200000"/>
              </a:lnSpc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ctr">
              <a:lnSpc>
                <a:spcPct val="200000"/>
              </a:lnSpc>
            </a:pPr>
            <a:r>
              <a:rPr lang="vi-VN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</a:t>
            </a:r>
            <a:endParaRPr lang="vi-VN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5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563708-0776-4076-A940-BF5C7287EF01}"/>
              </a:ext>
            </a:extLst>
          </p:cNvPr>
          <p:cNvSpPr txBox="1"/>
          <p:nvPr/>
        </p:nvSpPr>
        <p:spPr>
          <a:xfrm>
            <a:off x="195944" y="587830"/>
            <a:ext cx="11877869" cy="458586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180335" algn="ctr">
              <a:tabLst>
                <a:tab pos="270504" algn="l"/>
              </a:tabLst>
            </a:pPr>
            <a:r>
              <a:rPr lang="en-US" sz="4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năm ngày </a:t>
            </a:r>
            <a:r>
              <a:rPr lang="en-US" sz="4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4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 12 năm 2024</a:t>
            </a:r>
          </a:p>
          <a:p>
            <a:pPr marL="180335" algn="ctr">
              <a:tabLst>
                <a:tab pos="270504" algn="l"/>
              </a:tabLst>
            </a:pPr>
            <a:r>
              <a:rPr lang="nl-NL" sz="4400" b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TOÁN</a:t>
            </a:r>
            <a:endParaRPr lang="en-US" sz="4400" kern="1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 defTabSz="914354">
              <a:lnSpc>
                <a:spcPct val="150000"/>
              </a:lnSpc>
              <a:defRPr/>
            </a:pPr>
            <a:r>
              <a:rPr lang="en-US" sz="4800" b="1" kern="10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 74: </a:t>
            </a: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Thương có chữ số 0 (Tiết 2)</a:t>
            </a:r>
            <a:endParaRPr lang="en-US" sz="4800" b="1" spc="100" smtClean="0">
              <a:ln w="22225">
                <a:noFill/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54">
              <a:lnSpc>
                <a:spcPct val="150000"/>
              </a:lnSpc>
              <a:defRPr/>
            </a:pPr>
            <a:endParaRPr lang="en-US" sz="4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335" algn="ctr">
              <a:tabLst>
                <a:tab pos="270504" algn="l"/>
              </a:tabLst>
            </a:pPr>
            <a:endParaRPr lang="en-US" sz="6000" kern="1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453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0" y="1590"/>
            <a:ext cx="12188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30401" y="242890"/>
            <a:ext cx="11610763" cy="7294300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marL="685766" indent="-685766" algn="just">
              <a:defRPr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I. YÊU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CẦU CẦN ĐẠT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nl-NL" sz="36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ận dụng vào giải quyết một số tình huống gắn với thực tế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nl-NL" sz="3600" smtClean="0">
                <a:latin typeface="Times New Roman" pitchFamily="18" charset="0"/>
                <a:cs typeface="Times New Roman" pitchFamily="18" charset="0"/>
              </a:rPr>
              <a:t>- Phát triển năng lực lập luận, tư duy toán học và năng lực giao tiếp toán học</a:t>
            </a:r>
            <a:endParaRPr lang="en-US" sz="36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NLtự chủ, tự học</a:t>
            </a:r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, NL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giải quyết vấn đề và sáng tạo</a:t>
            </a:r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NL giao tiếp và hợp tác</a:t>
            </a:r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Có ý thức giúp đỡ lẫn nhau trong hoạt động nhóm để hoàn thành nhiệm vụ.</a:t>
            </a:r>
          </a:p>
          <a:p>
            <a:pPr algn="just"/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nl-NL" sz="3600" smtClean="0">
                <a:latin typeface="Times New Roman" pitchFamily="18" charset="0"/>
                <a:cs typeface="Times New Roman" pitchFamily="18" charset="0"/>
              </a:rPr>
              <a:t>ĐỒ DÙNG DẠY HỌC:</a:t>
            </a:r>
            <a:endParaRPr lang="en-US" sz="36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GV: SGK.</a:t>
            </a:r>
          </a:p>
          <a:p>
            <a:pPr algn="just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HS: SGK, Vở</a:t>
            </a:r>
          </a:p>
          <a:p>
            <a:pPr algn="just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59766" y="2718920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888C1C-70BE-40B7-8B71-D14976D34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3603" r="1308"/>
          <a:stretch/>
        </p:blipFill>
        <p:spPr>
          <a:xfrm>
            <a:off x="10094" y="43987"/>
            <a:ext cx="12133275" cy="68140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490" y="352727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19115" y="467226"/>
            <a:ext cx="12211115" cy="2827841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6859" y="3040203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6933" y="1487269"/>
            <a:ext cx="2201038" cy="33204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4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04766" y="4749393"/>
              <a:ext cx="894669" cy="47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3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99429" y="4643600"/>
              <a:ext cx="844589" cy="53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1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40075" y="4643600"/>
              <a:ext cx="1002914" cy="536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2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57431" y="4690576"/>
              <a:ext cx="366803" cy="498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4</a:t>
              </a:r>
              <a:endPara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8738" y="1115584"/>
            <a:ext cx="3959807" cy="201797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241438" y="613274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352280" y="4625463"/>
              <a:ext cx="467256" cy="612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4</a:t>
              </a:r>
              <a:endPara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sp>
        <p:nvSpPr>
          <p:cNvPr id="53" name="Google Shape;189;p2">
            <a:extLst>
              <a:ext uri="{FF2B5EF4-FFF2-40B4-BE49-F238E27FC236}">
                <a16:creationId xmlns:a16="http://schemas.microsoft.com/office/drawing/2014/main" xmlns="" id="{D15E51E5-384F-4FF7-BA7C-46B0BACD90CD}"/>
              </a:ext>
            </a:extLst>
          </p:cNvPr>
          <p:cNvSpPr txBox="1"/>
          <p:nvPr/>
        </p:nvSpPr>
        <p:spPr>
          <a:xfrm>
            <a:off x="1695456" y="717868"/>
            <a:ext cx="564623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TRÒ</a:t>
            </a:r>
            <a:r>
              <a:rPr kumimoji="0" lang="en-US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CHƠI</a:t>
            </a:r>
            <a:r>
              <a:rPr kumimoji="0" lang="en-US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CÂU</a:t>
            </a:r>
            <a:r>
              <a:rPr kumimoji="0" lang="en-US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CÁ</a:t>
            </a:r>
            <a:endParaRPr kumimoji="0" sz="4400" b="1" i="0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360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1.17031 -0.01458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1.22643 0.01065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1.22644 0.01065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8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0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2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4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29185B26-64A9-43DC-AA42-71EEE3A1B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3603" r="1308"/>
          <a:stretch/>
        </p:blipFill>
        <p:spPr>
          <a:xfrm>
            <a:off x="10094" y="1"/>
            <a:ext cx="12133275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490" y="352727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28763" y="420375"/>
            <a:ext cx="12220764" cy="2874692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6859" y="3040203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6933" y="1487269"/>
            <a:ext cx="2201038" cy="33204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4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04766" y="4749393"/>
              <a:ext cx="894669" cy="47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 smtClean="0">
                  <a:solidFill>
                    <a:srgbClr val="0000FF"/>
                  </a:solidFill>
                  <a:cs typeface="Arial"/>
                  <a:sym typeface="Times New Roman"/>
                </a:rPr>
                <a:t>65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6"/>
            <a:ext cx="1580752" cy="1171728"/>
            <a:chOff x="9540552" y="4420621"/>
            <a:chExt cx="1619672" cy="120057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99429" y="4643600"/>
              <a:ext cx="844589" cy="977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 smtClean="0">
                  <a:solidFill>
                    <a:srgbClr val="0000FF"/>
                  </a:solidFill>
                  <a:cs typeface="Arial"/>
                  <a:sym typeface="Times New Roman"/>
                </a:rPr>
                <a:t>13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40075" y="4643600"/>
              <a:ext cx="1002914" cy="536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 smtClean="0">
                  <a:solidFill>
                    <a:srgbClr val="0000FF"/>
                  </a:solidFill>
                  <a:cs typeface="Arial"/>
                  <a:sym typeface="Times New Roman"/>
                </a:rPr>
                <a:t>65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57431" y="4690576"/>
              <a:ext cx="524090" cy="498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 smtClean="0">
                  <a:solidFill>
                    <a:srgbClr val="0000FF"/>
                  </a:solidFill>
                  <a:cs typeface="Arial"/>
                  <a:sym typeface="Times New Roman"/>
                </a:rPr>
                <a:t>56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56DDF74-B0B8-4634-B0CA-9542C15A265E}"/>
              </a:ext>
            </a:extLst>
          </p:cNvPr>
          <p:cNvSpPr txBox="1"/>
          <p:nvPr/>
        </p:nvSpPr>
        <p:spPr>
          <a:xfrm>
            <a:off x="2161267" y="979820"/>
            <a:ext cx="4132647" cy="523220"/>
          </a:xfrm>
          <a:prstGeom prst="rect">
            <a:avLst/>
          </a:prstGeom>
          <a:solidFill>
            <a:srgbClr val="006600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 noProof="0" dirty="0" smtClean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195 : 3 =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3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1.17031 -0.01458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1.22643 0.01065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1.22644 0.01065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2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4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6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8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297A838-7A77-4D71-9069-1C44DE854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3603" r="1308"/>
          <a:stretch/>
        </p:blipFill>
        <p:spPr>
          <a:xfrm>
            <a:off x="167155" y="-135871"/>
            <a:ext cx="12133275" cy="68580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26546" y="420375"/>
            <a:ext cx="12218546" cy="3243494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9626" y="3043211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206" y="1480382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90018" y="4675779"/>
              <a:ext cx="496027" cy="471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 smtClean="0">
                  <a:solidFill>
                    <a:srgbClr val="0000FF"/>
                  </a:solidFill>
                  <a:cs typeface="Arial"/>
                  <a:sym typeface="Times New Roman"/>
                </a:rPr>
                <a:t>24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945286" y="4643911"/>
              <a:ext cx="563696" cy="536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 smtClean="0">
                  <a:solidFill>
                    <a:srgbClr val="0000FF"/>
                  </a:solidFill>
                  <a:cs typeface="Arial"/>
                  <a:sym typeface="Times New Roman"/>
                </a:rPr>
                <a:t>14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26017" y="4635140"/>
              <a:ext cx="1007957" cy="536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 smtClean="0">
                  <a:solidFill>
                    <a:srgbClr val="0000FF"/>
                  </a:solidFill>
                  <a:cs typeface="Arial"/>
                  <a:sym typeface="Times New Roman"/>
                </a:rPr>
                <a:t>41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3641113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222345" y="4665786"/>
              <a:ext cx="524090" cy="498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 smtClean="0">
                  <a:solidFill>
                    <a:srgbClr val="0000FF"/>
                  </a:solidFill>
                  <a:cs typeface="Arial"/>
                  <a:sym typeface="Times New Roman"/>
                </a:rPr>
                <a:t>14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5621" y="1220363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005490" y="4613273"/>
                  <a:ext cx="801610" cy="612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Clr>
                      <a:srgbClr val="000000"/>
                    </a:buClr>
                    <a:defRPr/>
                  </a:pPr>
                  <a:r>
                    <a:rPr lang="en-US" sz="2400" b="1" kern="0" dirty="0">
                      <a:solidFill>
                        <a:srgbClr val="0000FF"/>
                      </a:solidFill>
                      <a:cs typeface="Arial"/>
                      <a:sym typeface="Times New Roman"/>
                    </a:rPr>
                    <a:t>1</a:t>
                  </a:r>
                  <a:r>
                    <a:rPr lang="en-US" sz="2400" b="1" kern="0" dirty="0" smtClean="0">
                      <a:solidFill>
                        <a:srgbClr val="0000FF"/>
                      </a:solidFill>
                      <a:cs typeface="Arial"/>
                      <a:sym typeface="Times New Roman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2400" b="1" ker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/>
                          <a:sym typeface="Times New Roman"/>
                        </a:rPr>
                        <m:t>°</m:t>
                      </m:r>
                    </m:oMath>
                  </a14:m>
                  <a:endParaRPr lang="vi-VN" sz="2400" b="1" kern="0" dirty="0">
                    <a:solidFill>
                      <a:srgbClr val="0000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5490" y="4613273"/>
                  <a:ext cx="801610" cy="612629"/>
                </a:xfrm>
                <a:prstGeom prst="rect">
                  <a:avLst/>
                </a:prstGeom>
                <a:blipFill>
                  <a:blip r:embed="rId12"/>
                  <a:stretch>
                    <a:fillRect l="-14851" t="-10667" r="-990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728" y="1003328"/>
            <a:ext cx="3528583" cy="523220"/>
          </a:xfrm>
          <a:prstGeom prst="rect">
            <a:avLst/>
          </a:prstGeom>
          <a:solidFill>
            <a:srgbClr val="006600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b="1" kern="0" dirty="0" smtClean="0">
                <a:solidFill>
                  <a:srgbClr val="FFFFFF"/>
                </a:solidFill>
                <a:cs typeface="Arial"/>
                <a:sym typeface="Arial"/>
              </a:rPr>
              <a:t>196 : 14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02116BC-9979-48CC-AA83-F3B239AB42C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7152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1.18841 0.05648 " pathEditMode="relative" rAng="0" ptsTypes="AA">
                                      <p:cBhvr>
                                        <p:cTn id="13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1.22644 0.01065 " pathEditMode="relative" rAng="0" ptsTypes="AA">
                                      <p:cBhvr>
                                        <p:cTn id="15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1.21875 0.16389 " pathEditMode="relative" rAng="0" ptsTypes="AA">
                                      <p:cBhvr>
                                        <p:cTn id="17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38" y="819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9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6569C47-49B9-4969-8A47-15A2DABA5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3603" r="1308"/>
          <a:stretch/>
        </p:blipFill>
        <p:spPr>
          <a:xfrm>
            <a:off x="10094" y="450551"/>
            <a:ext cx="12133275" cy="64074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0"/>
            <a:ext cx="12191999" cy="32950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70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81178" y="4705203"/>
              <a:ext cx="515275" cy="44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51</a:t>
              </a:r>
              <a:endParaRPr kumimoji="0" lang="vi-VN" sz="2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15833" y="4689027"/>
              <a:ext cx="1022898" cy="53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15</a:t>
              </a:r>
              <a:endPara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9" y="3900109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25329" y="4699908"/>
              <a:ext cx="570266" cy="504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600" b="1" kern="0" dirty="0" smtClean="0">
                  <a:solidFill>
                    <a:srgbClr val="0000FF"/>
                  </a:solidFill>
                  <a:latin typeface="Arial"/>
                  <a:cs typeface="Arial"/>
                  <a:sym typeface="Arial"/>
                </a:rPr>
                <a:t>25</a:t>
              </a:r>
              <a:endParaRPr kumimoji="0" lang="vi-VN" sz="2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9" y="5304844"/>
            <a:ext cx="1700212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253926" y="4752917"/>
              <a:ext cx="530198" cy="469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51</a:t>
              </a:r>
              <a:endParaRPr kumimoji="0" lang="vi-VN" sz="2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5" y="480301"/>
            <a:ext cx="1234670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255414" y="4741041"/>
              <a:ext cx="616558" cy="5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000" b="1" kern="0" noProof="0" dirty="0" smtClean="0">
                  <a:solidFill>
                    <a:srgbClr val="0000FF"/>
                  </a:solidFill>
                  <a:latin typeface="Arial"/>
                  <a:cs typeface="Arial"/>
                  <a:sym typeface="Arial"/>
                </a:rPr>
                <a:t>15</a:t>
              </a:r>
              <a:endPara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1B22329-39F2-4199-8505-0345921A5970}"/>
              </a:ext>
            </a:extLst>
          </p:cNvPr>
          <p:cNvSpPr txBox="1"/>
          <p:nvPr/>
        </p:nvSpPr>
        <p:spPr>
          <a:xfrm>
            <a:off x="818857" y="798860"/>
            <a:ext cx="4387011" cy="707886"/>
          </a:xfrm>
          <a:prstGeom prst="rect">
            <a:avLst/>
          </a:prstGeom>
          <a:solidFill>
            <a:srgbClr val="006600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4000" b="1" kern="0" dirty="0" smtClean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102 : 2</a:t>
            </a:r>
            <a:r>
              <a:rPr lang="en-US" sz="4000" b="1" kern="0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b="1" kern="0" dirty="0" smtClean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=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82AA694-553A-428E-AEF4-F3996B17A0C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6726" y="3555086"/>
            <a:ext cx="2482924" cy="18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3475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1.17031 -0.01458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1.18841 0.05648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1.22644 0.01088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1.26198 -0.10278 " pathEditMode="relative" rAng="0" ptsTypes="AA">
                                      <p:cBhvr>
                                        <p:cTn id="12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99" y="-5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4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53919 4.81481E-6 L 0.53919 0.01782 L 3.75E-6 0.01782 L 3.75E-6 4.81481E-6 Z " pathEditMode="relative" rAng="0" ptsTypes="AAAAA">
                                      <p:cBhvr>
                                        <p:cTn id="25" dur="4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C7466EC-0AF7-4042-AAC3-9AFAC7DCC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3603" r="1308"/>
          <a:stretch/>
        </p:blipFill>
        <p:spPr>
          <a:xfrm>
            <a:off x="10094" y="450551"/>
            <a:ext cx="12133275" cy="6407449"/>
          </a:xfrm>
          <a:prstGeom prst="rect">
            <a:avLst/>
          </a:prstGeom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xmlns="" id="{490837BD-761C-40C8-BC3B-A200E0467B28}"/>
              </a:ext>
            </a:extLst>
          </p:cNvPr>
          <p:cNvSpPr/>
          <p:nvPr/>
        </p:nvSpPr>
        <p:spPr>
          <a:xfrm>
            <a:off x="-30882" y="0"/>
            <a:ext cx="12227168" cy="2844516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859A7B-EC10-4748-8F8E-C4F3C8524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BE2160-7B0D-4668-A462-91207D2748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B498BB-F1F5-4308-83EE-0B7F9765EC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AC4CAF-61D6-4D2F-8A64-4F86B18764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889" b="93056" l="9897" r="91581">
                        <a14:foregroundMark x1="52290" y1="8889" x2="52290" y2="8889"/>
                        <a14:foregroundMark x1="91581" y1="43333" x2="91581" y2="43333"/>
                        <a14:foregroundMark x1="43722" y1="91111" x2="43722" y2="91111"/>
                        <a14:foregroundMark x1="57607" y1="91667" x2="57607" y2="91667"/>
                        <a14:foregroundMark x1="24520" y1="93056" x2="24520" y2="930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6391" y="203888"/>
            <a:ext cx="2482924" cy="2640628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xmlns="" id="{C927FB77-8DB7-47BC-AE1A-523AB90BED14}"/>
              </a:ext>
            </a:extLst>
          </p:cNvPr>
          <p:cNvSpPr/>
          <p:nvPr/>
        </p:nvSpPr>
        <p:spPr>
          <a:xfrm>
            <a:off x="0" y="219323"/>
            <a:ext cx="5671930" cy="1539240"/>
          </a:xfrm>
          <a:prstGeom prst="cloudCallout">
            <a:avLst>
              <a:gd name="adj1" fmla="val 90440"/>
              <a:gd name="adj2" fmla="val 9035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Cảm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ơn</a:t>
            </a: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các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bạn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thật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nhiều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94705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8" dur="4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894658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198</Words>
  <Application>Microsoft Office PowerPoint</Application>
  <PresentationFormat>Custom</PresentationFormat>
  <Paragraphs>69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SAMSUNG</cp:lastModifiedBy>
  <cp:revision>149</cp:revision>
  <dcterms:created xsi:type="dcterms:W3CDTF">2021-07-12T03:44:38Z</dcterms:created>
  <dcterms:modified xsi:type="dcterms:W3CDTF">2024-12-13T10:02:51Z</dcterms:modified>
</cp:coreProperties>
</file>