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4"/>
  </p:notesMasterIdLst>
  <p:sldIdLst>
    <p:sldId id="256" r:id="rId3"/>
    <p:sldId id="270" r:id="rId4"/>
    <p:sldId id="339" r:id="rId5"/>
    <p:sldId id="344" r:id="rId6"/>
    <p:sldId id="345" r:id="rId7"/>
    <p:sldId id="347" r:id="rId8"/>
    <p:sldId id="354" r:id="rId9"/>
    <p:sldId id="356" r:id="rId10"/>
    <p:sldId id="357" r:id="rId11"/>
    <p:sldId id="359" r:id="rId12"/>
    <p:sldId id="360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E81"/>
    <a:srgbClr val="FFFF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28"/>
  </p:normalViewPr>
  <p:slideViewPr>
    <p:cSldViewPr snapToGrid="0">
      <p:cViewPr varScale="1">
        <p:scale>
          <a:sx n="65" d="100"/>
          <a:sy n="65" d="100"/>
        </p:scale>
        <p:origin x="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A, B, C, D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&gt;&gt;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ăn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3CB6F-B7B2-458C-B6AC-4EE062B57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242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A, B, C, D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&gt;&gt;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ăn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3CB6F-B7B2-458C-B6AC-4EE062B57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57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016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44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376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074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040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012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A, B, C, D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&gt;&gt;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ăn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3CB6F-B7B2-458C-B6AC-4EE062B57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934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A, B, C, D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&gt;&gt;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ăn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3CB6F-B7B2-458C-B6AC-4EE062B57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05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02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77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2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70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53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62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9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78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47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6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729F2B0E-9076-09F3-ECE1-0FD040C71E2C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D9A848EE-C98D-AB0C-60AF-652B7ACCFE0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4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195308"/>
            <a:ext cx="268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Công nghệ 3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364577" y="2665521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Chủ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đề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</a:t>
            </a:r>
          </a:p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Thủ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công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kĩ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thuật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chơi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9699" y="3314345"/>
            <a:ext cx="1159933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88979" y="4181343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8562" y="5135863"/>
            <a:ext cx="1159933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8562" y="4236569"/>
            <a:ext cx="1159933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6638" y="6124580"/>
            <a:ext cx="1159933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755112" y="5133706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55112" y="327102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72046" y="6009869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9047" y="425754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5180" y="6086069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8246" y="520990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8246" y="334722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0600" y="0"/>
            <a:ext cx="9296400" cy="3200400"/>
          </a:xfrm>
          <a:prstGeom prst="rect">
            <a:avLst/>
          </a:prstGeom>
        </p:spPr>
      </p:pic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94443" y="4020376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62621" y="3313647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43571" y="5066156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62621" y="6056847"/>
            <a:ext cx="533400" cy="533400"/>
          </a:xfrm>
          <a:prstGeom prst="rect">
            <a:avLst/>
          </a:prstGeom>
        </p:spPr>
      </p:pic>
      <p:sp>
        <p:nvSpPr>
          <p:cNvPr id="37" name="5-Point Star 36">
            <a:hlinkClick r:id="" action="ppaction://noaction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45512" y="5133706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89126" y="326156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79379" y="4181343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62446" y="6009869"/>
            <a:ext cx="685800" cy="6858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B7755AC-8434-0FDF-0A8A-D52CAACF436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" cy="1190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224590B-2CA5-39D7-41ED-AA7362436CFF}"/>
              </a:ext>
            </a:extLst>
          </p:cNvPr>
          <p:cNvSpPr txBox="1"/>
          <p:nvPr/>
        </p:nvSpPr>
        <p:spPr>
          <a:xfrm>
            <a:off x="3806873" y="4312769"/>
            <a:ext cx="94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5A6DD7-E627-7065-FDE0-4A1583D95583}"/>
              </a:ext>
            </a:extLst>
          </p:cNvPr>
          <p:cNvSpPr txBox="1"/>
          <p:nvPr/>
        </p:nvSpPr>
        <p:spPr>
          <a:xfrm>
            <a:off x="3764762" y="5212063"/>
            <a:ext cx="1027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221996-A739-4693-6ED2-CA47249504E6}"/>
              </a:ext>
            </a:extLst>
          </p:cNvPr>
          <p:cNvSpPr txBox="1"/>
          <p:nvPr/>
        </p:nvSpPr>
        <p:spPr>
          <a:xfrm>
            <a:off x="3762838" y="6200780"/>
            <a:ext cx="1027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ED95D4-3958-F60F-9DDA-9ECABE839499}"/>
              </a:ext>
            </a:extLst>
          </p:cNvPr>
          <p:cNvSpPr txBox="1"/>
          <p:nvPr/>
        </p:nvSpPr>
        <p:spPr>
          <a:xfrm>
            <a:off x="3397718" y="1057008"/>
            <a:ext cx="4860758" cy="1200329"/>
          </a:xfrm>
          <a:prstGeom prst="rect">
            <a:avLst/>
          </a:prstGeom>
          <a:solidFill>
            <a:srgbClr val="E2AE81"/>
          </a:solidFill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vi-VN" sz="24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Câu 4: </a:t>
            </a:r>
            <a:r>
              <a:rPr lang="vi-VN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Để làm khung và bánh xe của xe đua cần thực hiện bao nhiêu bước?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4C8E7F-50F7-8999-45CD-9230D4F1937A}"/>
              </a:ext>
            </a:extLst>
          </p:cNvPr>
          <p:cNvSpPr txBox="1"/>
          <p:nvPr/>
        </p:nvSpPr>
        <p:spPr>
          <a:xfrm>
            <a:off x="3862100" y="3416655"/>
            <a:ext cx="884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0" grpId="0"/>
      <p:bldP spid="36" grpId="0"/>
      <p:bldP spid="42" grpId="0" animBg="1"/>
      <p:bldP spid="42" grpId="1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1878" y="3118585"/>
            <a:ext cx="3513222" cy="73153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087478" y="4047423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9978" y="503613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11103" y="602673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1878" y="4123623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25578" y="595053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25578" y="495993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33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2928" y="412362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1028" y="602673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1028" y="503613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4400" y="-228600"/>
            <a:ext cx="9220200" cy="3352800"/>
          </a:xfrm>
          <a:prstGeom prst="rect">
            <a:avLst/>
          </a:prstGeom>
        </p:spPr>
      </p:pic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07078" y="3971223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53200" y="317429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45178" y="511233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45178" y="6102930"/>
            <a:ext cx="533400" cy="533400"/>
          </a:xfrm>
          <a:prstGeom prst="rect">
            <a:avLst/>
          </a:prstGeom>
        </p:spPr>
      </p:pic>
      <p:sp>
        <p:nvSpPr>
          <p:cNvPr id="37" name="5-Point Star 36">
            <a:hlinkClick r:id="" action="ppaction://noaction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15978" y="495993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15978" y="595053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77878" y="4047423"/>
            <a:ext cx="685800" cy="6858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039DA7A-2F63-CF16-1DA8-61C151A278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" cy="1190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CD8BF6-EAC7-F2CA-EA4A-7FBBD8F582F6}"/>
              </a:ext>
            </a:extLst>
          </p:cNvPr>
          <p:cNvSpPr txBox="1"/>
          <p:nvPr/>
        </p:nvSpPr>
        <p:spPr>
          <a:xfrm>
            <a:off x="3048000" y="4226748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lang="en-US" sz="2000" kern="120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Trang trí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8CD8C-EE0E-ED42-93C8-4982F3A2CFDB}"/>
              </a:ext>
            </a:extLst>
          </p:cNvPr>
          <p:cNvSpPr txBox="1"/>
          <p:nvPr/>
        </p:nvSpPr>
        <p:spPr>
          <a:xfrm>
            <a:off x="3116178" y="5134064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lang="en-US" sz="2000" kern="120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Chạy thử.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B3EF40-08D5-7300-EBD1-4C07C0C33F36}"/>
              </a:ext>
            </a:extLst>
          </p:cNvPr>
          <p:cNvSpPr txBox="1"/>
          <p:nvPr/>
        </p:nvSpPr>
        <p:spPr>
          <a:xfrm>
            <a:off x="3013509" y="6135361"/>
            <a:ext cx="3513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ống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đỡ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trục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bánh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xe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D1D9EA-6DFA-BEE7-3BC8-BA4232C22ECC}"/>
              </a:ext>
            </a:extLst>
          </p:cNvPr>
          <p:cNvSpPr txBox="1"/>
          <p:nvPr/>
        </p:nvSpPr>
        <p:spPr>
          <a:xfrm>
            <a:off x="3383280" y="1074003"/>
            <a:ext cx="4602480" cy="830997"/>
          </a:xfrm>
          <a:prstGeom prst="rect">
            <a:avLst/>
          </a:prstGeom>
          <a:solidFill>
            <a:srgbClr val="E2AE81"/>
          </a:solidFill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vi-VN" sz="24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Câu 5: </a:t>
            </a:r>
            <a:r>
              <a:rPr lang="vi-VN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Bước chính cuối cùng khi làm mô hình xe đua là gì?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0A6ACD-A806-AEC2-BF31-93B229F3DE6E}"/>
              </a:ext>
            </a:extLst>
          </p:cNvPr>
          <p:cNvSpPr txBox="1"/>
          <p:nvPr/>
        </p:nvSpPr>
        <p:spPr>
          <a:xfrm>
            <a:off x="3088907" y="3147067"/>
            <a:ext cx="3007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Gắn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bánh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xe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vào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trục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bánh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xe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4" grpId="0"/>
      <p:bldP spid="27" grpId="0"/>
      <p:bldP spid="29" grpId="0" animBg="1"/>
      <p:bldP spid="29" grpId="1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64765103-D446-F747-7A1D-9F2151820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2472" y="4411565"/>
            <a:ext cx="1498502" cy="1700428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4E3E4FC4-9FAB-3F8C-878F-31D68594C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813807" y="1226165"/>
            <a:ext cx="1676635" cy="1412565"/>
          </a:xfrm>
          <a:prstGeom prst="rect">
            <a:avLst/>
          </a:prstGeom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8CE85AE9-CDE6-7C0B-84B5-363D74A603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5581" y="5212357"/>
            <a:ext cx="2896555" cy="1404829"/>
          </a:xfrm>
          <a:prstGeom prst="rect">
            <a:avLst/>
          </a:prstGeom>
        </p:spPr>
      </p:pic>
      <p:sp>
        <p:nvSpPr>
          <p:cNvPr id="7" name="Rounded Rectangular Callout 1">
            <a:extLst>
              <a:ext uri="{FF2B5EF4-FFF2-40B4-BE49-F238E27FC236}">
                <a16:creationId xmlns:a16="http://schemas.microsoft.com/office/drawing/2014/main" id="{C53A71CD-3D2C-92A1-BB6B-3FC63A2A0943}"/>
              </a:ext>
            </a:extLst>
          </p:cNvPr>
          <p:cNvSpPr/>
          <p:nvPr/>
        </p:nvSpPr>
        <p:spPr>
          <a:xfrm>
            <a:off x="4793509" y="3611719"/>
            <a:ext cx="6412755" cy="2500274"/>
          </a:xfrm>
          <a:prstGeom prst="wedgeRoundRectCallout">
            <a:avLst>
              <a:gd name="adj1" fmla="val -59858"/>
              <a:gd name="adj2" fmla="val -13656"/>
              <a:gd name="adj3" fmla="val 16667"/>
            </a:avLst>
          </a:prstGeom>
          <a:solidFill>
            <a:srgbClr val="F79646">
              <a:lumMod val="40000"/>
              <a:lumOff val="60000"/>
            </a:srgb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just">
              <a:lnSpc>
                <a:spcPct val="150000"/>
              </a:lnSpc>
              <a:buClrTx/>
            </a:pPr>
            <a:r>
              <a:rPr lang="vi-VN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Trong các đồ chơi các em vừa kể, đồ chơi nào phù hợp với lứa tuổi của các em? Sử dụng đồ chơi như thế nào cho an toàn?</a:t>
            </a:r>
            <a:endParaRPr lang="vi-VN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776BA9-BFE5-37CC-AE7E-C4444341A9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5379"/>
          <a:stretch>
            <a:fillRect/>
          </a:stretch>
        </p:blipFill>
        <p:spPr>
          <a:xfrm>
            <a:off x="1612379" y="3383563"/>
            <a:ext cx="2317190" cy="34191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67A1D0-6F40-8412-74A4-770B2E7E31C3}"/>
              </a:ext>
            </a:extLst>
          </p:cNvPr>
          <p:cNvSpPr txBox="1"/>
          <p:nvPr/>
        </p:nvSpPr>
        <p:spPr>
          <a:xfrm>
            <a:off x="999719" y="2177065"/>
            <a:ext cx="950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Tx/>
              <a:buFont typeface="Wingdings" panose="05000000000000000000" pitchFamily="2" charset="2"/>
              <a:buChar char="Ø"/>
            </a:pPr>
            <a:r>
              <a:rPr lang="en-US" sz="2400" i="1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Các em suy nghĩ và trả lời các câu hỏi sau đây: </a:t>
            </a:r>
          </a:p>
        </p:txBody>
      </p:sp>
    </p:spTree>
    <p:extLst>
      <p:ext uri="{BB962C8B-B14F-4D97-AF65-F5344CB8AC3E}">
        <p14:creationId xmlns:p14="http://schemas.microsoft.com/office/powerpoint/2010/main" val="361969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FD5608-3120-3CD0-3200-09D5916969A0}"/>
              </a:ext>
            </a:extLst>
          </p:cNvPr>
          <p:cNvSpPr txBox="1"/>
          <p:nvPr/>
        </p:nvSpPr>
        <p:spPr>
          <a:xfrm>
            <a:off x="0" y="175171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ĐỒ CHƠI PHÙ HỢP VỚI LỨA TUỔI </a:t>
            </a: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C0E71A42-6CDA-3F8D-4CDB-EF42F071B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007175" y="8031574"/>
            <a:ext cx="2795260" cy="171559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967E3F-E0C7-49A9-79F4-F0880DC3ECE5}"/>
              </a:ext>
            </a:extLst>
          </p:cNvPr>
          <p:cNvGrpSpPr/>
          <p:nvPr/>
        </p:nvGrpSpPr>
        <p:grpSpPr>
          <a:xfrm>
            <a:off x="446758" y="2747942"/>
            <a:ext cx="7036082" cy="2697270"/>
            <a:chOff x="1919287" y="3201179"/>
            <a:chExt cx="10333717" cy="39614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6FFAB4-0946-CF23-B93E-69C39462C66A}"/>
                </a:ext>
              </a:extLst>
            </p:cNvPr>
            <p:cNvGrpSpPr/>
            <p:nvPr/>
          </p:nvGrpSpPr>
          <p:grpSpPr>
            <a:xfrm>
              <a:off x="1919287" y="3690441"/>
              <a:ext cx="9496425" cy="3472151"/>
              <a:chOff x="2057400" y="3951242"/>
              <a:chExt cx="9496425" cy="3472151"/>
            </a:xfrm>
          </p:grpSpPr>
          <p:sp>
            <p:nvSpPr>
              <p:cNvPr id="11" name="Rounded Rectangle 14">
                <a:extLst>
                  <a:ext uri="{FF2B5EF4-FFF2-40B4-BE49-F238E27FC236}">
                    <a16:creationId xmlns:a16="http://schemas.microsoft.com/office/drawing/2014/main" id="{8DCAAF4F-A48B-23C3-3C0E-986B4B3E7DDD}"/>
                  </a:ext>
                </a:extLst>
              </p:cNvPr>
              <p:cNvSpPr/>
              <p:nvPr/>
            </p:nvSpPr>
            <p:spPr>
              <a:xfrm>
                <a:off x="2209800" y="4103642"/>
                <a:ext cx="9344025" cy="3319751"/>
              </a:xfrm>
              <a:prstGeom prst="roundRect">
                <a:avLst/>
              </a:prstGeom>
              <a:solidFill>
                <a:srgbClr val="7E9F49"/>
              </a:solidFill>
              <a:ln w="25400" cap="flat" cmpd="sng" algn="ctr">
                <a:solidFill>
                  <a:srgbClr val="7E9F4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Rounded Rectangle 1">
                <a:extLst>
                  <a:ext uri="{FF2B5EF4-FFF2-40B4-BE49-F238E27FC236}">
                    <a16:creationId xmlns:a16="http://schemas.microsoft.com/office/drawing/2014/main" id="{EF6BE830-095D-2438-C32B-F37412E6E603}"/>
                  </a:ext>
                </a:extLst>
              </p:cNvPr>
              <p:cNvSpPr/>
              <p:nvPr/>
            </p:nvSpPr>
            <p:spPr>
              <a:xfrm>
                <a:off x="2057400" y="3951242"/>
                <a:ext cx="9344025" cy="3319751"/>
              </a:xfrm>
              <a:prstGeom prst="roundRect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25400" cap="flat" cmpd="sng" algn="ctr">
                <a:solidFill>
                  <a:srgbClr val="9BBB59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Đồ chơi hợp với lứa tuổi giúp em giải trí, phát triển trí thông minh và khả năng giao tiếp khi chơi cùng các bạn. </a:t>
                </a:r>
              </a:p>
            </p:txBody>
          </p:sp>
        </p:grpSp>
        <p:pic>
          <p:nvPicPr>
            <p:cNvPr id="10" name="Picture 15">
              <a:extLst>
                <a:ext uri="{FF2B5EF4-FFF2-40B4-BE49-F238E27FC236}">
                  <a16:creationId xmlns:a16="http://schemas.microsoft.com/office/drawing/2014/main" id="{302AD593-A59C-7B40-D84E-64CA7B97C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578420" y="3201179"/>
              <a:ext cx="1674584" cy="1410837"/>
            </a:xfrm>
            <a:prstGeom prst="rect">
              <a:avLst/>
            </a:prstGeom>
          </p:spPr>
        </p:pic>
      </p:grpSp>
      <p:pic>
        <p:nvPicPr>
          <p:cNvPr id="13" name="Picture 11">
            <a:extLst>
              <a:ext uri="{FF2B5EF4-FFF2-40B4-BE49-F238E27FC236}">
                <a16:creationId xmlns:a16="http://schemas.microsoft.com/office/drawing/2014/main" id="{5B620E0F-7CC9-85B3-9746-B80852AD33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926114" y="2956283"/>
            <a:ext cx="3087597" cy="328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4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4A6057-1B8B-938E-257B-E157F4897428}"/>
              </a:ext>
            </a:extLst>
          </p:cNvPr>
          <p:cNvSpPr txBox="1"/>
          <p:nvPr/>
        </p:nvSpPr>
        <p:spPr>
          <a:xfrm>
            <a:off x="0" y="16262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LÀM MỘT SỐ ĐỒ CHƠI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FD00B8-1D8E-7E4F-C99D-79F8E2D1D40F}"/>
              </a:ext>
            </a:extLst>
          </p:cNvPr>
          <p:cNvSpPr/>
          <p:nvPr/>
        </p:nvSpPr>
        <p:spPr>
          <a:xfrm>
            <a:off x="0" y="2831849"/>
            <a:ext cx="12192000" cy="594621"/>
          </a:xfrm>
          <a:prstGeom prst="rect">
            <a:avLst/>
          </a:prstGeom>
          <a:solidFill>
            <a:srgbClr val="FFFF66"/>
          </a:solidFill>
          <a:ln w="25400" cap="flat" cmpd="sng" algn="ctr">
            <a:solidFill>
              <a:srgbClr val="FFFF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sản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phẩm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AD96D1-F757-866A-DDBA-531E82CFB303}"/>
              </a:ext>
            </a:extLst>
          </p:cNvPr>
          <p:cNvSpPr txBox="1"/>
          <p:nvPr/>
        </p:nvSpPr>
        <p:spPr>
          <a:xfrm>
            <a:off x="609600" y="2246697"/>
            <a:ext cx="5693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HĐ 1. </a:t>
            </a:r>
            <a:r>
              <a:rPr lang="en-US" sz="2400" kern="1200" dirty="0" err="1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máy</a:t>
            </a:r>
            <a:r>
              <a:rPr lang="en-US" sz="2400" kern="1200" dirty="0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bay </a:t>
            </a:r>
            <a:r>
              <a:rPr lang="en-US" sz="2400" kern="1200" dirty="0" err="1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giấy</a:t>
            </a:r>
            <a:r>
              <a:rPr lang="en-US" sz="2400" kern="1200" dirty="0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73A2C-AB2A-59FA-F5CF-BA18532BA330}"/>
              </a:ext>
            </a:extLst>
          </p:cNvPr>
          <p:cNvSpPr txBox="1"/>
          <p:nvPr/>
        </p:nvSpPr>
        <p:spPr>
          <a:xfrm>
            <a:off x="0" y="3426470"/>
            <a:ext cx="1165860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quan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sát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sản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phẩm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và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nêu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yêu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cầu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sản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phẩm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chiếc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máy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bay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giấy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BE35F6-D89F-4B14-FEEB-0EB923917585}"/>
              </a:ext>
            </a:extLst>
          </p:cNvPr>
          <p:cNvSpPr/>
          <p:nvPr/>
        </p:nvSpPr>
        <p:spPr>
          <a:xfrm>
            <a:off x="350161" y="4713295"/>
            <a:ext cx="4608243" cy="1648806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1F497D">
                <a:lumMod val="60000"/>
                <a:lumOff val="4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Yêu cầu sản phẩm</a:t>
            </a:r>
          </a:p>
          <a:p>
            <a:pPr marL="571500" marR="0" lvl="0" indent="-5715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Có thể bay được</a:t>
            </a:r>
          </a:p>
          <a:p>
            <a:pPr marL="571500" marR="0" lvl="0" indent="-5715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Nếp gấp thẳng, phẳng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79E8B0-A64F-D062-34DB-2365D71C54CA}"/>
              </a:ext>
            </a:extLst>
          </p:cNvPr>
          <p:cNvGrpSpPr/>
          <p:nvPr/>
        </p:nvGrpSpPr>
        <p:grpSpPr>
          <a:xfrm>
            <a:off x="5664200" y="4041313"/>
            <a:ext cx="3554180" cy="2738542"/>
            <a:chOff x="9782148" y="5490485"/>
            <a:chExt cx="4443846" cy="34240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0D1494-0E66-183E-2986-0703B639B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31" t="43857" r="10101" b="4184"/>
            <a:stretch/>
          </p:blipFill>
          <p:spPr>
            <a:xfrm>
              <a:off x="9782148" y="5490485"/>
              <a:ext cx="4443846" cy="2655292"/>
            </a:xfrm>
            <a:prstGeom prst="rect">
              <a:avLst/>
            </a:prstGeom>
          </p:spPr>
        </p:pic>
        <p:sp>
          <p:nvSpPr>
            <p:cNvPr id="18" name="Rounded Rectangle 13">
              <a:extLst>
                <a:ext uri="{FF2B5EF4-FFF2-40B4-BE49-F238E27FC236}">
                  <a16:creationId xmlns:a16="http://schemas.microsoft.com/office/drawing/2014/main" id="{D0017832-4FDA-3659-E6AD-8B6ED40ABE90}"/>
                </a:ext>
              </a:extLst>
            </p:cNvPr>
            <p:cNvSpPr/>
            <p:nvPr/>
          </p:nvSpPr>
          <p:spPr>
            <a:xfrm>
              <a:off x="10012394" y="8303549"/>
              <a:ext cx="3983355" cy="610979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Sản</a:t>
              </a:r>
              <a:r>
                <a:rPr kumimoji="0" lang="en-US" sz="2000" b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phẩm</a:t>
              </a:r>
              <a:r>
                <a:rPr kumimoji="0" lang="en-US" sz="2000" b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mẫu</a:t>
              </a:r>
              <a:r>
                <a:rPr kumimoji="0" lang="en-US" sz="2000" b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306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4A6057-1B8B-938E-257B-E157F4897428}"/>
              </a:ext>
            </a:extLst>
          </p:cNvPr>
          <p:cNvSpPr txBox="1"/>
          <p:nvPr/>
        </p:nvSpPr>
        <p:spPr>
          <a:xfrm>
            <a:off x="0" y="16262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LÀM MỘT SỐ ĐỒ CHƠI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FD00B8-1D8E-7E4F-C99D-79F8E2D1D40F}"/>
              </a:ext>
            </a:extLst>
          </p:cNvPr>
          <p:cNvSpPr/>
          <p:nvPr/>
        </p:nvSpPr>
        <p:spPr>
          <a:xfrm>
            <a:off x="0" y="2387349"/>
            <a:ext cx="12192000" cy="594621"/>
          </a:xfrm>
          <a:prstGeom prst="rect">
            <a:avLst/>
          </a:prstGeom>
          <a:solidFill>
            <a:srgbClr val="FFFF66"/>
          </a:solidFill>
          <a:ln w="25400" cap="flat" cmpd="sng" algn="ctr">
            <a:solidFill>
              <a:srgbClr val="FFFF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sản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phẩm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91AA0A-0820-3A01-73D8-19E94282ED85}"/>
              </a:ext>
            </a:extLst>
          </p:cNvPr>
          <p:cNvGrpSpPr/>
          <p:nvPr/>
        </p:nvGrpSpPr>
        <p:grpSpPr>
          <a:xfrm>
            <a:off x="8055677" y="3108846"/>
            <a:ext cx="3011456" cy="3476789"/>
            <a:chOff x="11619900" y="3507913"/>
            <a:chExt cx="4532282" cy="52326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7112AC1-2DD9-ED21-B8BE-C5108EF7D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34800" y="3507913"/>
              <a:ext cx="4111563" cy="42018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0EB92A-2DF5-5CFD-4ACF-9D745AC80740}"/>
                </a:ext>
              </a:extLst>
            </p:cNvPr>
            <p:cNvSpPr txBox="1"/>
            <p:nvPr/>
          </p:nvSpPr>
          <p:spPr>
            <a:xfrm>
              <a:off x="11619900" y="8138358"/>
              <a:ext cx="4532282" cy="6021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Giấy</a:t>
              </a:r>
              <a:r>
                <a:rPr lang="en-US" sz="2000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thủ</a:t>
              </a:r>
              <a:r>
                <a:rPr lang="en-US" sz="2000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công</a:t>
              </a:r>
              <a:r>
                <a:rPr lang="en-US" sz="2000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màu</a:t>
              </a:r>
              <a:endParaRPr lang="en-US" sz="2000" i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EB91C2-65B9-6CC4-5007-E9A44CBD9CBF}"/>
              </a:ext>
            </a:extLst>
          </p:cNvPr>
          <p:cNvGrpSpPr/>
          <p:nvPr/>
        </p:nvGrpSpPr>
        <p:grpSpPr>
          <a:xfrm>
            <a:off x="711768" y="3609554"/>
            <a:ext cx="5432426" cy="1048505"/>
            <a:chOff x="838200" y="4026971"/>
            <a:chExt cx="8991600" cy="2257558"/>
          </a:xfrm>
        </p:grpSpPr>
        <p:sp>
          <p:nvSpPr>
            <p:cNvPr id="11" name="Rounded Rectangular Callout 17">
              <a:extLst>
                <a:ext uri="{FF2B5EF4-FFF2-40B4-BE49-F238E27FC236}">
                  <a16:creationId xmlns:a16="http://schemas.microsoft.com/office/drawing/2014/main" id="{BA433F32-2DFA-8C7C-21AB-93C66902F5D3}"/>
                </a:ext>
              </a:extLst>
            </p:cNvPr>
            <p:cNvSpPr/>
            <p:nvPr/>
          </p:nvSpPr>
          <p:spPr>
            <a:xfrm>
              <a:off x="838200" y="4026971"/>
              <a:ext cx="8991600" cy="2257558"/>
            </a:xfrm>
            <a:prstGeom prst="wedgeRoundRectCallout">
              <a:avLst>
                <a:gd name="adj1" fmla="val -53601"/>
                <a:gd name="adj2" fmla="val 26944"/>
                <a:gd name="adj3" fmla="val 16667"/>
              </a:avLst>
            </a:prstGeom>
            <a:solidFill>
              <a:srgbClr val="F7C9CE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UTM Avo" panose="020406030505060202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898F1A-BFE8-9B98-A3CA-FEFC3C841A8D}"/>
                </a:ext>
              </a:extLst>
            </p:cNvPr>
            <p:cNvSpPr txBox="1"/>
            <p:nvPr/>
          </p:nvSpPr>
          <p:spPr>
            <a:xfrm>
              <a:off x="1172262" y="4026973"/>
              <a:ext cx="8323475" cy="48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chiếc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bay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giấy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cần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chuẩn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bị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gì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</p:grpSp>
      <p:sp>
        <p:nvSpPr>
          <p:cNvPr id="13" name="Right Arrow 19">
            <a:extLst>
              <a:ext uri="{FF2B5EF4-FFF2-40B4-BE49-F238E27FC236}">
                <a16:creationId xmlns:a16="http://schemas.microsoft.com/office/drawing/2014/main" id="{6A2F6D79-67AF-1E40-1095-2D05D7D02896}"/>
              </a:ext>
            </a:extLst>
          </p:cNvPr>
          <p:cNvSpPr/>
          <p:nvPr/>
        </p:nvSpPr>
        <p:spPr>
          <a:xfrm>
            <a:off x="164432" y="5192777"/>
            <a:ext cx="916872" cy="5433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D55BAA-D714-236F-B35E-350194980B7D}"/>
              </a:ext>
            </a:extLst>
          </p:cNvPr>
          <p:cNvSpPr txBox="1"/>
          <p:nvPr/>
        </p:nvSpPr>
        <p:spPr>
          <a:xfrm>
            <a:off x="1262980" y="4980433"/>
            <a:ext cx="6166520" cy="96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000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000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2000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000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 </a:t>
            </a:r>
            <a:r>
              <a:rPr lang="en-US" sz="2000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giấy</a:t>
            </a:r>
            <a:r>
              <a:rPr lang="en-US" sz="2000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000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giấy</a:t>
            </a:r>
            <a:r>
              <a:rPr lang="en-US" sz="2000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thủ</a:t>
            </a:r>
            <a:r>
              <a:rPr lang="en-US" sz="2000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công</a:t>
            </a:r>
            <a:r>
              <a:rPr lang="en-US" sz="2000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000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giấy</a:t>
            </a:r>
            <a:r>
              <a:rPr lang="en-US" sz="2000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A4 </a:t>
            </a:r>
            <a:r>
              <a:rPr lang="en-US" sz="2000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hoặc</a:t>
            </a:r>
            <a:r>
              <a:rPr lang="en-US" sz="2000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giấy</a:t>
            </a:r>
            <a:r>
              <a:rPr lang="en-US" sz="2000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trắng</a:t>
            </a:r>
            <a:r>
              <a:rPr lang="en-US" sz="2000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01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4A6057-1B8B-938E-257B-E157F4897428}"/>
              </a:ext>
            </a:extLst>
          </p:cNvPr>
          <p:cNvSpPr txBox="1"/>
          <p:nvPr/>
        </p:nvSpPr>
        <p:spPr>
          <a:xfrm>
            <a:off x="0" y="16262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LÀM MỘT SỐ ĐỒ CHƠI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FD00B8-1D8E-7E4F-C99D-79F8E2D1D40F}"/>
              </a:ext>
            </a:extLst>
          </p:cNvPr>
          <p:cNvSpPr/>
          <p:nvPr/>
        </p:nvSpPr>
        <p:spPr>
          <a:xfrm>
            <a:off x="0" y="2387349"/>
            <a:ext cx="12192000" cy="594621"/>
          </a:xfrm>
          <a:prstGeom prst="rect">
            <a:avLst/>
          </a:prstGeom>
          <a:solidFill>
            <a:srgbClr val="FFFF66"/>
          </a:solidFill>
          <a:ln w="25400" cap="flat" cmpd="sng" algn="ctr">
            <a:solidFill>
              <a:srgbClr val="FFFF66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400" b="1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Báo cáo và đánh giá </a:t>
            </a:r>
            <a:endParaRPr lang="en-US" sz="2400" b="1" kern="1200" dirty="0" err="1">
              <a:solidFill>
                <a:prstClr val="black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E50AA-05C7-35FE-CCFC-F4885543C58C}"/>
              </a:ext>
            </a:extLst>
          </p:cNvPr>
          <p:cNvSpPr txBox="1"/>
          <p:nvPr/>
        </p:nvSpPr>
        <p:spPr>
          <a:xfrm>
            <a:off x="269557" y="2981970"/>
            <a:ext cx="11652885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hãy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giới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thiệu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sản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phẩm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mình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với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và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nhận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xét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sản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phẩm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theo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phiếu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đánh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giá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412C98-013F-C3C8-E7CE-3A5697878E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00" t="38858" r="8407" b="7518"/>
          <a:stretch/>
        </p:blipFill>
        <p:spPr>
          <a:xfrm>
            <a:off x="1749212" y="3957463"/>
            <a:ext cx="8693573" cy="29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7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4A6057-1B8B-938E-257B-E157F4897428}"/>
              </a:ext>
            </a:extLst>
          </p:cNvPr>
          <p:cNvSpPr txBox="1"/>
          <p:nvPr/>
        </p:nvSpPr>
        <p:spPr>
          <a:xfrm>
            <a:off x="0" y="16262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LÀM MỘT SỐ ĐỒ CHƠI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20CF63-0F2E-9FE9-E616-6B8A4A47044A}"/>
              </a:ext>
            </a:extLst>
          </p:cNvPr>
          <p:cNvSpPr/>
          <p:nvPr/>
        </p:nvSpPr>
        <p:spPr>
          <a:xfrm>
            <a:off x="0" y="2511031"/>
            <a:ext cx="12192000" cy="5946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400" b="1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Báo cáo và đánh giá </a:t>
            </a:r>
            <a:endParaRPr lang="en-US" sz="2400" b="1" kern="1200" dirty="0" err="1">
              <a:solidFill>
                <a:prstClr val="black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A2352C-A9E3-9889-3263-A4BFD9EAF22F}"/>
              </a:ext>
            </a:extLst>
          </p:cNvPr>
          <p:cNvSpPr txBox="1"/>
          <p:nvPr/>
        </p:nvSpPr>
        <p:spPr>
          <a:xfrm>
            <a:off x="0" y="3105652"/>
            <a:ext cx="10978356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hãy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giới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thiệu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sản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phẩm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mình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với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và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nhận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xét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sản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phẩm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theo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đánh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giá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đây</a:t>
            </a:r>
            <a:r>
              <a:rPr lang="en-US" sz="2000" i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578DE4-AD3F-6882-3757-8366B12521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37" t="32655" r="8516" b="5883"/>
          <a:stretch/>
        </p:blipFill>
        <p:spPr>
          <a:xfrm>
            <a:off x="1943099" y="4196728"/>
            <a:ext cx="7053185" cy="266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0528" y="6035668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16128" y="5997568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0528" y="32766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0528" y="4245943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0528" y="5142747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716128" y="41910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16128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16128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0428" y="607376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2328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2328" y="4267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92328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2928" y="6111868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lang="en-US" sz="2000" kern="120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Một tờ giấy.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6728" y="33528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lang="en-US" sz="2000" kern="120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Tám vật liệu và dụng cụ.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6728" y="4347543"/>
            <a:ext cx="3437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lang="en-US" sz="2000" kern="120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Năm vật liệu và dụng cụ.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6728" y="5244347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lang="en-US" sz="2000" kern="120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Bốn vật liệu và dụng cụ.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5400" y="-304800"/>
            <a:ext cx="9144000" cy="358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401928" y="1142269"/>
            <a:ext cx="5589672" cy="830997"/>
          </a:xfrm>
          <a:prstGeom prst="rect">
            <a:avLst/>
          </a:prstGeom>
          <a:solidFill>
            <a:srgbClr val="E2AE81"/>
          </a:solidFill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1: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Để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máy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bay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giấy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thì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cần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bao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nhiêu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vật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liệu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dụng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cụ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11928" y="5883268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11928" y="32766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11928" y="4245943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11928" y="5142747"/>
            <a:ext cx="533400" cy="533400"/>
          </a:xfrm>
          <a:prstGeom prst="rect">
            <a:avLst/>
          </a:prstGeom>
        </p:spPr>
      </p:pic>
      <p:sp>
        <p:nvSpPr>
          <p:cNvPr id="39" name="5-Point Star 38">
            <a:hlinkClick r:id="" action="ppaction://noaction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06528" y="5921368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06528" y="5105400"/>
            <a:ext cx="685800" cy="685800"/>
          </a:xfrm>
          <a:prstGeom prst="rect">
            <a:avLst/>
          </a:prstGeom>
        </p:spPr>
      </p:pic>
      <p:pic>
        <p:nvPicPr>
          <p:cNvPr id="42" name="Picture 41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06528" y="4191000"/>
            <a:ext cx="685800" cy="685800"/>
          </a:xfrm>
          <a:prstGeom prst="rect">
            <a:avLst/>
          </a:prstGeom>
        </p:spPr>
      </p:pic>
      <p:pic>
        <p:nvPicPr>
          <p:cNvPr id="31" name="Picture 3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06528" y="3200400"/>
            <a:ext cx="685800" cy="6858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6E39ED4-B99F-65DF-4284-7ED996417D1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" cy="119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6" grpId="0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1139" y="4055462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71113" y="30099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1139" y="50292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1139" y="60198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9161" y="3083481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86739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86739" y="49530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86739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6188" y="30861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2189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2189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2189" y="5029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41882" y="2896977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82539" y="4055462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82539" y="50292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82539" y="60198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95400" y="-304800"/>
            <a:ext cx="9144000" cy="3352800"/>
          </a:xfrm>
          <a:prstGeom prst="rect">
            <a:avLst/>
          </a:prstGeom>
        </p:spPr>
      </p:pic>
      <p:sp>
        <p:nvSpPr>
          <p:cNvPr id="40" name="5-Point Star 39">
            <a:hlinkClick r:id="" action="ppaction://noaction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77139" y="4953000"/>
            <a:ext cx="685800" cy="685800"/>
          </a:xfrm>
          <a:prstGeom prst="rect">
            <a:avLst/>
          </a:prstGeom>
        </p:spPr>
      </p:pic>
      <p:pic>
        <p:nvPicPr>
          <p:cNvPr id="42" name="Picture 41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77139" y="5943600"/>
            <a:ext cx="685800" cy="685800"/>
          </a:xfrm>
          <a:prstGeom prst="rect">
            <a:avLst/>
          </a:prstGeom>
        </p:spPr>
      </p:pic>
      <p:pic>
        <p:nvPicPr>
          <p:cNvPr id="43" name="Picture 42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77139" y="3962400"/>
            <a:ext cx="685800" cy="685800"/>
          </a:xfrm>
          <a:prstGeom prst="rect">
            <a:avLst/>
          </a:prstGeom>
        </p:spPr>
      </p:pic>
      <p:pic>
        <p:nvPicPr>
          <p:cNvPr id="44" name="Picture 43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61513" y="3009900"/>
            <a:ext cx="685800" cy="6858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572EE5E-58BB-C0FE-3CAA-DE05573D850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" cy="1190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4B237D-6806-12A2-F391-A70E65B9B3AC}"/>
              </a:ext>
            </a:extLst>
          </p:cNvPr>
          <p:cNvSpPr txBox="1"/>
          <p:nvPr/>
        </p:nvSpPr>
        <p:spPr>
          <a:xfrm>
            <a:off x="3127423" y="317663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lang="en-US" sz="2000" kern="120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Vật liệu đã qua sử dụng.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5DB27-A922-08DC-380A-AE8DAECA788A}"/>
              </a:ext>
            </a:extLst>
          </p:cNvPr>
          <p:cNvSpPr txBox="1"/>
          <p:nvPr/>
        </p:nvSpPr>
        <p:spPr>
          <a:xfrm>
            <a:off x="3177339" y="5105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lang="en-US" sz="2000" kern="120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Vật liệu đắt tiền.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42ED0-1AC8-0331-2DF8-97C9FE796EFD}"/>
              </a:ext>
            </a:extLst>
          </p:cNvPr>
          <p:cNvSpPr txBox="1"/>
          <p:nvPr/>
        </p:nvSpPr>
        <p:spPr>
          <a:xfrm>
            <a:off x="3177339" y="611499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lang="en-US" sz="2000" kern="120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Vật liệu rẻ.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F32FB3-A65E-B4BB-23C0-4962DA716630}"/>
              </a:ext>
            </a:extLst>
          </p:cNvPr>
          <p:cNvSpPr txBox="1"/>
          <p:nvPr/>
        </p:nvSpPr>
        <p:spPr>
          <a:xfrm>
            <a:off x="3429000" y="1035903"/>
            <a:ext cx="5334000" cy="830997"/>
          </a:xfrm>
          <a:prstGeom prst="rect">
            <a:avLst/>
          </a:prstGeom>
          <a:solidFill>
            <a:srgbClr val="E2AE81"/>
          </a:solidFill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vi-VN" sz="24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Câu 2: </a:t>
            </a:r>
            <a:r>
              <a:rPr lang="vi-VN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Nên ưu tiên chọn vật liệu gì khi làm mô hình xe đua?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EA522C-ABA5-E6CF-C282-BF707AD261AB}"/>
              </a:ext>
            </a:extLst>
          </p:cNvPr>
          <p:cNvSpPr txBox="1"/>
          <p:nvPr/>
        </p:nvSpPr>
        <p:spPr>
          <a:xfrm>
            <a:off x="3177339" y="4144005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lang="en-US" sz="2000" kern="120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Vật liệu mới.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4" grpId="0"/>
      <p:bldP spid="5" grpId="0"/>
      <p:bldP spid="26" grpId="0" animBg="1"/>
      <p:bldP spid="26" grpId="1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115</TotalTime>
  <Words>591</Words>
  <Application>Microsoft Office PowerPoint</Application>
  <PresentationFormat>Widescreen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UTM Avo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BÙI THỊ THU HẰNG (221001306)</cp:lastModifiedBy>
  <cp:revision>18</cp:revision>
  <dcterms:created xsi:type="dcterms:W3CDTF">2023-06-06T07:52:04Z</dcterms:created>
  <dcterms:modified xsi:type="dcterms:W3CDTF">2025-04-24T08:28:38Z</dcterms:modified>
  <cp:category>9Slide.vn</cp:category>
</cp:coreProperties>
</file>