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340" r:id="rId2"/>
    <p:sldId id="343" r:id="rId3"/>
    <p:sldId id="344" r:id="rId4"/>
    <p:sldId id="356" r:id="rId5"/>
    <p:sldId id="351" r:id="rId6"/>
    <p:sldId id="358" r:id="rId7"/>
    <p:sldId id="349" r:id="rId8"/>
    <p:sldId id="352" r:id="rId9"/>
    <p:sldId id="350" r:id="rId10"/>
    <p:sldId id="353" r:id="rId11"/>
    <p:sldId id="368" r:id="rId12"/>
    <p:sldId id="35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CC0000"/>
    <a:srgbClr val="FF3300"/>
    <a:srgbClr val="F8FCFD"/>
    <a:srgbClr val="F3AB78"/>
    <a:srgbClr val="FFCC66"/>
    <a:srgbClr val="006600"/>
    <a:srgbClr val="3366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0" autoAdjust="0"/>
    <p:restoredTop sz="94660"/>
  </p:normalViewPr>
  <p:slideViewPr>
    <p:cSldViewPr showGuides="1">
      <p:cViewPr varScale="1">
        <p:scale>
          <a:sx n="63" d="100"/>
          <a:sy n="63" d="100"/>
        </p:scale>
        <p:origin x="628" y="52"/>
      </p:cViewPr>
      <p:guideLst>
        <p:guide orient="horz" pos="2160"/>
        <p:guide pos="383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D19C5-2303-48B6-8E98-6BFB1EEC79CA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C2C0D-406C-4A25-821F-9353AFEB3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728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EBF5C3-98C9-4DE1-ACEE-16B969DC144E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562AC-4C88-4A6C-B077-90ACA0393644}" type="slidenum">
              <a:rPr lang="en-US">
                <a:solidFill>
                  <a:prstClr val="black"/>
                </a:solidFill>
              </a:r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562AC-4C88-4A6C-B077-90ACA0393644}" type="slidenum">
              <a:rPr lang="en-US">
                <a:solidFill>
                  <a:prstClr val="black"/>
                </a:solidFill>
              </a:r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80E74-10DF-4CCC-941D-73CC7839639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80E74-10DF-4CCC-941D-73CC7839639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9335-4CC7-4AD7-8B60-5660FA7A0DE5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8615C-8EBF-4016-B167-345FB7CB1EAC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C3E8-D02F-40BC-9E28-167F99E6E67F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E238D-70BC-41B0-9042-66A00AF71DD8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9414-006E-4730-8C59-4568B42B881F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2AAB-F9C3-4DF2-A01F-59332CB97F52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126D-B32A-4A6A-BCD8-2CED4AB246A0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0FF2-A3EB-414B-902A-DD40EA842168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D2556-9FBD-4A7D-ABF4-134604609F55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9D137-4259-430B-B8B3-1C435C404EB3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4A75-FC4E-4377-9FD3-F5ACEB49D846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A491-B834-4CA6-9493-9388796DEBBC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E238D-70BC-41B0-9042-66A00AF71DD8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10.GIF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3.wav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" Type="http://schemas.openxmlformats.org/officeDocument/2006/relationships/audio" Target="../media/media1.mp3"/><Relationship Id="rId16" Type="http://schemas.openxmlformats.org/officeDocument/2006/relationships/image" Target="../media/image12.png"/><Relationship Id="rId1" Type="http://schemas.microsoft.com/office/2007/relationships/media" Target="../media/media1.mp3"/><Relationship Id="rId6" Type="http://schemas.openxmlformats.org/officeDocument/2006/relationships/audio" Target="../media/audio2.wav"/><Relationship Id="rId11" Type="http://schemas.openxmlformats.org/officeDocument/2006/relationships/image" Target="../media/image8.wmf"/><Relationship Id="rId5" Type="http://schemas.openxmlformats.org/officeDocument/2006/relationships/audio" Target="../media/audio1.wav"/><Relationship Id="rId15" Type="http://schemas.openxmlformats.org/officeDocument/2006/relationships/slide" Target="slide1.xml"/><Relationship Id="rId10" Type="http://schemas.openxmlformats.org/officeDocument/2006/relationships/oleObject" Target="../embeddings/oleObject1.bin"/><Relationship Id="rId4" Type="http://schemas.openxmlformats.org/officeDocument/2006/relationships/notesSlide" Target="../notesSlides/notesSlide2.xml"/><Relationship Id="rId9" Type="http://schemas.openxmlformats.org/officeDocument/2006/relationships/audio" Target="../media/audio5.wav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10.GIF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3.wav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" Type="http://schemas.openxmlformats.org/officeDocument/2006/relationships/audio" Target="../media/media1.mp3"/><Relationship Id="rId16" Type="http://schemas.openxmlformats.org/officeDocument/2006/relationships/image" Target="../media/image12.png"/><Relationship Id="rId1" Type="http://schemas.microsoft.com/office/2007/relationships/media" Target="../media/media1.mp3"/><Relationship Id="rId6" Type="http://schemas.openxmlformats.org/officeDocument/2006/relationships/audio" Target="../media/audio2.wav"/><Relationship Id="rId11" Type="http://schemas.openxmlformats.org/officeDocument/2006/relationships/image" Target="../media/image8.wmf"/><Relationship Id="rId5" Type="http://schemas.openxmlformats.org/officeDocument/2006/relationships/audio" Target="../media/audio1.wav"/><Relationship Id="rId15" Type="http://schemas.openxmlformats.org/officeDocument/2006/relationships/slide" Target="slide1.xml"/><Relationship Id="rId10" Type="http://schemas.openxmlformats.org/officeDocument/2006/relationships/oleObject" Target="../embeddings/oleObject1.bin"/><Relationship Id="rId4" Type="http://schemas.openxmlformats.org/officeDocument/2006/relationships/notesSlide" Target="../notesSlides/notesSlide3.xml"/><Relationship Id="rId9" Type="http://schemas.openxmlformats.org/officeDocument/2006/relationships/audio" Target="../media/audio5.wav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809" y="52826"/>
            <a:ext cx="12539367" cy="688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358775" y="1598295"/>
            <a:ext cx="11722735" cy="440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7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ebas" panose="02040603050506020204" pitchFamily="18" charset="0"/>
                <a:cs typeface="Times New Roman" panose="02020603050405020304" pitchFamily="18" charset="0"/>
              </a:rPr>
              <a:t>Luyện từ và câu</a:t>
            </a:r>
          </a:p>
          <a:p>
            <a:pPr algn="ctr" eaLnBrk="1" hangingPunct="1">
              <a:spcBef>
                <a:spcPts val="1350"/>
              </a:spcBef>
              <a:defRPr/>
            </a:pPr>
            <a:r>
              <a:rPr 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ebas" panose="02040603050506020204" pitchFamily="18" charset="0"/>
                <a:cs typeface="Times New Roman" panose="02020603050405020304" pitchFamily="18" charset="0"/>
              </a:rPr>
              <a:t>Mở rộng vốn </a:t>
            </a:r>
            <a:r>
              <a:rPr lang="en-US" sz="66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ebas" panose="02040603050506020204" pitchFamily="18" charset="0"/>
                <a:cs typeface="Times New Roman" panose="02020603050405020304" pitchFamily="18" charset="0"/>
              </a:rPr>
              <a:t>từ An </a:t>
            </a:r>
            <a:r>
              <a:rPr 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ebas" panose="02040603050506020204" pitchFamily="18" charset="0"/>
                <a:cs typeface="Times New Roman" panose="02020603050405020304" pitchFamily="18" charset="0"/>
              </a:rPr>
              <a:t>ninh- </a:t>
            </a:r>
            <a:r>
              <a:rPr lang="en-US" sz="66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ebas" panose="02040603050506020204" pitchFamily="18" charset="0"/>
                <a:cs typeface="Times New Roman" panose="02020603050405020304" pitchFamily="18" charset="0"/>
              </a:rPr>
              <a:t>Trật tự</a:t>
            </a:r>
          </a:p>
          <a:p>
            <a:pPr algn="ctr" eaLnBrk="1" hangingPunct="1">
              <a:spcBef>
                <a:spcPts val="1350"/>
              </a:spcBef>
              <a:defRPr/>
            </a:pPr>
            <a:endParaRPr lang="en-US" sz="66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Bebas" panose="020406030505060202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135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ebas" panose="02040603050506020204" pitchFamily="18" charset="0"/>
                <a:cs typeface="Times New Roman" panose="02020603050405020304" pitchFamily="18" charset="0"/>
              </a:rPr>
              <a:t>GV : NGUYỄN THỊ THANH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Bebas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621" y="4571333"/>
            <a:ext cx="3246937" cy="231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1610" y="38744"/>
            <a:ext cx="4208780" cy="1571625"/>
          </a:xfrm>
          <a:prstGeom prst="rect">
            <a:avLst/>
          </a:prstGeom>
        </p:spPr>
      </p:pic>
      <p:pic>
        <p:nvPicPr>
          <p:cNvPr id="2050" name="Picture 2" descr="Sách giáo khoa THPT 20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002" y="287823"/>
            <a:ext cx="1866546" cy="208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7662" y="5028224"/>
            <a:ext cx="1524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138593" y="-219216"/>
            <a:ext cx="1560910" cy="199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473002" y="-158088"/>
            <a:ext cx="1566863" cy="187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78" y="0"/>
            <a:ext cx="1221187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4"/>
          <p:cNvSpPr txBox="1"/>
          <p:nvPr/>
        </p:nvSpPr>
        <p:spPr>
          <a:xfrm>
            <a:off x="549964" y="1054456"/>
            <a:ext cx="11111949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en-US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 Tìm từ thích hợp ghép vào trước hoặc sau các từ an ninh, an toàn 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934210" y="3352800"/>
            <a:ext cx="7566660" cy="2223770"/>
          </a:xfrm>
          <a:prstGeom prst="round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- giữ vững an ninh          </a:t>
            </a:r>
          </a:p>
          <a:p>
            <a:pPr algn="ctr"/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 an toàn giao thông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8" grpId="0" animBg="1"/>
      <p:bldP spid="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3175" y="0"/>
            <a:ext cx="12192000" cy="6858000"/>
            <a:chOff x="0" y="0"/>
            <a:chExt cx="12192000" cy="685800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8" name="Rectangle: Rounded Corners 27"/>
            <p:cNvSpPr/>
            <p:nvPr/>
          </p:nvSpPr>
          <p:spPr>
            <a:xfrm>
              <a:off x="332146" y="342900"/>
              <a:ext cx="11506200" cy="6172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20395" y="647700"/>
            <a:ext cx="11214735" cy="13296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/>
          <p:nvPr>
            <p:custDataLst>
              <p:tags r:id="rId1"/>
            </p:custDataLst>
          </p:nvPr>
        </p:nvGraphicFramePr>
        <p:xfrm>
          <a:off x="-3175" y="0"/>
          <a:ext cx="12171680" cy="716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5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5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6367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4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*An ninh: </a:t>
                      </a:r>
                      <a:endParaRPr lang="en-US" sz="4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endParaRPr lang="en-US" sz="4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4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*An toàn: </a:t>
                      </a:r>
                      <a:endParaRPr lang="en-US" sz="4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endParaRPr lang="en-US" sz="4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991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4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-    giữ vững an ninh,</a:t>
                      </a:r>
                    </a:p>
                    <a:p>
                      <a:pPr>
                        <a:buNone/>
                      </a:pPr>
                      <a:r>
                        <a:rPr lang="en-US" sz="4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     đảm bảo an ninh, </a:t>
                      </a:r>
                    </a:p>
                    <a:p>
                      <a:pPr>
                        <a:buNone/>
                      </a:pPr>
                      <a:r>
                        <a:rPr lang="en-US" sz="4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     duy trì an ninh, </a:t>
                      </a:r>
                    </a:p>
                    <a:p>
                      <a:pPr>
                        <a:buNone/>
                      </a:pPr>
                      <a:r>
                        <a:rPr lang="en-US" sz="4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      bảo vệ an ninh,…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en-US" sz="4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-    an ninh đường phố,</a:t>
                      </a:r>
                    </a:p>
                    <a:p>
                      <a:pPr>
                        <a:buNone/>
                      </a:pPr>
                      <a:r>
                        <a:rPr lang="en-US" sz="4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    an ninh quốc gia, </a:t>
                      </a:r>
                    </a:p>
                    <a:p>
                      <a:pPr>
                        <a:buNone/>
                      </a:pPr>
                      <a:r>
                        <a:rPr lang="en-US" sz="4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    an ninh biên giới,</a:t>
                      </a:r>
                    </a:p>
                    <a:p>
                      <a:pPr>
                        <a:buNone/>
                      </a:pPr>
                      <a:r>
                        <a:rPr lang="en-US" sz="4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   an ninh lương thực,…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endParaRPr lang="en-US" sz="4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4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-   di chuyển an toàn, </a:t>
                      </a:r>
                    </a:p>
                    <a:p>
                      <a:pPr>
                        <a:buNone/>
                      </a:pPr>
                      <a:r>
                        <a:rPr lang="en-US" sz="4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     đi lại an toàn, </a:t>
                      </a:r>
                    </a:p>
                    <a:p>
                      <a:pPr>
                        <a:buNone/>
                      </a:pPr>
                      <a:r>
                        <a:rPr lang="en-US" sz="4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    đảm bảo an toàn,…</a:t>
                      </a:r>
                    </a:p>
                    <a:p>
                      <a:pPr>
                        <a:buNone/>
                      </a:pPr>
                      <a:endParaRPr lang="en-US" sz="4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en-US" sz="4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-   an toàn giao thông, </a:t>
                      </a:r>
                    </a:p>
                    <a:p>
                      <a:pPr>
                        <a:buNone/>
                      </a:pPr>
                      <a:r>
                        <a:rPr lang="en-US" sz="4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   an toàn lao động, </a:t>
                      </a:r>
                    </a:p>
                    <a:p>
                      <a:pPr>
                        <a:buNone/>
                      </a:pPr>
                      <a:r>
                        <a:rPr lang="en-US" sz="4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   an toàn thực phẩm,…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endParaRPr lang="en-US" sz="4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78" y="-76200"/>
            <a:ext cx="1221187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4"/>
          <p:cNvSpPr txBox="1"/>
          <p:nvPr/>
        </p:nvSpPr>
        <p:spPr>
          <a:xfrm>
            <a:off x="549964" y="1054456"/>
            <a:ext cx="11111949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40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sz="4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4. </a:t>
            </a:r>
            <a:r>
              <a:rPr lang="vi-VN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Viết đoạn văn ngắn nêu ý kiến về hiện tượng một số bạn chơi bóng đá trên đường giao thông</a:t>
            </a:r>
            <a:r>
              <a:rPr lang="vi-VN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vi-VN" sz="4000" b="1" i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57200" y="837565"/>
            <a:ext cx="11268710" cy="5268595"/>
          </a:xfrm>
          <a:prstGeom prst="round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3645340" y="163543"/>
            <a:ext cx="47244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1 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6318251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300" imgH="177800" progId="Equation.DSMT4">
                  <p:embed/>
                </p:oleObj>
              </mc:Choice>
              <mc:Fallback>
                <p:oleObj name="Equation" r:id="rId10" imgW="114300" imgH="177800" progId="Equation.DSMT4">
                  <p:embed/>
                  <p:pic>
                    <p:nvPicPr>
                      <p:cNvPr id="0" name="Picture 61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1" y="23717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2965450" y="5802630"/>
            <a:ext cx="7293610" cy="1568450"/>
          </a:xfrm>
          <a:prstGeom prst="rect">
            <a:avLst/>
          </a:prstGeom>
          <a:solidFill>
            <a:srgbClr val="FFFF00">
              <a:alpha val="47000"/>
            </a:srgbClr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rgbClr val="FC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Cả A  và B đều đúng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2369" y="1148954"/>
            <a:ext cx="11666767" cy="384619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Thế nào là kết từ?</a:t>
            </a: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từ là từ dùng để nối các từ ngữ , nhằm thể hiện mối quan hệ giữa những từ ngữ hoặc những câu ấy.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Kết từ là từ dùng để nối  các câu, nhằm thể hiện mối quan hệ giữa những từ ngữ hoặc những câu ấy.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C.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Cả A  và B đều đúng</a:t>
            </a:r>
            <a:endParaRPr 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06924" y="4848443"/>
            <a:ext cx="3536951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400" i="1" u="sng" dirty="0" err="1">
                <a:solidFill>
                  <a:srgbClr val="FFFF00"/>
                </a:solidFill>
                <a:latin typeface="UVN Ai Cap" panose="02040603050506020204" pitchFamily="18" charset="0"/>
              </a:rPr>
              <a:t>Đáp</a:t>
            </a:r>
            <a:r>
              <a:rPr lang="en-US" sz="5400" i="1" u="sng" dirty="0">
                <a:solidFill>
                  <a:srgbClr val="FFFF00"/>
                </a:solidFill>
                <a:latin typeface="UVN Ai Cap" panose="02040603050506020204" pitchFamily="18" charset="0"/>
              </a:rPr>
              <a:t> </a:t>
            </a:r>
            <a:r>
              <a:rPr lang="en-US" sz="5400" i="1" u="sng" dirty="0" err="1">
                <a:solidFill>
                  <a:srgbClr val="FFFF00"/>
                </a:solidFill>
                <a:latin typeface="UVN Ai Cap" panose="02040603050506020204" pitchFamily="18" charset="0"/>
              </a:rPr>
              <a:t>án</a:t>
            </a:r>
            <a:r>
              <a:rPr lang="en-US" sz="5400" i="1" u="sng" dirty="0">
                <a:solidFill>
                  <a:srgbClr val="FFFF00"/>
                </a:solidFill>
                <a:latin typeface="UVN Ai Cap" panose="02040603050506020204" pitchFamily="18" charset="0"/>
              </a:rPr>
              <a:t>: </a:t>
            </a:r>
          </a:p>
        </p:txBody>
      </p:sp>
      <p:pic>
        <p:nvPicPr>
          <p:cNvPr id="33" name="Picture 4" descr="het gio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10630927" y="628660"/>
            <a:ext cx="129698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3" descr="an30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722168" y="503560"/>
            <a:ext cx="1114507" cy="9868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Hình chữ nhật 85"/>
          <p:cNvSpPr/>
          <p:nvPr/>
        </p:nvSpPr>
        <p:spPr>
          <a:xfrm>
            <a:off x="10597732" y="170281"/>
            <a:ext cx="1363377" cy="165335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Calibri" panose="020F0502020204030204"/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9" name="Hình chữ nhật 84"/>
          <p:cNvSpPr/>
          <p:nvPr/>
        </p:nvSpPr>
        <p:spPr>
          <a:xfrm>
            <a:off x="10597732" y="170281"/>
            <a:ext cx="1363377" cy="165335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Calibri" panose="020F0502020204030204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0" name="Hình chữ nhật 83"/>
          <p:cNvSpPr/>
          <p:nvPr/>
        </p:nvSpPr>
        <p:spPr>
          <a:xfrm>
            <a:off x="10597732" y="170281"/>
            <a:ext cx="1363377" cy="165335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Calibri" panose="020F0502020204030204"/>
                <a:ea typeface="Tahoma" panose="020B060403050404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1" name="Hình chữ nhật 57"/>
          <p:cNvSpPr/>
          <p:nvPr/>
        </p:nvSpPr>
        <p:spPr>
          <a:xfrm>
            <a:off x="10597732" y="170281"/>
            <a:ext cx="1363377" cy="165335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Calibri" panose="020F0502020204030204"/>
                <a:ea typeface="Tahoma" panose="020B060403050404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2" name="Hình chữ nhật 86"/>
          <p:cNvSpPr/>
          <p:nvPr/>
        </p:nvSpPr>
        <p:spPr>
          <a:xfrm>
            <a:off x="10597732" y="170281"/>
            <a:ext cx="1363377" cy="165335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Calibri" panose="020F0502020204030204"/>
                <a:ea typeface="Tahoma" panose="020B060403050404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3" name="Hình chữ nhật 87"/>
          <p:cNvSpPr/>
          <p:nvPr/>
        </p:nvSpPr>
        <p:spPr>
          <a:xfrm>
            <a:off x="10597731" y="170281"/>
            <a:ext cx="1363379" cy="165335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Calibri" panose="020F0502020204030204"/>
                <a:ea typeface="Tahoma" panose="020B060403050404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4" name="Hình chữ nhật 88"/>
          <p:cNvSpPr/>
          <p:nvPr/>
        </p:nvSpPr>
        <p:spPr>
          <a:xfrm>
            <a:off x="10597732" y="170281"/>
            <a:ext cx="1363377" cy="165335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Calibri" panose="020F0502020204030204"/>
                <a:ea typeface="Tahoma" panose="020B060403050404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5" name="Hình chữ nhật 89"/>
          <p:cNvSpPr/>
          <p:nvPr/>
        </p:nvSpPr>
        <p:spPr>
          <a:xfrm>
            <a:off x="10597732" y="170281"/>
            <a:ext cx="1363377" cy="165335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Calibri" panose="020F0502020204030204"/>
                <a:ea typeface="Tahoma" panose="020B060403050404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6" name="Hình chữ nhật 90"/>
          <p:cNvSpPr/>
          <p:nvPr/>
        </p:nvSpPr>
        <p:spPr>
          <a:xfrm>
            <a:off x="10597732" y="170281"/>
            <a:ext cx="1363377" cy="165335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Calibri" panose="020F0502020204030204"/>
                <a:ea typeface="Tahoma" panose="020B060403050404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7" name="Hình chữ nhật 91"/>
          <p:cNvSpPr/>
          <p:nvPr/>
        </p:nvSpPr>
        <p:spPr>
          <a:xfrm>
            <a:off x="10597732" y="170281"/>
            <a:ext cx="1363377" cy="165335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Calibri" panose="020F0502020204030204"/>
                <a:ea typeface="Tahoma" panose="020B060403050404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8" name="Hình Bầu dục 45"/>
          <p:cNvSpPr/>
          <p:nvPr/>
        </p:nvSpPr>
        <p:spPr>
          <a:xfrm>
            <a:off x="10737855" y="599533"/>
            <a:ext cx="1083132" cy="1076867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Tahoma" panose="020B0604030504040204" pitchFamily="34" charset="0"/>
                <a:cs typeface="Arial" panose="020B0604020202020204" pitchFamily="34" charset="0"/>
              </a:rPr>
              <a:t>BẮT ĐẦU</a:t>
            </a:r>
          </a:p>
        </p:txBody>
      </p:sp>
      <p:pic>
        <p:nvPicPr>
          <p:cNvPr id="6" name="Picture 5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85" y="17767"/>
            <a:ext cx="1707491" cy="1710119"/>
          </a:xfrm>
          <a:prstGeom prst="rect">
            <a:avLst/>
          </a:prstGeom>
        </p:spPr>
      </p:pic>
      <p:pic>
        <p:nvPicPr>
          <p:cNvPr id="23" name="Nhac loại thi si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246595" y="6019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752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32" grpId="0"/>
      <p:bldP spid="35" grpId="0" bldLvl="0" animBg="1"/>
      <p:bldP spid="36" grpId="0" bldLvl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3645340" y="163543"/>
            <a:ext cx="47244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2 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6318251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300" imgH="177800" progId="Equation.DSMT4">
                  <p:embed/>
                </p:oleObj>
              </mc:Choice>
              <mc:Fallback>
                <p:oleObj name="Equation" r:id="rId10" imgW="114300" imgH="177800" progId="Equation.DSMT4">
                  <p:embed/>
                  <p:pic>
                    <p:nvPicPr>
                      <p:cNvPr id="0" name="Picture 61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1" y="23717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1853565" y="4307205"/>
            <a:ext cx="9392920" cy="2553335"/>
          </a:xfrm>
          <a:prstGeom prst="rect">
            <a:avLst/>
          </a:prstGeom>
          <a:solidFill>
            <a:srgbClr val="FFFF00">
              <a:alpha val="47000"/>
            </a:srgbClr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Vì….nên; do… nên; nhờ….mà.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Nếu…thì; hễ….thì (là)….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Tuy….nhưng; mặc dù….nhưng…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Không những….mà còn; không chỉ…. mà còn…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2430" y="1110615"/>
            <a:ext cx="11666855" cy="218948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tên các cặp kết từ thường gặp dùng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nối các từ ngữ trong câu?  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06924" y="3267293"/>
            <a:ext cx="3536951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400" i="1" u="sng" dirty="0" err="1">
                <a:solidFill>
                  <a:srgbClr val="FFFF00"/>
                </a:solidFill>
                <a:latin typeface="UVN Ai Cap" panose="02040603050506020204" pitchFamily="18" charset="0"/>
              </a:rPr>
              <a:t>Đáp</a:t>
            </a:r>
            <a:r>
              <a:rPr lang="en-US" sz="5400" i="1" u="sng" dirty="0">
                <a:solidFill>
                  <a:srgbClr val="FFFF00"/>
                </a:solidFill>
                <a:latin typeface="UVN Ai Cap" panose="02040603050506020204" pitchFamily="18" charset="0"/>
              </a:rPr>
              <a:t> </a:t>
            </a:r>
            <a:r>
              <a:rPr lang="en-US" sz="5400" i="1" u="sng" dirty="0" err="1">
                <a:solidFill>
                  <a:srgbClr val="FFFF00"/>
                </a:solidFill>
                <a:latin typeface="UVN Ai Cap" panose="02040603050506020204" pitchFamily="18" charset="0"/>
              </a:rPr>
              <a:t>án</a:t>
            </a:r>
            <a:r>
              <a:rPr lang="en-US" sz="5400" i="1" u="sng" dirty="0">
                <a:solidFill>
                  <a:srgbClr val="FFFF00"/>
                </a:solidFill>
                <a:latin typeface="UVN Ai Cap" panose="02040603050506020204" pitchFamily="18" charset="0"/>
              </a:rPr>
              <a:t>: </a:t>
            </a:r>
          </a:p>
        </p:txBody>
      </p:sp>
      <p:pic>
        <p:nvPicPr>
          <p:cNvPr id="33" name="Picture 4" descr="het gio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10630927" y="628660"/>
            <a:ext cx="129698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3" descr="an30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722168" y="503560"/>
            <a:ext cx="1114507" cy="9868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Hình chữ nhật 85"/>
          <p:cNvSpPr/>
          <p:nvPr/>
        </p:nvSpPr>
        <p:spPr>
          <a:xfrm>
            <a:off x="10597732" y="170281"/>
            <a:ext cx="1363377" cy="165335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Calibri" panose="020F0502020204030204"/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9" name="Hình chữ nhật 84"/>
          <p:cNvSpPr/>
          <p:nvPr/>
        </p:nvSpPr>
        <p:spPr>
          <a:xfrm>
            <a:off x="10597732" y="170281"/>
            <a:ext cx="1363377" cy="165335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Calibri" panose="020F0502020204030204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0" name="Hình chữ nhật 83"/>
          <p:cNvSpPr/>
          <p:nvPr/>
        </p:nvSpPr>
        <p:spPr>
          <a:xfrm>
            <a:off x="10597732" y="170281"/>
            <a:ext cx="1363377" cy="165335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Calibri" panose="020F0502020204030204"/>
                <a:ea typeface="Tahoma" panose="020B060403050404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1" name="Hình chữ nhật 57"/>
          <p:cNvSpPr/>
          <p:nvPr/>
        </p:nvSpPr>
        <p:spPr>
          <a:xfrm>
            <a:off x="10597732" y="170281"/>
            <a:ext cx="1363377" cy="165335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Calibri" panose="020F0502020204030204"/>
                <a:ea typeface="Tahoma" panose="020B060403050404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2" name="Hình chữ nhật 86"/>
          <p:cNvSpPr/>
          <p:nvPr/>
        </p:nvSpPr>
        <p:spPr>
          <a:xfrm>
            <a:off x="10597732" y="170281"/>
            <a:ext cx="1363377" cy="165335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Calibri" panose="020F0502020204030204"/>
                <a:ea typeface="Tahoma" panose="020B060403050404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3" name="Hình chữ nhật 87"/>
          <p:cNvSpPr/>
          <p:nvPr/>
        </p:nvSpPr>
        <p:spPr>
          <a:xfrm>
            <a:off x="10597731" y="170281"/>
            <a:ext cx="1363379" cy="165335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Calibri" panose="020F0502020204030204"/>
                <a:ea typeface="Tahoma" panose="020B060403050404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4" name="Hình chữ nhật 88"/>
          <p:cNvSpPr/>
          <p:nvPr/>
        </p:nvSpPr>
        <p:spPr>
          <a:xfrm>
            <a:off x="10597732" y="170281"/>
            <a:ext cx="1363377" cy="165335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Calibri" panose="020F0502020204030204"/>
                <a:ea typeface="Tahoma" panose="020B060403050404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5" name="Hình chữ nhật 89"/>
          <p:cNvSpPr/>
          <p:nvPr/>
        </p:nvSpPr>
        <p:spPr>
          <a:xfrm>
            <a:off x="10597732" y="170281"/>
            <a:ext cx="1363377" cy="165335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Calibri" panose="020F0502020204030204"/>
                <a:ea typeface="Tahoma" panose="020B060403050404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6" name="Hình chữ nhật 90"/>
          <p:cNvSpPr/>
          <p:nvPr/>
        </p:nvSpPr>
        <p:spPr>
          <a:xfrm>
            <a:off x="10597732" y="170281"/>
            <a:ext cx="1363377" cy="165335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Calibri" panose="020F0502020204030204"/>
                <a:ea typeface="Tahoma" panose="020B060403050404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7" name="Hình chữ nhật 91"/>
          <p:cNvSpPr/>
          <p:nvPr/>
        </p:nvSpPr>
        <p:spPr>
          <a:xfrm>
            <a:off x="10597732" y="122656"/>
            <a:ext cx="1363377" cy="165335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Calibri" panose="020F0502020204030204"/>
                <a:ea typeface="Tahoma" panose="020B060403050404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8" name="Hình Bầu dục 45"/>
          <p:cNvSpPr/>
          <p:nvPr/>
        </p:nvSpPr>
        <p:spPr>
          <a:xfrm>
            <a:off x="10737855" y="599533"/>
            <a:ext cx="1083132" cy="1076867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Tahoma" panose="020B0604030504040204" pitchFamily="34" charset="0"/>
                <a:cs typeface="Arial" panose="020B0604020202020204" pitchFamily="34" charset="0"/>
              </a:rPr>
              <a:t>BẮT ĐẦU</a:t>
            </a:r>
          </a:p>
        </p:txBody>
      </p:sp>
      <p:pic>
        <p:nvPicPr>
          <p:cNvPr id="6" name="Picture 5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85" y="17767"/>
            <a:ext cx="1707491" cy="1710119"/>
          </a:xfrm>
          <a:prstGeom prst="rect">
            <a:avLst/>
          </a:prstGeom>
        </p:spPr>
      </p:pic>
      <p:pic>
        <p:nvPicPr>
          <p:cNvPr id="23" name="Nhac loại thi si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246595" y="6019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752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32" grpId="0"/>
      <p:bldP spid="35" grpId="0" bldLvl="0" animBg="1"/>
      <p:bldP spid="36" grpId="0" bldLvl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3175" y="0"/>
            <a:ext cx="12192000" cy="6858000"/>
            <a:chOff x="0" y="0"/>
            <a:chExt cx="12192000" cy="685800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8" name="Rectangle: Rounded Corners 27"/>
            <p:cNvSpPr/>
            <p:nvPr/>
          </p:nvSpPr>
          <p:spPr>
            <a:xfrm>
              <a:off x="332146" y="342900"/>
              <a:ext cx="11506200" cy="6172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20395" y="647700"/>
            <a:ext cx="11214735" cy="13296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Tìm nghĩa ở bên B phù hợp với mỗi từ ở bên A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8432" y="2686038"/>
            <a:ext cx="3276600" cy="645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An ninh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8432" y="3409265"/>
            <a:ext cx="3276600" cy="645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An toàn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8432" y="4152330"/>
            <a:ext cx="3276600" cy="645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Trật tự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12030" y="2696845"/>
            <a:ext cx="7084060" cy="645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yên ổn, tránh được tai nạn, thiệt hại.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190500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001000" y="2021547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859655" y="3395980"/>
            <a:ext cx="7084695" cy="645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tình trạng ổn định, có tổ chức, có kỉ luật.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859655" y="4264660"/>
            <a:ext cx="7036435" cy="645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ổn định, bình yên trong trật tự xã hội.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t="20823" b="12839"/>
          <a:stretch>
            <a:fillRect/>
          </a:stretch>
        </p:blipFill>
        <p:spPr>
          <a:xfrm>
            <a:off x="2540" y="0"/>
            <a:ext cx="12192000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79" t="35209" r="181" b="46795"/>
          <a:stretch>
            <a:fillRect/>
          </a:stretch>
        </p:blipFill>
        <p:spPr>
          <a:xfrm>
            <a:off x="11103232" y="301126"/>
            <a:ext cx="1086260" cy="194970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473" b="82004"/>
          <a:stretch>
            <a:fillRect/>
          </a:stretch>
        </p:blipFill>
        <p:spPr>
          <a:xfrm>
            <a:off x="9456169" y="4865106"/>
            <a:ext cx="1715729" cy="1234189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2225" y="4293077"/>
            <a:ext cx="2318944" cy="2575225"/>
            <a:chOff x="2225" y="3428999"/>
            <a:chExt cx="3097032" cy="3439304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64" t="71506" r="69295" b="-1"/>
            <a:stretch>
              <a:fillRect/>
            </a:stretch>
          </p:blipFill>
          <p:spPr>
            <a:xfrm>
              <a:off x="89013" y="3428999"/>
              <a:ext cx="1816433" cy="342900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454" t="50539" r="1953"/>
            <a:stretch>
              <a:fillRect/>
            </a:stretch>
          </p:blipFill>
          <p:spPr>
            <a:xfrm>
              <a:off x="1261906" y="4814231"/>
              <a:ext cx="1632538" cy="2054072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014" r="72007"/>
            <a:stretch>
              <a:fillRect/>
            </a:stretch>
          </p:blipFill>
          <p:spPr>
            <a:xfrm>
              <a:off x="2225" y="5158905"/>
              <a:ext cx="1983524" cy="1699095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64" t="71506" r="69295" b="-1"/>
            <a:stretch>
              <a:fillRect/>
            </a:stretch>
          </p:blipFill>
          <p:spPr>
            <a:xfrm>
              <a:off x="2099613" y="4971182"/>
              <a:ext cx="999644" cy="1887093"/>
            </a:xfrm>
            <a:prstGeom prst="rect">
              <a:avLst/>
            </a:prstGeom>
          </p:spPr>
        </p:pic>
      </p:grpSp>
      <p:pic>
        <p:nvPicPr>
          <p:cNvPr id="22" name="图片 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14" t="2603" r="12200" b="52031"/>
          <a:stretch>
            <a:fillRect/>
          </a:stretch>
        </p:blipFill>
        <p:spPr>
          <a:xfrm>
            <a:off x="5924463" y="476553"/>
            <a:ext cx="1237328" cy="1650699"/>
          </a:xfrm>
          <a:prstGeom prst="rect">
            <a:avLst/>
          </a:prstGeom>
        </p:spPr>
      </p:pic>
      <p:pic>
        <p:nvPicPr>
          <p:cNvPr id="23" name="图片 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14" t="2603" r="12200" b="52031"/>
          <a:stretch>
            <a:fillRect/>
          </a:stretch>
        </p:blipFill>
        <p:spPr>
          <a:xfrm>
            <a:off x="7003620" y="61140"/>
            <a:ext cx="1677666" cy="2238146"/>
          </a:xfrm>
          <a:prstGeom prst="rect">
            <a:avLst/>
          </a:prstGeom>
        </p:spPr>
      </p:pic>
      <p:pic>
        <p:nvPicPr>
          <p:cNvPr id="24" name="图片 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14" t="2603" r="12200" b="52031"/>
          <a:stretch>
            <a:fillRect/>
          </a:stretch>
        </p:blipFill>
        <p:spPr>
          <a:xfrm>
            <a:off x="8557290" y="244596"/>
            <a:ext cx="1299091" cy="1733095"/>
          </a:xfrm>
          <a:prstGeom prst="rect">
            <a:avLst/>
          </a:prstGeom>
        </p:spPr>
      </p:pic>
      <p:grpSp>
        <p:nvGrpSpPr>
          <p:cNvPr id="25" name="组合 4"/>
          <p:cNvGrpSpPr/>
          <p:nvPr/>
        </p:nvGrpSpPr>
        <p:grpSpPr>
          <a:xfrm>
            <a:off x="1141838" y="1675406"/>
            <a:ext cx="9908620" cy="4054451"/>
            <a:chOff x="1513192" y="1554345"/>
            <a:chExt cx="9542584" cy="2489152"/>
          </a:xfrm>
        </p:grpSpPr>
        <p:sp>
          <p:nvSpPr>
            <p:cNvPr id="26" name="Rectangle 4"/>
            <p:cNvSpPr/>
            <p:nvPr/>
          </p:nvSpPr>
          <p:spPr>
            <a:xfrm>
              <a:off x="1513192" y="1554345"/>
              <a:ext cx="9542584" cy="248915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4"/>
            <p:cNvSpPr/>
            <p:nvPr/>
          </p:nvSpPr>
          <p:spPr>
            <a:xfrm>
              <a:off x="1677631" y="1629053"/>
              <a:ext cx="9213704" cy="2339735"/>
            </a:xfrm>
            <a:prstGeom prst="roundRect">
              <a:avLst>
                <a:gd name="adj" fmla="val 46361"/>
              </a:avLst>
            </a:prstGeom>
            <a:noFill/>
            <a:ln w="38100" cap="rnd">
              <a:solidFill>
                <a:srgbClr val="1FC2A4"/>
              </a:solidFill>
              <a:prstDash val="dash"/>
              <a:round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" name="文本框 2"/>
          <p:cNvSpPr txBox="1"/>
          <p:nvPr/>
        </p:nvSpPr>
        <p:spPr>
          <a:xfrm>
            <a:off x="1459865" y="2250440"/>
            <a:ext cx="881634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defRPr sz="2000">
                <a:solidFill>
                  <a:srgbClr val="117926"/>
                </a:solidFill>
                <a:latin typeface="小考拉体" panose="02000503000000000000" pitchFamily="2" charset="-122"/>
                <a:ea typeface="小考拉体" panose="02000503000000000000" pitchFamily="2" charset="-122"/>
              </a:defRPr>
            </a:lvl1pPr>
          </a:lstStyle>
          <a:p>
            <a:pPr algn="ctr"/>
            <a:r>
              <a:rPr lang="en-US" altLang="vi-VN" sz="4800" b="1" i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đôi </a:t>
            </a:r>
          </a:p>
          <a:p>
            <a:pPr algn="ctr"/>
            <a:r>
              <a:rPr lang="en-US" altLang="vi-VN" sz="4800" b="1" i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Thời gian 2 phút</a:t>
            </a:r>
          </a:p>
        </p:txBody>
      </p:sp>
      <p:pic>
        <p:nvPicPr>
          <p:cNvPr id="30" name="图片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473" b="82004"/>
          <a:stretch>
            <a:fillRect/>
          </a:stretch>
        </p:blipFill>
        <p:spPr>
          <a:xfrm>
            <a:off x="87563" y="-89144"/>
            <a:ext cx="1715729" cy="123418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46" r="6637" b="24043"/>
          <a:stretch>
            <a:fillRect/>
          </a:stretch>
        </p:blipFill>
        <p:spPr>
          <a:xfrm>
            <a:off x="-264795" y="-172085"/>
            <a:ext cx="3907155" cy="2139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3175" y="0"/>
            <a:ext cx="12192000" cy="6858000"/>
            <a:chOff x="0" y="0"/>
            <a:chExt cx="12192000" cy="685800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8" name="Rectangle: Rounded Corners 27"/>
            <p:cNvSpPr/>
            <p:nvPr/>
          </p:nvSpPr>
          <p:spPr>
            <a:xfrm>
              <a:off x="332146" y="342900"/>
              <a:ext cx="11506200" cy="6172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20395" y="647700"/>
            <a:ext cx="11214735" cy="13296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Tìm nghĩa ở bên B phù hợp với mỗi từ ở bên A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8432" y="2686038"/>
            <a:ext cx="3276600" cy="645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An ninh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8432" y="3409265"/>
            <a:ext cx="3276600" cy="645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An toàn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8432" y="4152330"/>
            <a:ext cx="3276600" cy="645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Trật tự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12030" y="2696845"/>
            <a:ext cx="7084060" cy="645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yên ổn, tránh được tai nạn, thiệt hại.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190500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001000" y="2021547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859655" y="3395980"/>
            <a:ext cx="7084695" cy="645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tình trạng ổn định, có tổ chức, có kỉ luật.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859655" y="4264660"/>
            <a:ext cx="7036435" cy="645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ổn định, bình yên trong trật tự xã hội.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2" name="Straight Connector 1"/>
          <p:cNvCxnSpPr>
            <a:stCxn id="33" idx="3"/>
          </p:cNvCxnSpPr>
          <p:nvPr/>
        </p:nvCxnSpPr>
        <p:spPr>
          <a:xfrm>
            <a:off x="3684905" y="3008630"/>
            <a:ext cx="1191895" cy="14871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" name="Straight Connector 2"/>
          <p:cNvCxnSpPr>
            <a:stCxn id="34" idx="3"/>
            <a:endCxn id="37" idx="1"/>
          </p:cNvCxnSpPr>
          <p:nvPr/>
        </p:nvCxnSpPr>
        <p:spPr>
          <a:xfrm flipV="1">
            <a:off x="3684905" y="3019425"/>
            <a:ext cx="1127125" cy="7124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35" idx="3"/>
            <a:endCxn id="39" idx="1"/>
          </p:cNvCxnSpPr>
          <p:nvPr/>
        </p:nvCxnSpPr>
        <p:spPr>
          <a:xfrm flipV="1">
            <a:off x="3684905" y="3718560"/>
            <a:ext cx="1174750" cy="7562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7" grpId="0" animBg="1"/>
      <p:bldP spid="37" grpId="1" animBg="1"/>
      <p:bldP spid="6" grpId="0"/>
      <p:bldP spid="6" grpId="1"/>
      <p:bldP spid="38" grpId="0"/>
      <p:bldP spid="38" grpId="1"/>
      <p:bldP spid="39" grpId="0" animBg="1"/>
      <p:bldP spid="39" grpId="1" animBg="1"/>
      <p:bldP spid="40" grpId="0" animBg="1"/>
      <p:bldP spid="4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78" y="0"/>
            <a:ext cx="1221187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4"/>
          <p:cNvSpPr txBox="1"/>
          <p:nvPr/>
        </p:nvSpPr>
        <p:spPr>
          <a:xfrm>
            <a:off x="549964" y="749656"/>
            <a:ext cx="11111949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lang="en-US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 Xếp các từ có chứa tiếng” an’’ thành hai nhóm 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85800" y="2133600"/>
            <a:ext cx="10363200" cy="3590290"/>
          </a:xfrm>
          <a:prstGeom prst="round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nhàn, bình an, an toàn, an bài, an tâm, </a:t>
            </a:r>
          </a:p>
          <a:p>
            <a:pPr algn="ctr"/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ủi, an dưỡng, an ninh</a:t>
            </a:r>
          </a:p>
          <a:p>
            <a:pPr algn="ctr"/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6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an có nghĩa yên ổn, ổn định: an nhàn</a:t>
            </a:r>
          </a:p>
          <a:p>
            <a:pPr algn="l"/>
            <a:r>
              <a:rPr lang="en-US" sz="36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an có nghĩa làm cho yên ổn, ổn định: an ủi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t="20823" b="12839"/>
          <a:stretch>
            <a:fillRect/>
          </a:stretch>
        </p:blipFill>
        <p:spPr>
          <a:xfrm>
            <a:off x="2540" y="0"/>
            <a:ext cx="12192000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79" t="35209" r="181" b="46795"/>
          <a:stretch>
            <a:fillRect/>
          </a:stretch>
        </p:blipFill>
        <p:spPr>
          <a:xfrm>
            <a:off x="11103232" y="301126"/>
            <a:ext cx="1086260" cy="194970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473" b="82004"/>
          <a:stretch>
            <a:fillRect/>
          </a:stretch>
        </p:blipFill>
        <p:spPr>
          <a:xfrm>
            <a:off x="9456169" y="4865106"/>
            <a:ext cx="1715729" cy="1234189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2225" y="4293077"/>
            <a:ext cx="2318944" cy="2575225"/>
            <a:chOff x="2225" y="3428999"/>
            <a:chExt cx="3097032" cy="3439304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64" t="71506" r="69295" b="-1"/>
            <a:stretch>
              <a:fillRect/>
            </a:stretch>
          </p:blipFill>
          <p:spPr>
            <a:xfrm>
              <a:off x="89013" y="3428999"/>
              <a:ext cx="1816433" cy="342900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454" t="50539" r="1953"/>
            <a:stretch>
              <a:fillRect/>
            </a:stretch>
          </p:blipFill>
          <p:spPr>
            <a:xfrm>
              <a:off x="1261906" y="4814231"/>
              <a:ext cx="1632538" cy="2054072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014" r="72007"/>
            <a:stretch>
              <a:fillRect/>
            </a:stretch>
          </p:blipFill>
          <p:spPr>
            <a:xfrm>
              <a:off x="2225" y="5158905"/>
              <a:ext cx="1983524" cy="1699095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64" t="71506" r="69295" b="-1"/>
            <a:stretch>
              <a:fillRect/>
            </a:stretch>
          </p:blipFill>
          <p:spPr>
            <a:xfrm>
              <a:off x="2099613" y="4971182"/>
              <a:ext cx="999644" cy="1887093"/>
            </a:xfrm>
            <a:prstGeom prst="rect">
              <a:avLst/>
            </a:prstGeom>
          </p:spPr>
        </p:pic>
      </p:grpSp>
      <p:pic>
        <p:nvPicPr>
          <p:cNvPr id="22" name="图片 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14" t="2603" r="12200" b="52031"/>
          <a:stretch>
            <a:fillRect/>
          </a:stretch>
        </p:blipFill>
        <p:spPr>
          <a:xfrm>
            <a:off x="5924463" y="476553"/>
            <a:ext cx="1237328" cy="1650699"/>
          </a:xfrm>
          <a:prstGeom prst="rect">
            <a:avLst/>
          </a:prstGeom>
        </p:spPr>
      </p:pic>
      <p:pic>
        <p:nvPicPr>
          <p:cNvPr id="23" name="图片 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14" t="2603" r="12200" b="52031"/>
          <a:stretch>
            <a:fillRect/>
          </a:stretch>
        </p:blipFill>
        <p:spPr>
          <a:xfrm>
            <a:off x="7003620" y="61140"/>
            <a:ext cx="1677666" cy="2238146"/>
          </a:xfrm>
          <a:prstGeom prst="rect">
            <a:avLst/>
          </a:prstGeom>
        </p:spPr>
      </p:pic>
      <p:pic>
        <p:nvPicPr>
          <p:cNvPr id="24" name="图片 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14" t="2603" r="12200" b="52031"/>
          <a:stretch>
            <a:fillRect/>
          </a:stretch>
        </p:blipFill>
        <p:spPr>
          <a:xfrm>
            <a:off x="8557290" y="244596"/>
            <a:ext cx="1299091" cy="1733095"/>
          </a:xfrm>
          <a:prstGeom prst="rect">
            <a:avLst/>
          </a:prstGeom>
        </p:spPr>
      </p:pic>
      <p:grpSp>
        <p:nvGrpSpPr>
          <p:cNvPr id="25" name="组合 4"/>
          <p:cNvGrpSpPr/>
          <p:nvPr/>
        </p:nvGrpSpPr>
        <p:grpSpPr>
          <a:xfrm>
            <a:off x="1141838" y="1675406"/>
            <a:ext cx="9908620" cy="4054451"/>
            <a:chOff x="1513192" y="1554345"/>
            <a:chExt cx="9542584" cy="2489152"/>
          </a:xfrm>
        </p:grpSpPr>
        <p:sp>
          <p:nvSpPr>
            <p:cNvPr id="26" name="Rectangle 4"/>
            <p:cNvSpPr/>
            <p:nvPr/>
          </p:nvSpPr>
          <p:spPr>
            <a:xfrm>
              <a:off x="1513192" y="1554345"/>
              <a:ext cx="9542584" cy="248915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4"/>
            <p:cNvSpPr/>
            <p:nvPr/>
          </p:nvSpPr>
          <p:spPr>
            <a:xfrm>
              <a:off x="1677631" y="1629053"/>
              <a:ext cx="9213704" cy="2339735"/>
            </a:xfrm>
            <a:prstGeom prst="roundRect">
              <a:avLst>
                <a:gd name="adj" fmla="val 46361"/>
              </a:avLst>
            </a:prstGeom>
            <a:noFill/>
            <a:ln w="38100" cap="rnd">
              <a:solidFill>
                <a:srgbClr val="1FC2A4"/>
              </a:solidFill>
              <a:prstDash val="dash"/>
              <a:round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" name="文本框 2"/>
          <p:cNvSpPr txBox="1"/>
          <p:nvPr/>
        </p:nvSpPr>
        <p:spPr>
          <a:xfrm>
            <a:off x="1459865" y="2250440"/>
            <a:ext cx="881634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defRPr sz="2000">
                <a:solidFill>
                  <a:srgbClr val="117926"/>
                </a:solidFill>
                <a:latin typeface="小考拉体" panose="02000503000000000000" pitchFamily="2" charset="-122"/>
                <a:ea typeface="小考拉体" panose="02000503000000000000" pitchFamily="2" charset="-122"/>
              </a:defRPr>
            </a:lvl1pPr>
          </a:lstStyle>
          <a:p>
            <a:pPr algn="ctr"/>
            <a:r>
              <a:rPr lang="en-US" altLang="vi-VN" sz="4800" b="1" i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4</a:t>
            </a:r>
          </a:p>
          <a:p>
            <a:pPr algn="ctr"/>
            <a:r>
              <a:rPr lang="en-US" altLang="vi-VN" sz="4000" b="1" i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phân loại các từ thành hai nhóm dựa trên nghĩa của tiếng an.</a:t>
            </a:r>
          </a:p>
        </p:txBody>
      </p:sp>
      <p:pic>
        <p:nvPicPr>
          <p:cNvPr id="30" name="图片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473" b="82004"/>
          <a:stretch>
            <a:fillRect/>
          </a:stretch>
        </p:blipFill>
        <p:spPr>
          <a:xfrm>
            <a:off x="87563" y="-89144"/>
            <a:ext cx="1715729" cy="123418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46" r="6637" b="24043"/>
          <a:stretch>
            <a:fillRect/>
          </a:stretch>
        </p:blipFill>
        <p:spPr>
          <a:xfrm>
            <a:off x="-264795" y="-172085"/>
            <a:ext cx="3907155" cy="2139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78" y="0"/>
            <a:ext cx="1221187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4"/>
          <p:cNvSpPr txBox="1"/>
          <p:nvPr/>
        </p:nvSpPr>
        <p:spPr>
          <a:xfrm>
            <a:off x="549964" y="749656"/>
            <a:ext cx="11111949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lang="en-US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 Xếp các từ có chứa tiếng” an’’ thành hai nhóm 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85800" y="2133600"/>
            <a:ext cx="11233785" cy="3590290"/>
          </a:xfrm>
          <a:prstGeom prst="round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l"/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an có nghĩa là yên ổn, ổn định: </a:t>
            </a:r>
          </a:p>
          <a:p>
            <a:pPr algn="l"/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an nhàn, bình an, an toàn, an tâm, an ninh.</a:t>
            </a:r>
          </a:p>
          <a:p>
            <a:pPr algn="l"/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an có nghĩa là làm cho yên ổn, ổn định:  </a:t>
            </a:r>
          </a:p>
          <a:p>
            <a:pPr algn="l"/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an ủi, an bài, an dưỡng.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8" grpId="0" animBg="1"/>
      <p:bldP spid="8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958*564"/>
  <p:tag name="TABLE_ENDDRAG_RECT" val="0*0*958*564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636</Words>
  <Application>Microsoft Office PowerPoint</Application>
  <PresentationFormat>Widescreen</PresentationFormat>
  <Paragraphs>100</Paragraphs>
  <Slides>12</Slides>
  <Notes>5</Notes>
  <HiddenSlides>0</HiddenSlides>
  <MMClips>2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UTM Bebas</vt:lpstr>
      <vt:lpstr>UVN Ai Cap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BÙI THỊ THU HẰNG (221001306)</cp:lastModifiedBy>
  <cp:revision>318</cp:revision>
  <dcterms:created xsi:type="dcterms:W3CDTF">2011-02-15T05:04:00Z</dcterms:created>
  <dcterms:modified xsi:type="dcterms:W3CDTF">2025-01-09T03:17:06Z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06E91E4CD33C4B21ABE06E39549088E6_13</vt:lpwstr>
  </property>
  <property fmtid="{D5CDD505-2E9C-101B-9397-08002B2CF9AE}" pid="3" name="KSOProductBuildVer">
    <vt:lpwstr>1033-12.2.0.17153</vt:lpwstr>
  </property>
</Properties>
</file>