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3" r:id="rId2"/>
    <p:sldId id="297" r:id="rId3"/>
    <p:sldId id="265" r:id="rId4"/>
    <p:sldId id="266" r:id="rId5"/>
    <p:sldId id="267" r:id="rId6"/>
    <p:sldId id="313" r:id="rId7"/>
    <p:sldId id="317" r:id="rId8"/>
    <p:sldId id="314" r:id="rId9"/>
    <p:sldId id="319" r:id="rId10"/>
    <p:sldId id="316" r:id="rId11"/>
    <p:sldId id="318" r:id="rId12"/>
    <p:sldId id="320" r:id="rId13"/>
    <p:sldId id="281" r:id="rId14"/>
    <p:sldId id="282" r:id="rId15"/>
    <p:sldId id="30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D46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-114" y="-258"/>
      </p:cViewPr>
      <p:guideLst>
        <p:guide orient="horz" pos="2160"/>
        <p:guide pos="39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1434"/>
    </p:cViewPr>
  </p:sorterViewPr>
  <p:notesViewPr>
    <p:cSldViewPr snapToGrid="0" showGuides="1">
      <p:cViewPr varScale="1">
        <p:scale>
          <a:sx n="56" d="100"/>
          <a:sy n="56" d="100"/>
        </p:scale>
        <p:origin x="2856" y="7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280CA-5D67-43F0-9984-85612E7A95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7509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8BFB0-ADDC-45AF-8075-75058A201E4E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70753-0CA8-4307-ACCE-5EA719771D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1558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3432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5599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5246-DAAE-4C93-AEF0-5553C70CF577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B341E-4BAC-4E56-BCF4-7B7B7CD22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397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5246-DAAE-4C93-AEF0-5553C70CF577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B341E-4BAC-4E56-BCF4-7B7B7CD22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1808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5246-DAAE-4C93-AEF0-5553C70CF577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B341E-4BAC-4E56-BCF4-7B7B7CD22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4821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84340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1545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  <a:defRPr/>
            </a:pPr>
            <a:endParaRPr lang="en-US" sz="900" kern="0" cap="all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  <a:defRPr/>
            </a:pPr>
            <a:fld id="{423C3A12-48ED-4AB8-9E17-214843E3FA8A}" type="slidenum">
              <a:rPr lang="en-US" sz="1051" kern="0" smtClea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  <a:defRPr/>
              </a:pPr>
              <a:t>‹#›</a:t>
            </a:fld>
            <a:endParaRPr lang="en-US" sz="1051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1332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</p:grpSp>
    </p:spTree>
    <p:extLst>
      <p:ext uri="{BB962C8B-B14F-4D97-AF65-F5344CB8AC3E}">
        <p14:creationId xmlns:p14="http://schemas.microsoft.com/office/powerpoint/2010/main" xmlns="" val="212046684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5246-DAAE-4C93-AEF0-5553C70CF577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B341E-4BAC-4E56-BCF4-7B7B7CD22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6065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5246-DAAE-4C93-AEF0-5553C70CF577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B341E-4BAC-4E56-BCF4-7B7B7CD22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1825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5246-DAAE-4C93-AEF0-5553C70CF577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B341E-4BAC-4E56-BCF4-7B7B7CD22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3604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5246-DAAE-4C93-AEF0-5553C70CF577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B341E-4BAC-4E56-BCF4-7B7B7CD22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9737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5246-DAAE-4C93-AEF0-5553C70CF577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B341E-4BAC-4E56-BCF4-7B7B7CD22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7581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5246-DAAE-4C93-AEF0-5553C70CF577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B341E-4BAC-4E56-BCF4-7B7B7CD22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274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5246-DAAE-4C93-AEF0-5553C70CF577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B341E-4BAC-4E56-BCF4-7B7B7CD22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7624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5246-DAAE-4C93-AEF0-5553C70CF577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B341E-4BAC-4E56-BCF4-7B7B7CD22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0915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C5246-DAAE-4C93-AEF0-5553C70CF577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B341E-4BAC-4E56-BCF4-7B7B7CD22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3780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w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91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588" y="171453"/>
            <a:ext cx="12192000" cy="64865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90393" y="800246"/>
            <a:ext cx="8268393" cy="144655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vi-VN" sz="4400" b="1" dirty="0" smtClean="0">
                <a:ln w="12700">
                  <a:solidFill>
                    <a:srgbClr val="7DB6EF"/>
                  </a:solidFill>
                  <a:prstDash val="solid"/>
                </a:ln>
                <a:solidFill>
                  <a:srgbClr val="AC4744">
                    <a:lumMod val="75000"/>
                  </a:srgbClr>
                </a:solidFill>
                <a:effectLst>
                  <a:outerShdw dist="38100" dir="2640000" algn="bl" rotWithShape="0">
                    <a:srgbClr val="7DB6EF"/>
                  </a:outerShdw>
                </a:effectLst>
                <a:latin typeface="#9Slide03 AmpleSoft" panose="02000000000000000000" pitchFamily="2" charset="0"/>
              </a:rPr>
              <a:t>MÔN</a:t>
            </a:r>
            <a:r>
              <a:rPr lang="vi-VN" sz="4400" b="1" dirty="0">
                <a:ln w="12700">
                  <a:solidFill>
                    <a:srgbClr val="7DB6EF"/>
                  </a:solidFill>
                  <a:prstDash val="solid"/>
                </a:ln>
                <a:solidFill>
                  <a:srgbClr val="AC4744">
                    <a:lumMod val="75000"/>
                  </a:srgbClr>
                </a:solidFill>
                <a:effectLst>
                  <a:outerShdw dist="38100" dir="2640000" algn="bl" rotWithShape="0">
                    <a:srgbClr val="7DB6EF"/>
                  </a:outerShdw>
                </a:effectLst>
                <a:latin typeface="#9Slide03 AmpleSoft" panose="02000000000000000000" pitchFamily="2" charset="0"/>
              </a:rPr>
              <a:t>: TIẾNG VIỆT </a:t>
            </a:r>
            <a:r>
              <a:rPr lang="vi-VN" sz="4400" b="1" dirty="0" smtClean="0">
                <a:ln w="12700">
                  <a:solidFill>
                    <a:srgbClr val="7DB6EF"/>
                  </a:solidFill>
                  <a:prstDash val="solid"/>
                </a:ln>
                <a:solidFill>
                  <a:srgbClr val="AC4744">
                    <a:lumMod val="75000"/>
                  </a:srgbClr>
                </a:solidFill>
                <a:effectLst>
                  <a:outerShdw dist="38100" dir="2640000" algn="bl" rotWithShape="0">
                    <a:srgbClr val="7DB6EF"/>
                  </a:outerShdw>
                </a:effectLst>
                <a:latin typeface="#9Slide03 AmpleSoft" panose="02000000000000000000" pitchFamily="2" charset="0"/>
              </a:rPr>
              <a:t> </a:t>
            </a:r>
            <a:endParaRPr lang="vi-VN" sz="4400" b="1" dirty="0" smtClean="0">
              <a:ln w="12700">
                <a:solidFill>
                  <a:srgbClr val="7DB6EF"/>
                </a:solidFill>
                <a:prstDash val="solid"/>
              </a:ln>
              <a:solidFill>
                <a:srgbClr val="AC4744">
                  <a:lumMod val="75000"/>
                </a:srgbClr>
              </a:solidFill>
              <a:effectLst>
                <a:outerShdw dist="38100" dir="2640000" algn="bl" rotWithShape="0">
                  <a:srgbClr val="7DB6EF"/>
                </a:outerShdw>
              </a:effectLst>
              <a:latin typeface="#9Slide03 AmpleSoft" panose="02000000000000000000" pitchFamily="2" charset="0"/>
            </a:endParaRPr>
          </a:p>
          <a:p>
            <a:pPr algn="ctr">
              <a:defRPr/>
            </a:pPr>
            <a:r>
              <a:rPr lang="vi-VN" sz="4400" b="1" dirty="0" smtClean="0">
                <a:ln w="12700">
                  <a:solidFill>
                    <a:srgbClr val="7DB6EF"/>
                  </a:solidFill>
                  <a:prstDash val="solid"/>
                </a:ln>
                <a:solidFill>
                  <a:srgbClr val="AC4744">
                    <a:lumMod val="75000"/>
                  </a:srgbClr>
                </a:solidFill>
                <a:effectLst>
                  <a:outerShdw dist="38100" dir="2640000" algn="bl" rotWithShape="0">
                    <a:srgbClr val="7DB6EF"/>
                  </a:outerShdw>
                </a:effectLst>
                <a:latin typeface="#9Slide03 AmpleSoft" panose="02000000000000000000" pitchFamily="2" charset="0"/>
              </a:rPr>
              <a:t>TUẦN </a:t>
            </a:r>
            <a:r>
              <a:rPr lang="en-US" sz="4400" b="1" dirty="0" smtClean="0">
                <a:ln w="12700">
                  <a:solidFill>
                    <a:srgbClr val="7DB6EF"/>
                  </a:solidFill>
                  <a:prstDash val="solid"/>
                </a:ln>
                <a:solidFill>
                  <a:srgbClr val="AC4744">
                    <a:lumMod val="75000"/>
                  </a:srgbClr>
                </a:solidFill>
                <a:effectLst>
                  <a:outerShdw dist="38100" dir="2640000" algn="bl" rotWithShape="0">
                    <a:srgbClr val="7DB6EF"/>
                  </a:outerShdw>
                </a:effectLst>
                <a:latin typeface="#9Slide03 AmpleSoft" panose="02000000000000000000" pitchFamily="2" charset="0"/>
              </a:rPr>
              <a:t>4</a:t>
            </a:r>
            <a:r>
              <a:rPr lang="vi-VN" sz="4400" b="1" dirty="0" smtClean="0">
                <a:ln w="12700">
                  <a:solidFill>
                    <a:srgbClr val="7DB6EF"/>
                  </a:solidFill>
                  <a:prstDash val="solid"/>
                </a:ln>
                <a:solidFill>
                  <a:srgbClr val="AC4744">
                    <a:lumMod val="75000"/>
                  </a:srgbClr>
                </a:solidFill>
                <a:effectLst>
                  <a:outerShdw dist="38100" dir="2640000" algn="bl" rotWithShape="0">
                    <a:srgbClr val="7DB6EF"/>
                  </a:outerShdw>
                </a:effectLst>
                <a:latin typeface="#9Slide03 AmpleSoft" panose="02000000000000000000" pitchFamily="2" charset="0"/>
              </a:rPr>
              <a:t> </a:t>
            </a:r>
            <a:r>
              <a:rPr lang="vi-VN" sz="4400" b="1" dirty="0">
                <a:ln w="12700">
                  <a:solidFill>
                    <a:srgbClr val="7DB6EF"/>
                  </a:solidFill>
                  <a:prstDash val="solid"/>
                </a:ln>
                <a:solidFill>
                  <a:srgbClr val="AC4744">
                    <a:lumMod val="75000"/>
                  </a:srgbClr>
                </a:solidFill>
                <a:effectLst>
                  <a:outerShdw dist="38100" dir="2640000" algn="bl" rotWithShape="0">
                    <a:srgbClr val="7DB6EF"/>
                  </a:outerShdw>
                </a:effectLst>
                <a:latin typeface="#9Slide03 AmpleSoft" panose="02000000000000000000" pitchFamily="2" charset="0"/>
              </a:rPr>
              <a:t>- LỚP </a:t>
            </a:r>
            <a:r>
              <a:rPr lang="en-US" sz="4400" b="1" dirty="0" smtClean="0">
                <a:ln w="12700">
                  <a:solidFill>
                    <a:srgbClr val="7DB6EF"/>
                  </a:solidFill>
                  <a:prstDash val="solid"/>
                </a:ln>
                <a:solidFill>
                  <a:srgbClr val="AC4744">
                    <a:lumMod val="75000"/>
                  </a:srgbClr>
                </a:solidFill>
                <a:effectLst>
                  <a:outerShdw dist="38100" dir="2640000" algn="bl" rotWithShape="0">
                    <a:srgbClr val="7DB6EF"/>
                  </a:outerShdw>
                </a:effectLst>
                <a:latin typeface="#9Slide03 AmpleSoft" panose="02000000000000000000" pitchFamily="2" charset="0"/>
              </a:rPr>
              <a:t>2A</a:t>
            </a:r>
            <a:endParaRPr lang="en-US" sz="4400" b="1" dirty="0">
              <a:ln w="12700">
                <a:solidFill>
                  <a:srgbClr val="7DB6EF"/>
                </a:solidFill>
                <a:prstDash val="solid"/>
              </a:ln>
              <a:solidFill>
                <a:srgbClr val="AC4744">
                  <a:lumMod val="75000"/>
                </a:srgbClr>
              </a:solidFill>
              <a:effectLst>
                <a:outerShdw dist="38100" dir="2640000" algn="bl" rotWithShape="0">
                  <a:srgbClr val="7DB6EF"/>
                </a:outerShdw>
              </a:effectLst>
              <a:latin typeface="#9Slide03 AmpleSof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7064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54892" y="5315131"/>
            <a:ext cx="105512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MR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Liên hệ thực tế về ý thức đọc sách, báo của HS hiện nay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0602" y="313192"/>
            <a:ext cx="9670597" cy="474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9824" y="188686"/>
            <a:ext cx="11022576" cy="6451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9">
            <a:extLst>
              <a:ext uri="{FF2B5EF4-FFF2-40B4-BE49-F238E27FC236}">
                <a16:creationId xmlns:a16="http://schemas.microsoft.com/office/drawing/2014/main" xmlns="" id="{78C87E4C-09C2-4AE2-BE47-7CB3C9859F86}"/>
              </a:ext>
            </a:extLst>
          </p:cNvPr>
          <p:cNvSpPr txBox="1"/>
          <p:nvPr/>
        </p:nvSpPr>
        <p:spPr>
          <a:xfrm>
            <a:off x="319313" y="246743"/>
            <a:ext cx="4598126" cy="967708"/>
          </a:xfrm>
          <a:prstGeom prst="roundRect">
            <a:avLst>
              <a:gd name="adj" fmla="val 50000"/>
            </a:avLst>
          </a:prstGeom>
          <a:solidFill>
            <a:srgbClr val="FFFF00"/>
          </a:solidFill>
        </p:spPr>
        <p:txBody>
          <a:bodyPr wrap="square" lIns="193840" tIns="96921" rIns="193840" bIns="96921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HS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viết bài/ vở.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069" y="1451429"/>
            <a:ext cx="6757487" cy="3178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78500" y="1320800"/>
            <a:ext cx="6024814" cy="307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19">
            <a:extLst>
              <a:ext uri="{FF2B5EF4-FFF2-40B4-BE49-F238E27FC236}">
                <a16:creationId xmlns:a16="http://schemas.microsoft.com/office/drawing/2014/main" xmlns="" id="{78C87E4C-09C2-4AE2-BE47-7CB3C9859F86}"/>
              </a:ext>
            </a:extLst>
          </p:cNvPr>
          <p:cNvSpPr txBox="1"/>
          <p:nvPr/>
        </p:nvSpPr>
        <p:spPr>
          <a:xfrm>
            <a:off x="0" y="4839185"/>
            <a:ext cx="12192000" cy="1660175"/>
          </a:xfrm>
          <a:prstGeom prst="roundRect">
            <a:avLst>
              <a:gd name="adj" fmla="val 50000"/>
            </a:avLst>
          </a:prstGeom>
          <a:solidFill>
            <a:srgbClr val="FFFF00"/>
          </a:solidFill>
        </p:spPr>
        <p:txBody>
          <a:bodyPr wrap="square" lIns="193840" tIns="96921" rIns="193840" bIns="96921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+  Giáo viên hướng dẫn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HSsử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dụng công cụ AI/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CHAT/ Gemini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 đối với HS có máy tính xách tay hoặc Ipas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 đẻ chỉnh sửa đoạn văn.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1323820" y="368744"/>
            <a:ext cx="8680784" cy="1454727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vi-VN" sz="36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VẬN DỤNG</a:t>
            </a:r>
          </a:p>
        </p:txBody>
      </p:sp>
      <p:sp>
        <p:nvSpPr>
          <p:cNvPr id="2" name="Rectangle 1"/>
          <p:cNvSpPr/>
          <p:nvPr/>
        </p:nvSpPr>
        <p:spPr>
          <a:xfrm>
            <a:off x="297179" y="2313328"/>
            <a:ext cx="11038113" cy="153888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5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Đọc cho người thân nghe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đoạn văn, nhờ người thân nhận xét, đánh giá.</a:t>
            </a:r>
            <a:endParaRPr lang="en-US" sz="5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729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28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1911928" y="2878294"/>
            <a:ext cx="8298873" cy="11025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19170">
              <a:buClr>
                <a:srgbClr val="000000"/>
              </a:buClr>
              <a:defRPr/>
            </a:pPr>
            <a:r>
              <a:rPr lang="vi-VN" altLang="en-US" sz="5867" dirty="0">
                <a:solidFill>
                  <a:srgbClr val="FF0000"/>
                </a:solidFill>
                <a:sym typeface="Arial"/>
              </a:rPr>
              <a:t>TẠM BIỆT CÁC EM!</a:t>
            </a:r>
            <a:endParaRPr lang="en-US" altLang="en-US" sz="5867" dirty="0">
              <a:solidFill>
                <a:srgbClr val="FF0000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247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4748" y="539388"/>
            <a:ext cx="11214703" cy="51560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</a:t>
            </a:r>
            <a:r>
              <a:rPr lang="vi-VN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 SAU TIẾT DẠY</a:t>
            </a:r>
            <a:r>
              <a:rPr lang="vi-VN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vi-VN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300000"/>
              </a:lnSpc>
            </a:pPr>
            <a:r>
              <a:rPr lang="vi-VN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.....................................................................................................................................................................</a:t>
            </a:r>
            <a:endParaRPr lang="vi-VN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300000"/>
              </a:lnSpc>
            </a:pPr>
            <a:r>
              <a:rPr lang="vi-VN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vi-VN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300000"/>
              </a:lnSpc>
            </a:pPr>
            <a:endParaRPr lang="vi-VN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1"/>
          <p:cNvGrpSpPr/>
          <p:nvPr/>
        </p:nvGrpSpPr>
        <p:grpSpPr>
          <a:xfrm>
            <a:off x="339634" y="5564777"/>
            <a:ext cx="11495315" cy="1123405"/>
            <a:chOff x="-53293" y="2190760"/>
            <a:chExt cx="9211855" cy="2951064"/>
          </a:xfrm>
        </p:grpSpPr>
        <p:pic>
          <p:nvPicPr>
            <p:cNvPr id="5" name="10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7" name="16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0275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图片 3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55438" y="5476568"/>
            <a:ext cx="6212564" cy="524185"/>
          </a:xfrm>
          <a:prstGeom prst="rect">
            <a:avLst/>
          </a:prstGeom>
        </p:spPr>
      </p:pic>
      <p:pic>
        <p:nvPicPr>
          <p:cNvPr id="328" name="图片 3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1" y="5476565"/>
            <a:ext cx="5935911" cy="524185"/>
          </a:xfrm>
          <a:prstGeom prst="rect">
            <a:avLst/>
          </a:prstGeom>
        </p:spPr>
      </p:pic>
      <p:sp>
        <p:nvSpPr>
          <p:cNvPr id="19" name="Title 1"/>
          <p:cNvSpPr txBox="1"/>
          <p:nvPr/>
        </p:nvSpPr>
        <p:spPr>
          <a:xfrm>
            <a:off x="2043345" y="3794014"/>
            <a:ext cx="8369423" cy="108421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vi-VN" sz="3600" b="1" dirty="0">
              <a:solidFill>
                <a:srgbClr val="0070C0"/>
              </a:solidFill>
              <a:latin typeface="Arial-Rounded" panose="020B0500000000000000" charset="0"/>
              <a:cs typeface="Arial-Rounded" panose="020B0500000000000000" charset="0"/>
              <a:sym typeface="+mn-ea"/>
            </a:endParaRPr>
          </a:p>
        </p:txBody>
      </p:sp>
      <p:pic>
        <p:nvPicPr>
          <p:cNvPr id="10" name="Audio 4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36643" y="5135336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656055" y="165714"/>
            <a:ext cx="8756711" cy="6340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#9Slide03 Source Sans Pro SemiB" panose="020B0603030403020204" pitchFamily="34" charset="0"/>
                <a:cs typeface="Times New Roman" pitchFamily="18" charset="0"/>
              </a:rPr>
              <a:t>Thứ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#9Slide03 Source Sans Pro SemiB" panose="020B0603030403020204" pitchFamily="34" charset="0"/>
                <a:cs typeface="Times New Roman" pitchFamily="18" charset="0"/>
              </a:rPr>
              <a:t>sáu</a:t>
            </a:r>
            <a:r>
              <a:rPr lang="vi-V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#9Slide03 Source Sans Pro SemiB" panose="020B0603030403020204" pitchFamily="34" charset="0"/>
                <a:cs typeface="Times New Roman" pitchFamily="18" charset="0"/>
              </a:rPr>
              <a:t> </a:t>
            </a: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#9Slide03 Source Sans Pro SemiB" panose="020B0603030403020204" pitchFamily="34" charset="0"/>
                <a:cs typeface="Times New Roman" pitchFamily="18" charset="0"/>
              </a:rPr>
              <a:t>ngày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#9Slide03 Source Sans Pro SemiB" panose="020B0603030403020204" pitchFamily="34" charset="0"/>
                <a:cs typeface="Times New Roman" pitchFamily="18" charset="0"/>
              </a:rPr>
              <a:t>3</a:t>
            </a:r>
            <a:r>
              <a:rPr lang="vi-V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#9Slide03 Source Sans Pro SemiB" panose="020B0603030403020204" pitchFamily="34" charset="0"/>
                <a:cs typeface="Times New Roman" pitchFamily="18" charset="0"/>
              </a:rPr>
              <a:t> </a:t>
            </a: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#9Slide03 Source Sans Pro SemiB" panose="020B0603030403020204" pitchFamily="34" charset="0"/>
                <a:cs typeface="Times New Roman" pitchFamily="18" charset="0"/>
              </a:rPr>
              <a:t>tháng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#9Slide03 Source Sans Pro SemiB" panose="020B0603030403020204" pitchFamily="34" charset="0"/>
                <a:cs typeface="Times New Roman" pitchFamily="18" charset="0"/>
              </a:rPr>
              <a:t>10</a:t>
            </a:r>
            <a:r>
              <a:rPr lang="vi-V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#9Slide03 Source Sans Pro SemiB" panose="020B0603030403020204" pitchFamily="34" charset="0"/>
                <a:cs typeface="Times New Roman" pitchFamily="18" charset="0"/>
              </a:rPr>
              <a:t> </a:t>
            </a: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#9Slide03 Source Sans Pro SemiB" panose="020B0603030403020204" pitchFamily="34" charset="0"/>
                <a:cs typeface="Times New Roman" pitchFamily="18" charset="0"/>
              </a:rPr>
              <a:t>năm </a:t>
            </a:r>
            <a:r>
              <a:rPr lang="vi-V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#9Slide03 Source Sans Pro SemiB" panose="020B0603030403020204" pitchFamily="34" charset="0"/>
                <a:cs typeface="Times New Roman" pitchFamily="18" charset="0"/>
              </a:rPr>
              <a:t>202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#9Slide03 Source Sans Pro SemiB" panose="020B0603030403020204" pitchFamily="34" charset="0"/>
                <a:cs typeface="Times New Roman" pitchFamily="18" charset="0"/>
              </a:rPr>
              <a:t>5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#9Slide03 Source Sans Pro SemiB" panose="020B0603030403020204" pitchFamily="34" charset="0"/>
              <a:cs typeface="Times New Roman" pitchFamily="18" charset="0"/>
            </a:endParaRPr>
          </a:p>
        </p:txBody>
      </p:sp>
      <p:pic>
        <p:nvPicPr>
          <p:cNvPr id="15" name="Picture 7" descr="J012403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95723" y="5055394"/>
            <a:ext cx="1538288" cy="848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24001" y="573943"/>
            <a:ext cx="8421052" cy="699354"/>
          </a:xfrm>
          <a:prstGeom prst="rect">
            <a:avLst/>
          </a:prstGeom>
          <a:noFill/>
        </p:spPr>
        <p:txBody>
          <a:bodyPr wrap="square" lIns="51429" tIns="25715" rIns="51429" bIns="25715" rtlCol="0">
            <a:spAutoFit/>
          </a:bodyPr>
          <a:lstStyle/>
          <a:p>
            <a:pPr algn="ctr" defTabSz="514338">
              <a:lnSpc>
                <a:spcPct val="150000"/>
              </a:lnSpc>
            </a:pP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     </a:t>
            </a:r>
            <a:r>
              <a:rPr lang="vi-V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T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IẾNG VIỆT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  <a:cs typeface="Arial Rounded MT Bold" panose="020F070403050403020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23034" y="850424"/>
            <a:ext cx="101235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vi-VN" sz="28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TIẾT 30. </a:t>
            </a:r>
            <a:r>
              <a:rPr lang="vi-V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Đ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ỌC MỞ RỘNG</a:t>
            </a:r>
          </a:p>
        </p:txBody>
      </p:sp>
    </p:spTree>
    <p:extLst>
      <p:ext uri="{BB962C8B-B14F-4D97-AF65-F5344CB8AC3E}">
        <p14:creationId xmlns:p14="http://schemas.microsoft.com/office/powerpoint/2010/main" xmlns="" val="2815790499"/>
      </p:ext>
    </p:extLst>
  </p:cSld>
  <p:clrMapOvr>
    <a:masterClrMapping/>
  </p:clrMapOvr>
  <p:transition spd="slow" advClick="0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/>
          <p:cNvSpPr/>
          <p:nvPr/>
        </p:nvSpPr>
        <p:spPr>
          <a:xfrm>
            <a:off x="1708603" y="2377440"/>
            <a:ext cx="9982654" cy="3381474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7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7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xmlns="" id="{B60D2955-C479-4C0C-8D71-46A192076C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18019">
            <a:off x="10056471" y="264001"/>
            <a:ext cx="1711325" cy="228123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5" name="Picture 11" descr="Top Chirping Bird Stickers for Android &amp;amp; iOS | Gfycat">
            <a:hlinkClick r:id="" action="ppaction://noaction"/>
            <a:extLst>
              <a:ext uri="{FF2B5EF4-FFF2-40B4-BE49-F238E27FC236}">
                <a16:creationId xmlns:a16="http://schemas.microsoft.com/office/drawing/2014/main" xmlns="" id="{26686611-A5E5-4C92-A7DE-FFBCBC6687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5636" y="931210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36">
            <a:extLst>
              <a:ext uri="{FF2B5EF4-FFF2-40B4-BE49-F238E27FC236}">
                <a16:creationId xmlns:a16="http://schemas.microsoft.com/office/drawing/2014/main" xmlns="" id="{BDC7D5A4-7D0C-48A2-A866-F779621D88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1339" b="73195"/>
          <a:stretch/>
        </p:blipFill>
        <p:spPr>
          <a:xfrm>
            <a:off x="183908" y="116113"/>
            <a:ext cx="2623457" cy="2061029"/>
          </a:xfrm>
          <a:prstGeom prst="rect">
            <a:avLst/>
          </a:prstGeom>
        </p:spPr>
      </p:pic>
      <p:pic>
        <p:nvPicPr>
          <p:cNvPr id="7" name="图片 38">
            <a:extLst>
              <a:ext uri="{FF2B5EF4-FFF2-40B4-BE49-F238E27FC236}">
                <a16:creationId xmlns:a16="http://schemas.microsoft.com/office/drawing/2014/main" xmlns="" id="{D61759F3-61F7-4BD5-A391-58B8B8FC79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321" r="44375" b="68184"/>
          <a:stretch/>
        </p:blipFill>
        <p:spPr>
          <a:xfrm>
            <a:off x="5543249" y="6161689"/>
            <a:ext cx="1849169" cy="686374"/>
          </a:xfrm>
          <a:prstGeom prst="rect">
            <a:avLst/>
          </a:prstGeom>
        </p:spPr>
      </p:pic>
      <p:pic>
        <p:nvPicPr>
          <p:cNvPr id="8" name="图片 31" descr="图片包含 物体&#10;&#10;已生成高可信度的说明">
            <a:extLst>
              <a:ext uri="{FF2B5EF4-FFF2-40B4-BE49-F238E27FC236}">
                <a16:creationId xmlns:a16="http://schemas.microsoft.com/office/drawing/2014/main" xmlns="" id="{25C552D3-9ACC-420B-B249-D8A530A23E2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09387" y="5038230"/>
            <a:ext cx="1819770" cy="1819770"/>
          </a:xfrm>
          <a:prstGeom prst="rect">
            <a:avLst/>
          </a:prstGeom>
        </p:spPr>
      </p:pic>
      <p:pic>
        <p:nvPicPr>
          <p:cNvPr id="9" name="图片 35">
            <a:extLst>
              <a:ext uri="{FF2B5EF4-FFF2-40B4-BE49-F238E27FC236}">
                <a16:creationId xmlns:a16="http://schemas.microsoft.com/office/drawing/2014/main" xmlns="" id="{7A40FBA4-BDF8-442F-BB3E-EF5DE45AE71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620"/>
          <a:stretch/>
        </p:blipFill>
        <p:spPr>
          <a:xfrm>
            <a:off x="0" y="4575540"/>
            <a:ext cx="12000727" cy="268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86454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2069" y="5068877"/>
            <a:ext cx="110119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tranh, nêu tên hoạt động.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276" y="214303"/>
            <a:ext cx="10050644" cy="40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7577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/>
          <p:cNvSpPr/>
          <p:nvPr/>
        </p:nvSpPr>
        <p:spPr>
          <a:xfrm>
            <a:off x="1971817" y="1600130"/>
            <a:ext cx="8104911" cy="3031957"/>
          </a:xfrm>
          <a:prstGeom prst="hear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783">
              <a:defRPr/>
            </a:pPr>
            <a:r>
              <a:rPr lang="vi-VN" sz="4267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HĐ2. </a:t>
            </a:r>
            <a:r>
              <a:rPr lang="en-US" sz="4267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THỰC HÀNH</a:t>
            </a:r>
            <a:endParaRPr lang="en-US" sz="4267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xmlns="" id="{B60D2955-C479-4C0C-8D71-46A192076C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18019">
            <a:off x="10452402" y="260875"/>
            <a:ext cx="1283493" cy="171092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5" name="Picture 11" descr="Top Chirping Bird Stickers for Android &amp;amp; iOS | Gfycat">
            <a:hlinkClick r:id="" action="ppaction://noaction"/>
            <a:extLst>
              <a:ext uri="{FF2B5EF4-FFF2-40B4-BE49-F238E27FC236}">
                <a16:creationId xmlns:a16="http://schemas.microsoft.com/office/drawing/2014/main" xmlns="" id="{26686611-A5E5-4C92-A7DE-FFBCBC6687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7996" y="885333"/>
            <a:ext cx="934449" cy="93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36">
            <a:extLst>
              <a:ext uri="{FF2B5EF4-FFF2-40B4-BE49-F238E27FC236}">
                <a16:creationId xmlns:a16="http://schemas.microsoft.com/office/drawing/2014/main" xmlns="" id="{BDC7D5A4-7D0C-48A2-A866-F779621D88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1339" b="73195"/>
          <a:stretch/>
        </p:blipFill>
        <p:spPr>
          <a:xfrm>
            <a:off x="134852" y="181858"/>
            <a:ext cx="1967593" cy="1545772"/>
          </a:xfrm>
          <a:prstGeom prst="rect">
            <a:avLst/>
          </a:prstGeom>
        </p:spPr>
      </p:pic>
      <p:pic>
        <p:nvPicPr>
          <p:cNvPr id="7" name="图片 38">
            <a:extLst>
              <a:ext uri="{FF2B5EF4-FFF2-40B4-BE49-F238E27FC236}">
                <a16:creationId xmlns:a16="http://schemas.microsoft.com/office/drawing/2014/main" xmlns="" id="{D61759F3-61F7-4BD5-A391-58B8B8FC79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321" r="44375" b="68184"/>
          <a:stretch/>
        </p:blipFill>
        <p:spPr>
          <a:xfrm>
            <a:off x="6791779" y="5792969"/>
            <a:ext cx="1386877" cy="514780"/>
          </a:xfrm>
          <a:prstGeom prst="rect">
            <a:avLst/>
          </a:prstGeom>
        </p:spPr>
      </p:pic>
      <p:pic>
        <p:nvPicPr>
          <p:cNvPr id="8" name="图片 31" descr="图片包含 物体&#10;&#10;已生成高可信度的说明">
            <a:extLst>
              <a:ext uri="{FF2B5EF4-FFF2-40B4-BE49-F238E27FC236}">
                <a16:creationId xmlns:a16="http://schemas.microsoft.com/office/drawing/2014/main" xmlns="" id="{25C552D3-9ACC-420B-B249-D8A530A23E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51941" y="5102582"/>
            <a:ext cx="1364828" cy="1364828"/>
          </a:xfrm>
          <a:prstGeom prst="rect">
            <a:avLst/>
          </a:prstGeom>
        </p:spPr>
      </p:pic>
      <p:pic>
        <p:nvPicPr>
          <p:cNvPr id="9" name="图片 35">
            <a:extLst>
              <a:ext uri="{FF2B5EF4-FFF2-40B4-BE49-F238E27FC236}">
                <a16:creationId xmlns:a16="http://schemas.microsoft.com/office/drawing/2014/main" xmlns="" id="{7A40FBA4-BDF8-442F-BB3E-EF5DE45AE71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620"/>
          <a:stretch/>
        </p:blipFill>
        <p:spPr>
          <a:xfrm>
            <a:off x="0" y="5434974"/>
            <a:ext cx="12192000" cy="123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4563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78777" y="5617515"/>
            <a:ext cx="3840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4 </a:t>
            </a:r>
            <a:endParaRPr lang="en-US" sz="3600" b="1" dirty="0">
              <a:solidFill>
                <a:schemeClr val="accent5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0092" y="365760"/>
            <a:ext cx="8962850" cy="505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811" y="435429"/>
            <a:ext cx="10880646" cy="5573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9">
            <a:extLst>
              <a:ext uri="{FF2B5EF4-FFF2-40B4-BE49-F238E27FC236}">
                <a16:creationId xmlns:a16="http://schemas.microsoft.com/office/drawing/2014/main" xmlns="" id="{78C87E4C-09C2-4AE2-BE47-7CB3C9859F86}"/>
              </a:ext>
            </a:extLst>
          </p:cNvPr>
          <p:cNvSpPr txBox="1"/>
          <p:nvPr/>
        </p:nvSpPr>
        <p:spPr>
          <a:xfrm>
            <a:off x="1907176" y="4885509"/>
            <a:ext cx="7393578" cy="967708"/>
          </a:xfrm>
          <a:prstGeom prst="roundRect">
            <a:avLst>
              <a:gd name="adj" fmla="val 50000"/>
            </a:avLst>
          </a:prstGeom>
          <a:solidFill>
            <a:srgbClr val="FFFF00"/>
          </a:solidFill>
        </p:spPr>
        <p:txBody>
          <a:bodyPr wrap="square" lIns="193840" tIns="96921" rIns="193840" bIns="96921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HS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thảo luận nhóm 4, vẽ sơ đồ tư duy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5893" y="252867"/>
            <a:ext cx="8832850" cy="4283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663" y="246743"/>
            <a:ext cx="10751108" cy="6341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998</TotalTime>
  <Words>154</Words>
  <Application>Microsoft Office PowerPoint</Application>
  <PresentationFormat>Custom</PresentationFormat>
  <Paragraphs>26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 THANH DAT</dc:creator>
  <cp:lastModifiedBy>MH</cp:lastModifiedBy>
  <cp:revision>68</cp:revision>
  <cp:lastPrinted>2022-12-04T01:27:22Z</cp:lastPrinted>
  <dcterms:created xsi:type="dcterms:W3CDTF">2022-09-20T05:22:43Z</dcterms:created>
  <dcterms:modified xsi:type="dcterms:W3CDTF">2025-09-25T04:44:04Z</dcterms:modified>
</cp:coreProperties>
</file>