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14" r:id="rId2"/>
    <p:sldId id="319" r:id="rId3"/>
    <p:sldId id="355" r:id="rId4"/>
    <p:sldId id="318" r:id="rId5"/>
    <p:sldId id="344" r:id="rId6"/>
    <p:sldId id="354" r:id="rId7"/>
    <p:sldId id="324" r:id="rId8"/>
    <p:sldId id="357" r:id="rId9"/>
    <p:sldId id="326" r:id="rId10"/>
    <p:sldId id="362" r:id="rId11"/>
    <p:sldId id="367" r:id="rId12"/>
    <p:sldId id="364" r:id="rId13"/>
    <p:sldId id="365" r:id="rId14"/>
    <p:sldId id="368" r:id="rId15"/>
    <p:sldId id="371" r:id="rId16"/>
    <p:sldId id="349" r:id="rId17"/>
    <p:sldId id="3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66"/>
    <a:srgbClr val="0AD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56"/>
      </p:cViewPr>
      <p:guideLst>
        <p:guide orient="horz" pos="2184"/>
        <p:guide pos="3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6AE16-4D45-4085-B4BE-86E062F841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72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8BFB0-ADDC-45AF-8075-75058A201E4E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70753-0CA8-4307-ACCE-5EA719771D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5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19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5246-DAAE-4C93-AEF0-5553C70CF57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341E-4BAC-4E56-BCF4-7B7B7CD22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5246-DAAE-4C93-AEF0-5553C70CF57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341E-4BAC-4E56-BCF4-7B7B7CD22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08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5246-DAAE-4C93-AEF0-5553C70CF57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341E-4BAC-4E56-BCF4-7B7B7CD22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21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3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45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sz="900" kern="0" cap="all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23C3A12-48ED-4AB8-9E17-214843E3FA8A}" type="slidenum">
              <a:rPr lang="en-US" sz="1051" kern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sz="105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1332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14864201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5246-DAAE-4C93-AEF0-5553C70CF57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341E-4BAC-4E56-BCF4-7B7B7CD22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6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5246-DAAE-4C93-AEF0-5553C70CF57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341E-4BAC-4E56-BCF4-7B7B7CD22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25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5246-DAAE-4C93-AEF0-5553C70CF57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341E-4BAC-4E56-BCF4-7B7B7CD22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04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5246-DAAE-4C93-AEF0-5553C70CF57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341E-4BAC-4E56-BCF4-7B7B7CD22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37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5246-DAAE-4C93-AEF0-5553C70CF57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341E-4BAC-4E56-BCF4-7B7B7CD22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8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5246-DAAE-4C93-AEF0-5553C70CF57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341E-4BAC-4E56-BCF4-7B7B7CD22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4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5246-DAAE-4C93-AEF0-5553C70CF57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341E-4BAC-4E56-BCF4-7B7B7CD22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2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5246-DAAE-4C93-AEF0-5553C70CF57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341E-4BAC-4E56-BCF4-7B7B7CD22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C5246-DAAE-4C93-AEF0-5553C70CF577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B341E-4BAC-4E56-BCF4-7B7B7CD223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8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gif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11" Type="http://schemas.openxmlformats.org/officeDocument/2006/relationships/slide" Target="slide13.xml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38" y="5476568"/>
            <a:ext cx="6212564" cy="524185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476565"/>
            <a:ext cx="5935911" cy="524185"/>
          </a:xfrm>
          <a:prstGeom prst="rect">
            <a:avLst/>
          </a:prstGeom>
        </p:spPr>
      </p:pic>
      <p:sp>
        <p:nvSpPr>
          <p:cNvPr id="19" name="Title 1"/>
          <p:cNvSpPr txBox="1"/>
          <p:nvPr/>
        </p:nvSpPr>
        <p:spPr>
          <a:xfrm>
            <a:off x="2043345" y="3794014"/>
            <a:ext cx="8369423" cy="10842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vi-VN" sz="36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643" y="5135336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656055" y="165714"/>
            <a:ext cx="8756711" cy="634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#9Slide03 Source Sans Pro SemiB" panose="020B0603030403020204" pitchFamily="34" charset="0"/>
                <a:cs typeface="Times New Roman" pitchFamily="18" charset="0"/>
              </a:rPr>
              <a:t>Thứ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#9Slide03 Source Sans Pro SemiB" panose="020B0603030403020204" pitchFamily="34" charset="0"/>
                <a:cs typeface="Times New Roman" pitchFamily="18" charset="0"/>
              </a:rPr>
              <a:t>Hai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#9Slide03 Source Sans Pro SemiB" panose="020B0603030403020204" pitchFamily="34" charset="0"/>
                <a:cs typeface="Times New Roman" pitchFamily="18" charset="0"/>
              </a:rPr>
              <a:t> ngày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#9Slide03 Source Sans Pro SemiB" panose="020B0603030403020204" pitchFamily="34" charset="0"/>
                <a:cs typeface="Times New Roman" pitchFamily="18" charset="0"/>
              </a:rPr>
              <a:t>9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#9Slide03 Source Sans Pro SemiB" panose="020B0603030403020204" pitchFamily="34" charset="0"/>
                <a:cs typeface="Times New Roman" pitchFamily="18" charset="0"/>
              </a:rPr>
              <a:t> tháng 12 năm 202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#9Slide03 Source Sans Pro SemiB" panose="020B0603030403020204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15" name="Picture 7" descr="J01240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723" y="5055394"/>
            <a:ext cx="1538288" cy="84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1" y="573943"/>
            <a:ext cx="8421052" cy="790596"/>
          </a:xfrm>
          <a:prstGeom prst="rect">
            <a:avLst/>
          </a:prstGeom>
          <a:noFill/>
        </p:spPr>
        <p:txBody>
          <a:bodyPr wrap="square" lIns="51429" tIns="25715" rIns="51429" bIns="25715" rtlCol="0">
            <a:spAutoFit/>
          </a:bodyPr>
          <a:lstStyle/>
          <a:p>
            <a:pPr algn="ctr" defTabSz="514338">
              <a:lnSpc>
                <a:spcPct val="150000"/>
              </a:lnSpc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24715" y="794429"/>
            <a:ext cx="101235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94.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 -viết: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 BẬC ĐÁ CHẠM MÂY</a:t>
            </a:r>
            <a:endParaRPr lang="en-US" sz="3200" b="1" dirty="0">
              <a:solidFill>
                <a:srgbClr val="472C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435630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839043" y="4024090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8519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chống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9942" y="400510"/>
            <a:ext cx="8414217" cy="19044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042" y="203203"/>
            <a:ext cx="9749023" cy="5712889"/>
          </a:xfrm>
          <a:prstGeom prst="rect">
            <a:avLst/>
          </a:prstGeom>
        </p:spPr>
      </p:pic>
      <p:sp>
        <p:nvSpPr>
          <p:cNvPr id="6" name="Right Arrow 5">
            <a:hlinkClick r:id="rId13" action="ppaction://hlinksldjump"/>
          </p:cNvPr>
          <p:cNvSpPr/>
          <p:nvPr/>
        </p:nvSpPr>
        <p:spPr>
          <a:xfrm>
            <a:off x="10588066" y="6199094"/>
            <a:ext cx="1016746" cy="5378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90496" y="791365"/>
            <a:ext cx="3052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HP001 4 hàng" panose="020B0603050302020204" pitchFamily="34" charset="0"/>
                <a:cs typeface="Times New Roman" pitchFamily="18" charset="0"/>
              </a:rPr>
              <a:t>T</a:t>
            </a:r>
            <a:r>
              <a:rPr lang="vi-VN" sz="3200" b="1" dirty="0">
                <a:solidFill>
                  <a:srgbClr val="FF0066"/>
                </a:solidFill>
                <a:latin typeface="HP001 4 hàng" panose="020B0603050302020204" pitchFamily="34" charset="0"/>
                <a:cs typeface="Times New Roman" pitchFamily="18" charset="0"/>
              </a:rPr>
              <a:t>iếng Việt</a:t>
            </a:r>
            <a:endParaRPr lang="en-US" sz="3200" b="1" dirty="0">
              <a:solidFill>
                <a:srgbClr val="FF0066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5214" y="1886422"/>
            <a:ext cx="6178169" cy="3811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2a.</a:t>
            </a:r>
            <a:endParaRPr lang="nl-NL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Chọn</a:t>
            </a:r>
            <a:r>
              <a:rPr lang="vi-VN" sz="29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996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hoặc </a:t>
            </a:r>
            <a:r>
              <a:rPr lang="vi-VN" sz="2996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</a:t>
            </a:r>
            <a:r>
              <a:rPr lang="vi-VN" sz="2996" dirty="0">
                <a:latin typeface="HP001 4 hàng" panose="020B0603050302020204" pitchFamily="34" charset="0"/>
                <a:cs typeface="Times New Roman" panose="02020603050405020304" pitchFamily="18" charset="0"/>
              </a:rPr>
              <a:t> 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thay cho chỗ chấm.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vi-VN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ó o</a:t>
            </a:r>
          </a:p>
          <a:p>
            <a:pPr>
              <a:lnSpc>
                <a:spcPct val="150000"/>
              </a:lnSpc>
            </a:pP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Gà   </a:t>
            </a:r>
            <a:r>
              <a:rPr lang="vi-VN" sz="29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ống gọi đấy</a:t>
            </a:r>
          </a:p>
          <a:p>
            <a:pPr>
              <a:lnSpc>
                <a:spcPct val="150000"/>
              </a:lnSpc>
            </a:pP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  </a:t>
            </a:r>
            <a:r>
              <a:rPr lang="vi-VN" sz="29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 mau dậy</a:t>
            </a:r>
          </a:p>
          <a:p>
            <a:pPr>
              <a:lnSpc>
                <a:spcPct val="150000"/>
              </a:lnSpc>
            </a:pP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Đỏ xinh câu  </a:t>
            </a:r>
            <a:r>
              <a:rPr lang="vi-VN" sz="29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ào.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54764" y="2609313"/>
            <a:ext cx="3710040" cy="3849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8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dăng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endParaRPr lang="en-US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endParaRPr lang="en-US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 Theo My Linh)</a:t>
            </a:r>
            <a:endParaRPr lang="vi-VN" sz="2996" dirty="0"/>
          </a:p>
        </p:txBody>
      </p:sp>
      <p:sp>
        <p:nvSpPr>
          <p:cNvPr id="4" name="Rectangle 3"/>
          <p:cNvSpPr/>
          <p:nvPr/>
        </p:nvSpPr>
        <p:spPr>
          <a:xfrm>
            <a:off x="3248291" y="194489"/>
            <a:ext cx="621727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#9Slide03 Source Sans Pro SemiB" panose="020B0603030403020204" pitchFamily="34" charset="0"/>
                <a:cs typeface="Times New Roman" panose="02020603050405020304" pitchFamily="18" charset="0"/>
              </a:rPr>
              <a:t>Thứ ba ngày 6 tháng 12 năm 2022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ea typeface="#9Slide03 Source Sans Pro SemiB" panose="020B06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19" y="952410"/>
            <a:ext cx="10126334" cy="1237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3324" y="2868025"/>
            <a:ext cx="38063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  trưa   trên cao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 tung nắng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Đùa cùng mây   trắng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 òa ú òa.</a:t>
            </a:r>
            <a:endParaRPr lang="en-US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559875" y="5067542"/>
            <a:ext cx="444136" cy="492764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1" name="Rounded Rectangle 20"/>
          <p:cNvSpPr/>
          <p:nvPr/>
        </p:nvSpPr>
        <p:spPr>
          <a:xfrm>
            <a:off x="6305328" y="3124017"/>
            <a:ext cx="444136" cy="416776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3" name="Rounded Rectangle 22"/>
          <p:cNvSpPr/>
          <p:nvPr/>
        </p:nvSpPr>
        <p:spPr>
          <a:xfrm>
            <a:off x="5363646" y="3124016"/>
            <a:ext cx="479911" cy="412569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5" name="Rounded Rectangle 24"/>
          <p:cNvSpPr/>
          <p:nvPr/>
        </p:nvSpPr>
        <p:spPr>
          <a:xfrm>
            <a:off x="9178306" y="3119809"/>
            <a:ext cx="444136" cy="416776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6" name="Rounded Rectangle 25"/>
          <p:cNvSpPr/>
          <p:nvPr/>
        </p:nvSpPr>
        <p:spPr>
          <a:xfrm>
            <a:off x="6946703" y="4555260"/>
            <a:ext cx="444136" cy="416776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7" name="Rounded Rectangle 26"/>
          <p:cNvSpPr/>
          <p:nvPr/>
        </p:nvSpPr>
        <p:spPr>
          <a:xfrm>
            <a:off x="8268787" y="5114472"/>
            <a:ext cx="507241" cy="492764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0032274" y="6459085"/>
            <a:ext cx="940526" cy="398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98275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4221" y="956553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363088" y="5026355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6287" y="120110"/>
            <a:ext cx="4158195" cy="2593043"/>
          </a:xfrm>
          <a:prstGeom prst="rect">
            <a:avLst/>
          </a:prstGeom>
        </p:spPr>
      </p:pic>
      <p:sp>
        <p:nvSpPr>
          <p:cNvPr id="6" name="Right Arrow 5">
            <a:hlinkClick r:id="rId12" action="ppaction://hlinksldjump"/>
          </p:cNvPr>
          <p:cNvSpPr/>
          <p:nvPr/>
        </p:nvSpPr>
        <p:spPr>
          <a:xfrm>
            <a:off x="10916529" y="6360459"/>
            <a:ext cx="795859" cy="4975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529" y="120110"/>
            <a:ext cx="9049871" cy="611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2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4221" y="956553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493719" y="25565"/>
            <a:ext cx="6018270" cy="367520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489974" y="3989571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ưa, trên, trắng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41464" y="49932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trưa, chên, trắng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ưa,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trên, trắng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87845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hưa, chên, chắng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8634" y="25565"/>
            <a:ext cx="4754246" cy="3532204"/>
          </a:xfrm>
          <a:prstGeom prst="rect">
            <a:avLst/>
          </a:prstGeom>
        </p:spPr>
      </p:pic>
      <p:sp>
        <p:nvSpPr>
          <p:cNvPr id="7" name="Right Arrow 6">
            <a:hlinkClick r:id="rId11" action="ppaction://hlinksldjump"/>
          </p:cNvPr>
          <p:cNvSpPr/>
          <p:nvPr/>
        </p:nvSpPr>
        <p:spPr>
          <a:xfrm>
            <a:off x="10905565" y="6212541"/>
            <a:ext cx="833717" cy="524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3719" y="161377"/>
            <a:ext cx="5951614" cy="34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4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60059" y="798894"/>
            <a:ext cx="4005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HP001 4 hàng" panose="020B0603050302020204" pitchFamily="34" charset="0"/>
                <a:cs typeface="Times New Roman" pitchFamily="18" charset="0"/>
              </a:rPr>
              <a:t>T</a:t>
            </a:r>
            <a:r>
              <a:rPr lang="vi-VN" sz="3200" b="1" dirty="0">
                <a:solidFill>
                  <a:srgbClr val="FF0066"/>
                </a:solidFill>
                <a:latin typeface="HP001 4 hàng" panose="020B0603050302020204" pitchFamily="34" charset="0"/>
                <a:cs typeface="Times New Roman" pitchFamily="18" charset="0"/>
              </a:rPr>
              <a:t>iếng Việt – Viết</a:t>
            </a:r>
            <a:endParaRPr lang="en-US" sz="3200" b="1" dirty="0">
              <a:solidFill>
                <a:srgbClr val="FF0066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5214" y="1886422"/>
            <a:ext cx="6178169" cy="2889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2a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Chọn</a:t>
            </a:r>
            <a:r>
              <a:rPr lang="vi-VN" sz="29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996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hoặc </a:t>
            </a:r>
            <a:r>
              <a:rPr lang="vi-VN" sz="2996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</a:t>
            </a:r>
            <a:r>
              <a:rPr lang="vi-VN" sz="2996" dirty="0">
                <a:latin typeface="HP001 4 hàng" panose="020B0603050302020204" pitchFamily="34" charset="0"/>
                <a:cs typeface="Times New Roman" panose="02020603050405020304" pitchFamily="18" charset="0"/>
              </a:rPr>
              <a:t> 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thay cho chỗ chấm.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vi-VN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ó o</a:t>
            </a:r>
          </a:p>
          <a:p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Gà </a:t>
            </a:r>
            <a:r>
              <a:rPr lang="vi-VN" sz="29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ống gọi đấy</a:t>
            </a:r>
          </a:p>
          <a:p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</a:t>
            </a:r>
            <a:r>
              <a:rPr lang="vi-VN" sz="29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 mau dậy</a:t>
            </a:r>
          </a:p>
          <a:p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Đỏ xinh câu </a:t>
            </a:r>
            <a:r>
              <a:rPr lang="vi-VN" sz="29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ào.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54764" y="2609313"/>
            <a:ext cx="3710040" cy="2628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8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dăng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endParaRPr lang="en-US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endParaRPr lang="en-US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ẳng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 Theo My Linh)</a:t>
            </a:r>
            <a:endParaRPr lang="vi-VN" sz="2996" dirty="0"/>
          </a:p>
        </p:txBody>
      </p:sp>
      <p:sp>
        <p:nvSpPr>
          <p:cNvPr id="4" name="Rectangle 3"/>
          <p:cNvSpPr/>
          <p:nvPr/>
        </p:nvSpPr>
        <p:spPr>
          <a:xfrm>
            <a:off x="3304582" y="140983"/>
            <a:ext cx="621727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#9Slide03 Source Sans Pro SemiB" panose="020B0603030403020204" pitchFamily="34" charset="0"/>
                <a:cs typeface="Times New Roman" panose="02020603050405020304" pitchFamily="18" charset="0"/>
              </a:rPr>
              <a:t>Thứ ba ngày 6 tháng 12 năm 2022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ea typeface="#9Slide03 Source Sans Pro SemiB" panose="020B06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666" y="1070097"/>
            <a:ext cx="10126334" cy="1237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3324" y="2868025"/>
            <a:ext cx="38063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ưa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ên cao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 tung nắng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Đùa cùng mây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 òa ú òa.</a:t>
            </a:r>
            <a:endParaRPr lang="en-US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92283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60059" y="798894"/>
            <a:ext cx="4005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HP001 4 hàng" panose="020B0603050302020204" pitchFamily="34" charset="0"/>
                <a:cs typeface="Times New Roman" pitchFamily="18" charset="0"/>
              </a:rPr>
              <a:t>T</a:t>
            </a:r>
            <a:r>
              <a:rPr lang="vi-VN" sz="3200" b="1" dirty="0">
                <a:solidFill>
                  <a:srgbClr val="FF0066"/>
                </a:solidFill>
                <a:latin typeface="HP001 4 hàng" panose="020B0603050302020204" pitchFamily="34" charset="0"/>
                <a:cs typeface="Times New Roman" pitchFamily="18" charset="0"/>
              </a:rPr>
              <a:t>iếng Việt – Viết</a:t>
            </a:r>
            <a:endParaRPr lang="en-US" sz="3200" b="1" dirty="0">
              <a:solidFill>
                <a:srgbClr val="FF0066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146860"/>
            <a:ext cx="5894614" cy="1045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Bài 3.</a:t>
            </a:r>
            <a:endParaRPr lang="nl-NL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endParaRPr lang="vi-VN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4582" y="140983"/>
            <a:ext cx="621727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#9Slide03 Source Sans Pro SemiB" panose="020B0603030403020204" pitchFamily="34" charset="0"/>
                <a:cs typeface="Times New Roman" panose="02020603050405020304" pitchFamily="18" charset="0"/>
              </a:rPr>
              <a:t>Thứ ba ngày 6 tháng 12 năm 2022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ea typeface="#9Slide03 Source Sans Pro SemiB" panose="020B06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19" y="1008952"/>
            <a:ext cx="10126334" cy="12375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5997" y="1830771"/>
            <a:ext cx="11737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b="1" dirty="0">
              <a:latin typeface="HP001 4 hàng" panose="020B0603050302020204" pitchFamily="34" charset="0"/>
              <a:cs typeface="Times New Roman" pitchFamily="18" charset="0"/>
            </a:endParaRPr>
          </a:p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Tìm thêm các từ có tiếng bắt đầu bằng </a:t>
            </a:r>
            <a:r>
              <a:rPr lang="vi-VN" sz="3200" b="1" dirty="0">
                <a:solidFill>
                  <a:srgbClr val="FF0066"/>
                </a:solidFill>
                <a:latin typeface="+mj-lt"/>
                <a:cs typeface="Times New Roman" pitchFamily="18" charset="0"/>
              </a:rPr>
              <a:t>ch </a:t>
            </a:r>
            <a:r>
              <a:rPr lang="vi-VN" sz="3200" b="1" dirty="0">
                <a:latin typeface="+mj-lt"/>
                <a:cs typeface="Times New Roman" pitchFamily="18" charset="0"/>
              </a:rPr>
              <a:t>hay</a:t>
            </a:r>
            <a:r>
              <a:rPr lang="vi-VN" sz="3200" b="1" dirty="0">
                <a:solidFill>
                  <a:srgbClr val="FF0066"/>
                </a:solidFill>
                <a:latin typeface="+mj-lt"/>
                <a:cs typeface="Times New Roman" pitchFamily="18" charset="0"/>
              </a:rPr>
              <a:t> tr</a:t>
            </a:r>
            <a:r>
              <a:rPr lang="en-US" sz="3200" b="1" dirty="0">
                <a:solidFill>
                  <a:srgbClr val="FF0066"/>
                </a:solidFill>
                <a:latin typeface="+mj-lt"/>
                <a:cs typeface="Times New Roman" pitchFamily="18" charset="0"/>
              </a:rPr>
              <a:t> hoặc ăn hay ăng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60437" y="5996226"/>
            <a:ext cx="60951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b="1" dirty="0">
              <a:latin typeface="HP001 4 hàng" panose="020B0603050302020204" pitchFamily="34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Mr: Đặt câu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3458" y="3344483"/>
            <a:ext cx="29146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99283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562258" y="329574"/>
            <a:ext cx="6527151" cy="1685616"/>
          </a:xfrm>
          <a:prstGeom prst="cloud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HĐ4. VẬN DỤNG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63" y="2405847"/>
            <a:ext cx="1133529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Thi đặt câu với các từ đã hoàn chỉnh ở bài 2a.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208" y="3687810"/>
            <a:ext cx="10634307" cy="190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9694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4748" y="539388"/>
            <a:ext cx="11214703" cy="51560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CHỈNH SAU TIẾT DẠY:</a:t>
            </a:r>
          </a:p>
          <a:p>
            <a:pPr algn="ctr"/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0"/>
              </a:lnSpc>
            </a:pPr>
            <a:endParaRPr lang="en-US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0"/>
              </a:lnSpc>
            </a:pPr>
            <a:endParaRPr lang="en-US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0"/>
              </a:lnSpc>
            </a:pPr>
            <a:endParaRPr lang="vi-VN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1"/>
          <p:cNvGrpSpPr/>
          <p:nvPr/>
        </p:nvGrpSpPr>
        <p:grpSpPr>
          <a:xfrm>
            <a:off x="1234201" y="5022119"/>
            <a:ext cx="8242905" cy="1666063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91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/>
          <p:cNvSpPr/>
          <p:nvPr/>
        </p:nvSpPr>
        <p:spPr>
          <a:xfrm>
            <a:off x="1625911" y="1987141"/>
            <a:ext cx="9321177" cy="3381474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B60D2955-C479-4C0C-8D71-46A192076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019">
            <a:off x="10056471" y="264001"/>
            <a:ext cx="1711325" cy="228123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Picture 11" descr="Top Chirping Bird Stickers for Android &amp;amp; iOS | Gfycat">
            <a:hlinkClick r:id="" action="ppaction://noaction"/>
            <a:extLst>
              <a:ext uri="{FF2B5EF4-FFF2-40B4-BE49-F238E27FC236}">
                <a16:creationId xmlns:a16="http://schemas.microsoft.com/office/drawing/2014/main" id="{26686611-A5E5-4C92-A7DE-FFBCBC6687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636" y="931210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183908" y="116113"/>
            <a:ext cx="2623457" cy="2061029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5543249" y="6161689"/>
            <a:ext cx="1849169" cy="686374"/>
          </a:xfrm>
          <a:prstGeom prst="rect">
            <a:avLst/>
          </a:prstGeom>
        </p:spPr>
      </p:pic>
      <p:pic>
        <p:nvPicPr>
          <p:cNvPr id="8" name="图片 31" descr="图片包含 物体&#10;&#10;已生成高可信度的说明">
            <a:extLst>
              <a:ext uri="{FF2B5EF4-FFF2-40B4-BE49-F238E27FC236}">
                <a16:creationId xmlns:a16="http://schemas.microsoft.com/office/drawing/2014/main" id="{25C552D3-9ACC-420B-B249-D8A530A23E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387" y="5038230"/>
            <a:ext cx="1819770" cy="1819770"/>
          </a:xfrm>
          <a:prstGeom prst="rect">
            <a:avLst/>
          </a:prstGeom>
        </p:spPr>
      </p:pic>
      <p:pic>
        <p:nvPicPr>
          <p:cNvPr id="9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575540"/>
            <a:ext cx="12000727" cy="26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9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3453" y="726362"/>
            <a:ext cx="9828846" cy="1654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Điền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hoặc </a:t>
            </a:r>
            <a:r>
              <a:rPr lang="en-US" sz="2996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vi-VN" sz="2996" dirty="0">
                <a:latin typeface="HP001 4 hàng" panose="020B0603050302020204" pitchFamily="34" charset="0"/>
                <a:cs typeface="Times New Roman" panose="02020603050405020304" pitchFamily="18" charset="0"/>
              </a:rPr>
              <a:t> 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ô trống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ỗ            ực                      ết            a                 </a:t>
            </a:r>
            <a:endParaRPr lang="vi-VN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4769" y="1284027"/>
            <a:ext cx="1018108" cy="50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2765" y="1286302"/>
            <a:ext cx="1018108" cy="50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3667" y="1274928"/>
            <a:ext cx="1018108" cy="50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165" y="1222612"/>
            <a:ext cx="1018108" cy="50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006" y="2758625"/>
            <a:ext cx="11479657" cy="391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627796" y="2251881"/>
            <a:ext cx="1570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29771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/>
          <p:cNvSpPr/>
          <p:nvPr/>
        </p:nvSpPr>
        <p:spPr>
          <a:xfrm>
            <a:off x="1971817" y="1600130"/>
            <a:ext cx="8104911" cy="3031957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2. NGHE – VIẾT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B60D2955-C479-4C0C-8D71-46A192076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019">
            <a:off x="10452402" y="260875"/>
            <a:ext cx="1283493" cy="171092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Picture 11" descr="Top Chirping Bird Stickers for Android &amp;amp; iOS | Gfycat">
            <a:hlinkClick r:id="" action="ppaction://noaction"/>
            <a:extLst>
              <a:ext uri="{FF2B5EF4-FFF2-40B4-BE49-F238E27FC236}">
                <a16:creationId xmlns:a16="http://schemas.microsoft.com/office/drawing/2014/main" id="{26686611-A5E5-4C92-A7DE-FFBCBC6687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96" y="885333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134852" y="181858"/>
            <a:ext cx="1967593" cy="1545772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6791779" y="5792969"/>
            <a:ext cx="1386877" cy="514780"/>
          </a:xfrm>
          <a:prstGeom prst="rect">
            <a:avLst/>
          </a:prstGeom>
        </p:spPr>
      </p:pic>
      <p:pic>
        <p:nvPicPr>
          <p:cNvPr id="8" name="图片 31" descr="图片包含 物体&#10;&#10;已生成高可信度的说明">
            <a:extLst>
              <a:ext uri="{FF2B5EF4-FFF2-40B4-BE49-F238E27FC236}">
                <a16:creationId xmlns:a16="http://schemas.microsoft.com/office/drawing/2014/main" id="{25C552D3-9ACC-420B-B249-D8A530A23E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41" y="5102582"/>
            <a:ext cx="1364828" cy="1364828"/>
          </a:xfrm>
          <a:prstGeom prst="rect">
            <a:avLst/>
          </a:prstGeom>
        </p:spPr>
      </p:pic>
      <p:pic>
        <p:nvPicPr>
          <p:cNvPr id="9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434974"/>
            <a:ext cx="12192000" cy="12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8942" y="101212"/>
            <a:ext cx="11752730" cy="591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lang="vi-VN" sz="32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Những bậc đá chạm mây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3200" b="1" dirty="0">
                <a:latin typeface="+mj-lt"/>
                <a:cs typeface="Times New Roman" pitchFamily="18" charset="0"/>
              </a:rPr>
              <a:t>     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Sau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năm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lần</a:t>
            </a:r>
            <a:r>
              <a:rPr lang="en-US" sz="3600" b="1" dirty="0">
                <a:latin typeface="+mj-lt"/>
                <a:cs typeface="Times New Roman" pitchFamily="18" charset="0"/>
              </a:rPr>
              <a:t> sim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ra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quả</a:t>
            </a:r>
            <a:r>
              <a:rPr lang="en-US" sz="3600" b="1" dirty="0">
                <a:latin typeface="+mj-lt"/>
                <a:cs typeface="Times New Roman" pitchFamily="18" charset="0"/>
              </a:rPr>
              <a:t>, con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đường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lên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núi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đã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hoàn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thành</a:t>
            </a:r>
            <a:r>
              <a:rPr lang="en-US" sz="3600" b="1" dirty="0">
                <a:latin typeface="+mj-lt"/>
                <a:cs typeface="Times New Roman" pitchFamily="18" charset="0"/>
              </a:rPr>
              <a:t>.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Nhờ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đó</a:t>
            </a:r>
            <a:r>
              <a:rPr lang="en-US" sz="3600" b="1" dirty="0">
                <a:latin typeface="+mj-lt"/>
                <a:cs typeface="Times New Roman" pitchFamily="18" charset="0"/>
              </a:rPr>
              <a:t>,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mọi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người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có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thể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lên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xuống</a:t>
            </a:r>
            <a:r>
              <a:rPr lang="en-US" sz="3600" b="1" dirty="0">
                <a:latin typeface="+mj-lt"/>
                <a:cs typeface="Times New Roman" pitchFamily="18" charset="0"/>
              </a:rPr>
              <a:t> n</a:t>
            </a:r>
            <a:r>
              <a:rPr lang="vi-VN" sz="3600" b="1" dirty="0">
                <a:latin typeface="+mj-lt"/>
                <a:cs typeface="Times New Roman" pitchFamily="18" charset="0"/>
              </a:rPr>
              <a:t>ú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i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dễ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dàng</a:t>
            </a:r>
            <a:r>
              <a:rPr lang="en-US" sz="3600" b="1" dirty="0">
                <a:latin typeface="+mj-lt"/>
                <a:cs typeface="Times New Roman" pitchFamily="18" charset="0"/>
              </a:rPr>
              <a:t>.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Cả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xóm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biết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ơn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cố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Đương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tặng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thêm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cho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ông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một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tên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mới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là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cố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Ghép</a:t>
            </a:r>
            <a:r>
              <a:rPr lang="en-US" sz="3600" b="1" dirty="0">
                <a:latin typeface="+mj-lt"/>
                <a:cs typeface="Times New Roman" pitchFamily="18" charset="0"/>
              </a:rPr>
              <a:t>.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Ngày</a:t>
            </a:r>
            <a:r>
              <a:rPr lang="en-US" sz="3600" b="1" dirty="0">
                <a:latin typeface="+mj-lt"/>
                <a:cs typeface="Times New Roman" pitchFamily="18" charset="0"/>
              </a:rPr>
              <a:t> nay, con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đường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vượt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núi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gọi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là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Truông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Ghép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vẫn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còn</a:t>
            </a:r>
            <a:r>
              <a:rPr lang="en-US" sz="3600" b="1" dirty="0">
                <a:latin typeface="+mj-lt"/>
                <a:cs typeface="Times New Roman" pitchFamily="18" charset="0"/>
              </a:rPr>
              <a:t> ở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phía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nam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dãy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núi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Hồng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Lĩnh</a:t>
            </a:r>
            <a:r>
              <a:rPr lang="vi-VN" sz="3600" b="1" dirty="0">
                <a:latin typeface="+mj-lt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vi-VN" sz="3600" b="1" i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                             </a:t>
            </a:r>
            <a:r>
              <a:rPr lang="vi-VN" sz="3600" b="1" i="1" dirty="0">
                <a:latin typeface="+mj-lt"/>
                <a:cs typeface="Times New Roman" pitchFamily="18" charset="0"/>
              </a:rPr>
              <a:t>( </a:t>
            </a:r>
            <a:r>
              <a:rPr lang="vi-VN" sz="3600" b="1" dirty="0">
                <a:latin typeface="+mj-lt"/>
                <a:cs typeface="Times New Roman" pitchFamily="18" charset="0"/>
              </a:rPr>
              <a:t>Theo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Nguyễn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Đổng</a:t>
            </a:r>
            <a:r>
              <a:rPr lang="en-US" sz="3600" b="1" dirty="0">
                <a:latin typeface="+mj-lt"/>
                <a:cs typeface="Times New Roman" pitchFamily="18" charset="0"/>
              </a:rPr>
              <a:t> Chi</a:t>
            </a:r>
            <a:r>
              <a:rPr lang="vi-VN" sz="3600" b="1" dirty="0">
                <a:latin typeface="+mj-lt"/>
                <a:cs typeface="Times New Roman" pitchFamily="18" charset="0"/>
              </a:rPr>
              <a:t>)</a:t>
            </a:r>
            <a:endParaRPr lang="vi-VN" sz="4400" b="1" dirty="0">
              <a:latin typeface="+mj-lt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endParaRPr lang="en-US" sz="36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7657547" y="-854764"/>
            <a:ext cx="6020907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bừng</a:t>
            </a:r>
            <a:r>
              <a:rPr lang="en-US" sz="2667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tỉnh</a:t>
            </a:r>
            <a:r>
              <a:rPr lang="en-US" sz="2667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667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giấc</a:t>
            </a:r>
            <a:r>
              <a:rPr lang="en-US" sz="2667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ngủ</a:t>
            </a:r>
            <a:r>
              <a:rPr lang="en-US" sz="2667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đông</a:t>
            </a:r>
            <a:r>
              <a:rPr lang="en-US" sz="2667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7257" y="378823"/>
            <a:ext cx="6160535" cy="9665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</a:t>
            </a:r>
            <a:endParaRPr lang="en-US" sz="6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292" y="5044589"/>
            <a:ext cx="2764708" cy="1813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96" y="4568090"/>
            <a:ext cx="1305232" cy="2131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8258" y="1732874"/>
            <a:ext cx="12003741" cy="9274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KHÓ</a:t>
            </a:r>
            <a:r>
              <a:rPr lang="en-US" sz="53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(KT LẨU BĂNG CHUYỀN)</a:t>
            </a:r>
            <a:endParaRPr lang="en-US" sz="6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0686" y="4297680"/>
            <a:ext cx="6487106" cy="8751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BÀI</a:t>
            </a:r>
            <a:endParaRPr lang="en-US" sz="6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605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/>
          <p:cNvSpPr/>
          <p:nvPr/>
        </p:nvSpPr>
        <p:spPr>
          <a:xfrm>
            <a:off x="1971817" y="1600130"/>
            <a:ext cx="8104911" cy="3502452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3. 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B60D2955-C479-4C0C-8D71-46A192076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019">
            <a:off x="10452402" y="260875"/>
            <a:ext cx="1283493" cy="171092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Picture 11" descr="Top Chirping Bird Stickers for Android &amp;amp; iOS | Gfycat">
            <a:hlinkClick r:id="" action="ppaction://noaction"/>
            <a:extLst>
              <a:ext uri="{FF2B5EF4-FFF2-40B4-BE49-F238E27FC236}">
                <a16:creationId xmlns:a16="http://schemas.microsoft.com/office/drawing/2014/main" id="{26686611-A5E5-4C92-A7DE-FFBCBC6687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96" y="885333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134852" y="181858"/>
            <a:ext cx="1967593" cy="1545772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6791779" y="5792969"/>
            <a:ext cx="1386877" cy="514780"/>
          </a:xfrm>
          <a:prstGeom prst="rect">
            <a:avLst/>
          </a:prstGeom>
        </p:spPr>
      </p:pic>
      <p:pic>
        <p:nvPicPr>
          <p:cNvPr id="8" name="图片 31" descr="图片包含 物体&#10;&#10;已生成高可信度的说明">
            <a:extLst>
              <a:ext uri="{FF2B5EF4-FFF2-40B4-BE49-F238E27FC236}">
                <a16:creationId xmlns:a16="http://schemas.microsoft.com/office/drawing/2014/main" id="{25C552D3-9ACC-420B-B249-D8A530A23E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41" y="5102582"/>
            <a:ext cx="1364828" cy="1364828"/>
          </a:xfrm>
          <a:prstGeom prst="rect">
            <a:avLst/>
          </a:prstGeom>
        </p:spPr>
      </p:pic>
      <p:pic>
        <p:nvPicPr>
          <p:cNvPr id="9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434974"/>
            <a:ext cx="12192000" cy="12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0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90496" y="791365"/>
            <a:ext cx="3052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HP001 4 hàng" panose="020B0603050302020204" pitchFamily="34" charset="0"/>
                <a:cs typeface="Times New Roman" pitchFamily="18" charset="0"/>
              </a:rPr>
              <a:t>T</a:t>
            </a:r>
            <a:r>
              <a:rPr lang="vi-VN" sz="3200" b="1" dirty="0">
                <a:solidFill>
                  <a:srgbClr val="FF0066"/>
                </a:solidFill>
                <a:latin typeface="HP001 4 hàng" panose="020B0603050302020204" pitchFamily="34" charset="0"/>
                <a:cs typeface="Times New Roman" pitchFamily="18" charset="0"/>
              </a:rPr>
              <a:t>iếng Việt</a:t>
            </a:r>
            <a:endParaRPr lang="en-US" sz="3200" b="1" dirty="0">
              <a:solidFill>
                <a:srgbClr val="FF0066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5214" y="1886422"/>
            <a:ext cx="6178169" cy="3811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2a.</a:t>
            </a:r>
            <a:endParaRPr lang="nl-NL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Chọn</a:t>
            </a:r>
            <a:r>
              <a:rPr lang="vi-VN" sz="29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996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hoặc </a:t>
            </a:r>
            <a:r>
              <a:rPr lang="vi-VN" sz="2996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</a:t>
            </a:r>
            <a:r>
              <a:rPr lang="vi-VN" sz="2996" dirty="0">
                <a:latin typeface="HP001 4 hàng" panose="020B0603050302020204" pitchFamily="34" charset="0"/>
                <a:cs typeface="Times New Roman" panose="02020603050405020304" pitchFamily="18" charset="0"/>
              </a:rPr>
              <a:t> 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thay cho chỗ chấm.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vi-VN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ó o</a:t>
            </a:r>
          </a:p>
          <a:p>
            <a:pPr>
              <a:lnSpc>
                <a:spcPct val="150000"/>
              </a:lnSpc>
            </a:pP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trống gọi đấy</a:t>
            </a:r>
          </a:p>
          <a:p>
            <a:pPr>
              <a:lnSpc>
                <a:spcPct val="150000"/>
              </a:lnSpc>
            </a:pP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  trời mau dậy</a:t>
            </a:r>
          </a:p>
          <a:p>
            <a:pPr>
              <a:lnSpc>
                <a:spcPct val="150000"/>
              </a:lnSpc>
            </a:pP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Đỏ xinh câu  chào.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54764" y="2609313"/>
            <a:ext cx="3710040" cy="3766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8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dăng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endParaRPr lang="en-US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endParaRPr lang="en-US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9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 Theo My Linh)</a:t>
            </a:r>
            <a:endParaRPr lang="vi-VN" sz="2996" dirty="0"/>
          </a:p>
        </p:txBody>
      </p:sp>
      <p:sp>
        <p:nvSpPr>
          <p:cNvPr id="4" name="Rectangle 3"/>
          <p:cNvSpPr/>
          <p:nvPr/>
        </p:nvSpPr>
        <p:spPr>
          <a:xfrm>
            <a:off x="3248291" y="194489"/>
            <a:ext cx="5960286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#9Slide03 Source Sans Pro SemiB" panose="020B0603030403020204" pitchFamily="34" charset="0"/>
                <a:cs typeface="Times New Roman" panose="02020603050405020304" pitchFamily="18" charset="0"/>
              </a:rPr>
              <a:t>Thứ ba ngày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#9Slide03 Source Sans Pro SemiB" panose="020B0603030403020204" pitchFamily="34" charset="0"/>
                <a:cs typeface="Times New Roman" panose="02020603050405020304" pitchFamily="18" charset="0"/>
              </a:rPr>
              <a:t>5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#9Slide03 Source Sans Pro SemiB" panose="020B0603030403020204" pitchFamily="34" charset="0"/>
                <a:cs typeface="Times New Roman" panose="02020603050405020304" pitchFamily="18" charset="0"/>
              </a:rPr>
              <a:t> tháng 12 năm 202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#9Slide03 Source Sans Pro SemiB" panose="020B0603030403020204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19" y="952410"/>
            <a:ext cx="10126334" cy="12375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3324" y="2868025"/>
            <a:ext cx="38063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  trưa   trên cao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  trời tung nắng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Đùa cùng mây   trắng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 òa ú òa.</a:t>
            </a:r>
            <a:endParaRPr lang="en-US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249491" y="4414299"/>
            <a:ext cx="444136" cy="416776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36" name="Rounded Rectangle 35"/>
          <p:cNvSpPr/>
          <p:nvPr/>
        </p:nvSpPr>
        <p:spPr>
          <a:xfrm>
            <a:off x="1082356" y="3728001"/>
            <a:ext cx="444136" cy="416776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38" name="Rounded Rectangle 37"/>
          <p:cNvSpPr/>
          <p:nvPr/>
        </p:nvSpPr>
        <p:spPr>
          <a:xfrm>
            <a:off x="2506421" y="5088346"/>
            <a:ext cx="444136" cy="492764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0" name="Rounded Rectangle 19"/>
          <p:cNvSpPr/>
          <p:nvPr/>
        </p:nvSpPr>
        <p:spPr>
          <a:xfrm>
            <a:off x="5227849" y="3831581"/>
            <a:ext cx="444136" cy="416776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1" name="Rounded Rectangle 20"/>
          <p:cNvSpPr/>
          <p:nvPr/>
        </p:nvSpPr>
        <p:spPr>
          <a:xfrm>
            <a:off x="6305328" y="3124017"/>
            <a:ext cx="444136" cy="416776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3" name="Rounded Rectangle 22"/>
          <p:cNvSpPr/>
          <p:nvPr/>
        </p:nvSpPr>
        <p:spPr>
          <a:xfrm>
            <a:off x="5329646" y="3124016"/>
            <a:ext cx="479911" cy="412569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4" name="Rounded Rectangle 23"/>
          <p:cNvSpPr/>
          <p:nvPr/>
        </p:nvSpPr>
        <p:spPr>
          <a:xfrm>
            <a:off x="9030027" y="4522499"/>
            <a:ext cx="444136" cy="416776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5" name="Rounded Rectangle 24"/>
          <p:cNvSpPr/>
          <p:nvPr/>
        </p:nvSpPr>
        <p:spPr>
          <a:xfrm>
            <a:off x="9178306" y="3119809"/>
            <a:ext cx="444136" cy="416776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6" name="Rounded Rectangle 25"/>
          <p:cNvSpPr/>
          <p:nvPr/>
        </p:nvSpPr>
        <p:spPr>
          <a:xfrm>
            <a:off x="6946703" y="4555260"/>
            <a:ext cx="444136" cy="416776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7" name="Rounded Rectangle 26"/>
          <p:cNvSpPr/>
          <p:nvPr/>
        </p:nvSpPr>
        <p:spPr>
          <a:xfrm>
            <a:off x="8268787" y="5114472"/>
            <a:ext cx="507241" cy="492764"/>
          </a:xfrm>
          <a:prstGeom prst="roundRect">
            <a:avLst>
              <a:gd name="adj" fmla="val 32281"/>
            </a:avLst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07948816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/>
          <p:cNvSpPr/>
          <p:nvPr/>
        </p:nvSpPr>
        <p:spPr>
          <a:xfrm>
            <a:off x="2102445" y="1623839"/>
            <a:ext cx="7359169" cy="2574783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vi-VN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CHỮA BÀI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B60D2955-C479-4C0C-8D71-46A192076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019">
            <a:off x="10452402" y="260875"/>
            <a:ext cx="1283493" cy="171092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Picture 11" descr="Top Chirping Bird Stickers for Android &amp;amp; iOS | Gfycat">
            <a:hlinkClick r:id="" action="ppaction://noaction"/>
            <a:extLst>
              <a:ext uri="{FF2B5EF4-FFF2-40B4-BE49-F238E27FC236}">
                <a16:creationId xmlns:a16="http://schemas.microsoft.com/office/drawing/2014/main" id="{26686611-A5E5-4C92-A7DE-FFBCBC6687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96" y="885333"/>
            <a:ext cx="934449" cy="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134852" y="181858"/>
            <a:ext cx="1967593" cy="1545772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6791779" y="5792969"/>
            <a:ext cx="1386877" cy="514780"/>
          </a:xfrm>
          <a:prstGeom prst="rect">
            <a:avLst/>
          </a:prstGeom>
        </p:spPr>
      </p:pic>
      <p:pic>
        <p:nvPicPr>
          <p:cNvPr id="8" name="图片 31" descr="图片包含 物体&#10;&#10;已生成高可信度的说明">
            <a:extLst>
              <a:ext uri="{FF2B5EF4-FFF2-40B4-BE49-F238E27FC236}">
                <a16:creationId xmlns:a16="http://schemas.microsoft.com/office/drawing/2014/main" id="{25C552D3-9ACC-420B-B249-D8A530A23E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41" y="5102582"/>
            <a:ext cx="1364828" cy="1364828"/>
          </a:xfrm>
          <a:prstGeom prst="rect">
            <a:avLst/>
          </a:prstGeom>
        </p:spPr>
      </p:pic>
      <p:pic>
        <p:nvPicPr>
          <p:cNvPr id="9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434974"/>
            <a:ext cx="12192000" cy="12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523</Words>
  <Application>Microsoft Office PowerPoint</Application>
  <PresentationFormat>Widescreen</PresentationFormat>
  <Paragraphs>105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#9Slide03 Source Sans Pro SemiB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 THANH DAT</dc:creator>
  <cp:lastModifiedBy>BÙI THỊ THU HẰNG (221001306)</cp:lastModifiedBy>
  <cp:revision>118</cp:revision>
  <cp:lastPrinted>2022-12-04T01:16:02Z</cp:lastPrinted>
  <dcterms:created xsi:type="dcterms:W3CDTF">2022-09-20T05:22:43Z</dcterms:created>
  <dcterms:modified xsi:type="dcterms:W3CDTF">2024-12-10T08:00:31Z</dcterms:modified>
</cp:coreProperties>
</file>