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7"/>
  </p:notesMasterIdLst>
  <p:sldIdLst>
    <p:sldId id="322" r:id="rId2"/>
    <p:sldId id="539" r:id="rId3"/>
    <p:sldId id="540" r:id="rId4"/>
    <p:sldId id="529" r:id="rId5"/>
    <p:sldId id="53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6" y="56"/>
      </p:cViewPr>
      <p:guideLst>
        <p:guide orient="horz" pos="22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itchFamily="34" charset="0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081457"/>
      </p:ext>
    </p:extLst>
  </p:cSld>
  <p:clrMapOvr>
    <a:masterClrMapping/>
  </p:clrMapOvr>
  <p:transition spd="slow" advClick="0" advTm="3713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>
            <a:off x="1454398" y="2683217"/>
            <a:ext cx="9283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 kern="0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ÂM NHẠC LỚP 3 - CD </a:t>
            </a:r>
          </a:p>
        </p:txBody>
      </p:sp>
      <p:pic>
        <p:nvPicPr>
          <p:cNvPr id="2" name="khanqua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2092" y="4021147"/>
            <a:ext cx="619125" cy="6191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6626AC3-E98F-5870-13D0-472735E105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841" y="2057400"/>
            <a:ext cx="3507867" cy="48006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6DD1169-2357-3948-284A-7422FF02B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 flipH="1">
            <a:off x="7896626" y="194416"/>
            <a:ext cx="430626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8984" y="2328863"/>
            <a:ext cx="4356100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171452"/>
            <a:ext cx="12192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6795" y="581563"/>
            <a:ext cx="7561606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latin typeface="+mj-lt"/>
              </a:rPr>
              <a:t>ÂM NHẠ</a:t>
            </a:r>
            <a:r>
              <a:rPr lang="en-US" sz="40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4000" b="1" dirty="0" err="1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cs typeface="Times New Roman" pitchFamily="18" charset="0"/>
              </a:rPr>
              <a:t>3</a:t>
            </a:r>
            <a:endParaRPr lang="vi-VN" sz="4000" b="1" dirty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latin typeface="+mj-lt"/>
              </a:rPr>
              <a:t>T</a:t>
            </a:r>
            <a:r>
              <a:rPr lang="en-US" sz="4000" b="1" dirty="0" err="1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latin typeface="+mj-lt"/>
              </a:rPr>
              <a:t>iết</a:t>
            </a:r>
            <a:r>
              <a:rPr lang="vi-VN" sz="40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latin typeface="+mj-lt"/>
              </a:rPr>
              <a:t> </a:t>
            </a:r>
            <a:r>
              <a:rPr lang="en-US" sz="40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latin typeface="+mj-lt"/>
              </a:rPr>
              <a:t>28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9598" y="204625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" marR="36195" lvl="0" algn="ctr">
              <a:lnSpc>
                <a:spcPct val="115000"/>
              </a:lnSpc>
            </a:pPr>
            <a:r>
              <a:rPr lang="pt-BR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- ÔN TẬP BÀI HÁT: </a:t>
            </a:r>
            <a:r>
              <a:rPr lang="pt-BR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BẠN ƠI LẮNG NGHE</a:t>
            </a:r>
            <a:endParaRPr lang="vi-VN" sz="2000" dirty="0">
              <a:solidFill>
                <a:prstClr val="black"/>
              </a:solidFill>
              <a:latin typeface="Times New Roman"/>
              <a:ea typeface="Arial"/>
            </a:endParaRPr>
          </a:p>
          <a:p>
            <a:pPr marL="36195" marR="36195" lvl="0" algn="ctr">
              <a:lnSpc>
                <a:spcPct val="115000"/>
              </a:lnSpc>
            </a:pPr>
            <a:r>
              <a:rPr lang="pt-BR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- NGHE NHẠC: </a:t>
            </a:r>
            <a:r>
              <a:rPr lang="pt-BR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CÒ LẢ</a:t>
            </a:r>
            <a:endParaRPr lang="vi-VN" sz="2000" dirty="0">
              <a:solidFill>
                <a:prstClr val="black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604663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222527" y="889541"/>
            <a:ext cx="11963400" cy="59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6195" marR="36195" algn="ctr">
              <a:lnSpc>
                <a:spcPct val="115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- ÔN TẬP BÀI HÁT: </a:t>
            </a:r>
            <a:r>
              <a:rPr lang="pt-BR" sz="2000" b="1" dirty="0">
                <a:latin typeface="Times New Roman"/>
                <a:ea typeface="Times New Roman"/>
              </a:rPr>
              <a:t>BẠN ƠI LẮNG NGHE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 algn="ctr">
              <a:lnSpc>
                <a:spcPct val="115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- NGHE NHẠC: </a:t>
            </a:r>
            <a:r>
              <a:rPr lang="pt-BR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CÒ LẢ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pt-BR" sz="2000" b="1" dirty="0">
                <a:latin typeface="Times New Roman"/>
                <a:ea typeface="Times New Roman"/>
              </a:rPr>
              <a:t>I. YÊU CẦU CẦN ĐẠT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latin typeface="Times New Roman"/>
                <a:ea typeface="Times New Roman"/>
              </a:rPr>
              <a:t>- Hát đúng </a:t>
            </a:r>
            <a:r>
              <a:rPr lang="it-IT" sz="2000" dirty="0">
                <a:latin typeface="Times New Roman"/>
                <a:ea typeface="Times New Roman"/>
              </a:rPr>
              <a:t>cao độ, trường độ </a:t>
            </a:r>
            <a:r>
              <a:rPr lang="pt-PT" sz="2000" spc="-40" dirty="0">
                <a:latin typeface="Times New Roman"/>
                <a:ea typeface="Times New Roman"/>
              </a:rPr>
              <a:t>bài hát </a:t>
            </a:r>
            <a:r>
              <a:rPr lang="it-IT" sz="2000" i="1" spc="-40" dirty="0">
                <a:latin typeface="Times New Roman"/>
                <a:ea typeface="Times New Roman"/>
              </a:rPr>
              <a:t>Bạn ơi lắng nghe. </a:t>
            </a:r>
            <a:r>
              <a:rPr lang="it-IT" sz="2000" spc="-40" dirty="0">
                <a:latin typeface="Times New Roman"/>
                <a:ea typeface="Times New Roman"/>
              </a:rPr>
              <a:t>Hát rõ lời và thuộc lời, biết 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it-IT" sz="2000" spc="-40" dirty="0">
                <a:latin typeface="Times New Roman"/>
                <a:ea typeface="Times New Roman"/>
              </a:rPr>
              <a:t>hát gõ đệm, vận dụng đơn giản 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latin typeface="Times New Roman"/>
                <a:ea typeface="Times New Roman"/>
              </a:rPr>
              <a:t>- Biết lắng nghe và biểu lộ cảm xúc, biết vận động cơ thể hoặc gõ đệm phù hợp với nhịp điệu </a:t>
            </a:r>
            <a:r>
              <a:rPr lang="it-IT" sz="2000" dirty="0">
                <a:latin typeface="Times New Roman"/>
                <a:ea typeface="Times New Roman"/>
              </a:rPr>
              <a:t>bài hát </a:t>
            </a:r>
            <a:r>
              <a:rPr lang="it-IT" sz="2000" i="1" dirty="0">
                <a:latin typeface="Times New Roman"/>
                <a:ea typeface="Times New Roman"/>
              </a:rPr>
              <a:t>Cò lả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latin typeface="Times New Roman"/>
                <a:ea typeface="Times New Roman"/>
              </a:rPr>
              <a:t>- Chăm chú nghe và thể hiện cảm xúc khi nghe, nhớ tên bài hát được nghe.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latin typeface="Times New Roman"/>
                <a:ea typeface="Times New Roman"/>
              </a:rPr>
              <a:t>- Có kĩ năng hát cơ bản, hát hòa giọng với tập thể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latin typeface="Times New Roman"/>
                <a:ea typeface="Times New Roman"/>
              </a:rPr>
              <a:t>- Biết hát một mình và hát cùng người khác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it-IT" sz="2000" b="1" i="1" dirty="0">
                <a:latin typeface="Times New Roman"/>
                <a:ea typeface="Times New Roman"/>
              </a:rPr>
              <a:t>- </a:t>
            </a:r>
            <a:r>
              <a:rPr lang="it-IT" sz="2000" dirty="0">
                <a:latin typeface="Times New Roman"/>
                <a:ea typeface="Times New Roman"/>
              </a:rPr>
              <a:t>Giáo dục các em tinh thần giữ gìn các bản sắc văn hoá dân tộc.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>
              <a:lnSpc>
                <a:spcPct val="115000"/>
              </a:lnSpc>
              <a:spcAft>
                <a:spcPts val="0"/>
              </a:spcAft>
            </a:pPr>
            <a:r>
              <a:rPr lang="it-IT" sz="2000" b="1" dirty="0">
                <a:latin typeface="Times New Roman"/>
                <a:ea typeface="Times New Roman"/>
              </a:rPr>
              <a:t>II. ĐỒ DÙNG DẠY HỌC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latin typeface="Times New Roman"/>
                <a:ea typeface="Times New Roman"/>
              </a:rPr>
              <a:t>1. Chuẩn bị của giáo viên.</a:t>
            </a:r>
            <a:endParaRPr lang="vi-VN" sz="2000" dirty="0">
              <a:latin typeface="Times New Roman"/>
              <a:ea typeface="Arial"/>
            </a:endParaRPr>
          </a:p>
          <a:p>
            <a:pPr marL="36195" marR="36195">
              <a:spcAft>
                <a:spcPts val="0"/>
              </a:spcAft>
            </a:pPr>
            <a:r>
              <a:rPr lang="it-IT" sz="2000" dirty="0">
                <a:latin typeface="Times New Roman" pitchFamily="18" charset="0"/>
                <a:ea typeface="Calibri"/>
                <a:cs typeface="Times New Roman" pitchFamily="18" charset="0"/>
              </a:rPr>
              <a:t>- Đàn </a:t>
            </a:r>
            <a:r>
              <a:rPr lang="vi-VN" sz="2000" dirty="0">
                <a:latin typeface="Times New Roman" pitchFamily="18" charset="0"/>
                <a:ea typeface="Calibri"/>
                <a:cs typeface="Times New Roman" pitchFamily="18" charset="0"/>
              </a:rPr>
              <a:t>phím điện tử</a:t>
            </a:r>
            <a:r>
              <a:rPr lang="it-IT" sz="2000" dirty="0">
                <a:latin typeface="Times New Roman" pitchFamily="18" charset="0"/>
                <a:ea typeface="Calibri"/>
                <a:cs typeface="Times New Roman" pitchFamily="18" charset="0"/>
              </a:rPr>
              <a:t>, máy tính, máy chiếu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36195" marR="36195">
              <a:spcAft>
                <a:spcPts val="0"/>
              </a:spcAft>
            </a:pPr>
            <a:r>
              <a:rPr lang="it-IT" sz="2000" dirty="0">
                <a:latin typeface="Times New Roman" pitchFamily="18" charset="0"/>
                <a:ea typeface="Calibri"/>
                <a:cs typeface="Times New Roman" pitchFamily="18" charset="0"/>
              </a:rPr>
              <a:t>2. Chuẩn bị của học sinh.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36195" marR="36195">
              <a:spcAft>
                <a:spcPts val="0"/>
              </a:spcAft>
            </a:pPr>
            <a:r>
              <a:rPr lang="it-IT" sz="2000" dirty="0">
                <a:latin typeface="Times New Roman" pitchFamily="18" charset="0"/>
                <a:ea typeface="Calibri"/>
                <a:cs typeface="Times New Roman" pitchFamily="18" charset="0"/>
              </a:rPr>
              <a:t>- SGK Âm nhạc 3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36195" marR="36195">
              <a:spcAft>
                <a:spcPts val="0"/>
              </a:spcAft>
            </a:pPr>
            <a:r>
              <a:rPr lang="it-IT" sz="2000" b="1" dirty="0">
                <a:latin typeface="Times New Roman" pitchFamily="18" charset="0"/>
                <a:ea typeface="Calibri"/>
                <a:cs typeface="Times New Roman" pitchFamily="18" charset="0"/>
              </a:rPr>
              <a:t>III. CÁC HOẠT ĐỘNG DẠY HỌC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endParaRPr lang="vi-VN" sz="2000" dirty="0">
              <a:effectLst/>
              <a:latin typeface="Times New Roman"/>
              <a:ea typeface="Arial"/>
            </a:endParaRP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711200" y="1"/>
            <a:ext cx="1107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  <a:p>
            <a:pPr algn="ctr">
              <a:defRPr/>
            </a:pPr>
            <a:r>
              <a:rPr lang="en-US" altLang="vi-VN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+mj-lt"/>
              </a:rPr>
              <a:t> </a:t>
            </a:r>
            <a:endParaRPr lang="vi-VN" altLang="vi-VN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430548"/>
      </p:ext>
    </p:extLst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BCB58A5-95F5-C9DF-1196-04DAE2052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3" y="606669"/>
            <a:ext cx="11254154" cy="4762501"/>
          </a:xfrm>
          <a:prstGeom prst="rect">
            <a:avLst/>
          </a:prstGeom>
        </p:spPr>
      </p:pic>
      <p:pic>
        <p:nvPicPr>
          <p:cNvPr id="11" name="B OI LAG NGHE B'dur.mp3">
            <a:hlinkClick r:id="" action="ppaction://media"/>
            <a:extLst>
              <a:ext uri="{FF2B5EF4-FFF2-40B4-BE49-F238E27FC236}">
                <a16:creationId xmlns:a16="http://schemas.microsoft.com/office/drawing/2014/main" id="{656BE8C0-1E90-302C-C43D-B96C89FAD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0602" y="301869"/>
            <a:ext cx="812800" cy="6096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16A77A0D-EE58-844D-124B-2C41C17350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820508"/>
            <a:ext cx="6096000" cy="1037492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905681EF-EE1B-748A-E61D-47E82A90A8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72908" y="5824991"/>
            <a:ext cx="6219091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BCB58A5-95F5-C9DF-1196-04DAE2052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3" y="606669"/>
            <a:ext cx="11254154" cy="4762501"/>
          </a:xfrm>
          <a:prstGeom prst="rect">
            <a:avLst/>
          </a:prstGeom>
        </p:spPr>
      </p:pic>
      <p:pic>
        <p:nvPicPr>
          <p:cNvPr id="11" name="B OI LAG NGHE B'dur.mp3">
            <a:hlinkClick r:id="" action="ppaction://media"/>
            <a:extLst>
              <a:ext uri="{FF2B5EF4-FFF2-40B4-BE49-F238E27FC236}">
                <a16:creationId xmlns:a16="http://schemas.microsoft.com/office/drawing/2014/main" id="{656BE8C0-1E90-302C-C43D-B96C89FAD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0602" y="301869"/>
            <a:ext cx="812800" cy="6096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16A77A0D-EE58-844D-124B-2C41C17350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820508"/>
            <a:ext cx="6096000" cy="1037492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905681EF-EE1B-748A-E61D-47E82A90A8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72908" y="5824991"/>
            <a:ext cx="6219091" cy="1037492"/>
          </a:xfrm>
          <a:prstGeom prst="rect">
            <a:avLst/>
          </a:prstGeom>
        </p:spPr>
      </p:pic>
      <p:pic>
        <p:nvPicPr>
          <p:cNvPr id="3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6F63E098-4BE6-8DB9-D0A3-87B1CC2D8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1775764" y="2510545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0CA59D8F-93FB-C579-3C62-554BDEBE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4445120" y="2524185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3C5C3CB3-DED5-4A69-13E1-8B97B466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7159085" y="2510545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BBD0A088-518A-41A8-44D7-20E85093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9294132" y="2510545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DED9370B-83D4-BB9F-7698-ADCAC50F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1448589" y="3424849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78762413-83AE-8E14-F3C8-DA727CD2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3999962" y="3478077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9A8BC382-88E9-F696-2DE8-ABC7C4CD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7223260" y="3478077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90AB0F50-441F-9058-5F64-9F366702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9294131" y="3424849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0DC246A9-CE5C-6562-0F45-030985072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1497607" y="4365344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B4330576-2C29-242A-9950-5219A46D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4341377" y="4365343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9C788F4A-3D6C-1FCE-D336-93D8E97D5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7148466" y="4383697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744A60EC-113F-0459-470D-3E2A2A3F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9294133" y="4385268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8DD0A203-DD88-0141-E35F-D5812EE6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1334020" y="5431151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95C422A7-C872-5222-08A5-EEC59FB9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4221781" y="5583599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97F9A3B2-6233-4420-7566-B87693CC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7192981" y="5495060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hinh nen dep pp\AH NHAC CU\THAH PHAC.png">
            <a:extLst>
              <a:ext uri="{FF2B5EF4-FFF2-40B4-BE49-F238E27FC236}">
                <a16:creationId xmlns:a16="http://schemas.microsoft.com/office/drawing/2014/main" id="{8C150197-6D55-ACF8-DAC6-718C1674C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9294130" y="5469386"/>
            <a:ext cx="260622" cy="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F4303F91-7644-D8F5-6BC8-E39A7B81F3DD}"/>
              </a:ext>
            </a:extLst>
          </p:cNvPr>
          <p:cNvSpPr txBox="1"/>
          <p:nvPr/>
        </p:nvSpPr>
        <p:spPr>
          <a:xfrm>
            <a:off x="1995855" y="186780"/>
            <a:ext cx="781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GÕ ĐỆM THEO PHÁCH</a:t>
            </a:r>
          </a:p>
        </p:txBody>
      </p:sp>
    </p:spTree>
    <p:extLst>
      <p:ext uri="{BB962C8B-B14F-4D97-AF65-F5344CB8AC3E}">
        <p14:creationId xmlns:p14="http://schemas.microsoft.com/office/powerpoint/2010/main" val="27472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235</Words>
  <Application>Microsoft Office PowerPoint</Application>
  <PresentationFormat>Widescreen</PresentationFormat>
  <Paragraphs>24</Paragraphs>
  <Slides>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BÙI THỊ THU HẰNG (221001306)</cp:lastModifiedBy>
  <cp:revision>96</cp:revision>
  <dcterms:created xsi:type="dcterms:W3CDTF">2020-08-11T21:22:00Z</dcterms:created>
  <dcterms:modified xsi:type="dcterms:W3CDTF">2024-04-12T07:46:36Z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0667146B1DF8415F8AD3017559828A92</vt:lpwstr>
  </property>
  <property fmtid="{D5CDD505-2E9C-101B-9397-08002B2CF9AE}" pid="3" name="KSOProductBuildVer">
    <vt:lpwstr>2057-11.2.0.10351</vt:lpwstr>
  </property>
</Properties>
</file>