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4"/>
  </p:notesMasterIdLst>
  <p:sldIdLst>
    <p:sldId id="256" r:id="rId2"/>
    <p:sldId id="355" r:id="rId3"/>
    <p:sldId id="356" r:id="rId4"/>
    <p:sldId id="357" r:id="rId5"/>
    <p:sldId id="358" r:id="rId6"/>
    <p:sldId id="359" r:id="rId7"/>
    <p:sldId id="360" r:id="rId8"/>
    <p:sldId id="365" r:id="rId9"/>
    <p:sldId id="362" r:id="rId10"/>
    <p:sldId id="363" r:id="rId11"/>
    <p:sldId id="364" r:id="rId12"/>
    <p:sldId id="3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p64yhF0r7J0CaSH6C3hFLdlXQ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BEA"/>
    <a:srgbClr val="75B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p:restoredTop sz="94595"/>
  </p:normalViewPr>
  <p:slideViewPr>
    <p:cSldViewPr snapToGrid="0">
      <p:cViewPr varScale="1">
        <p:scale>
          <a:sx n="63" d="100"/>
          <a:sy n="63" d="100"/>
        </p:scale>
        <p:origin x="8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46"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2" name="Google Shape;235;p1">
            <a:extLst>
              <a:ext uri="{FF2B5EF4-FFF2-40B4-BE49-F238E27FC236}">
                <a16:creationId xmlns:a16="http://schemas.microsoft.com/office/drawing/2014/main" id="{04997C8A-9E83-13FD-80B9-F2ED615C8F03}"/>
              </a:ext>
            </a:extLst>
          </p:cNvPr>
          <p:cNvSpPr txBox="1">
            <a:spLocks noGrp="1"/>
          </p:cNvSpPr>
          <p:nvPr>
            <p:ph type="ctrTitle"/>
          </p:nvPr>
        </p:nvSpPr>
        <p:spPr>
          <a:xfrm>
            <a:off x="1514168" y="1173031"/>
            <a:ext cx="9144000" cy="3022657"/>
          </a:xfrm>
          <a:prstGeom prst="rect">
            <a:avLst/>
          </a:prstGeom>
          <a:noFill/>
          <a:ln>
            <a:noFill/>
          </a:ln>
        </p:spPr>
        <p:txBody>
          <a:bodyPr spcFirstLastPara="1" wrap="square" lIns="91425" tIns="45700" rIns="91425" bIns="45700" anchor="b" anchorCtr="0">
            <a:normAutofit/>
          </a:bodyPr>
          <a:lstStyle/>
          <a:p>
            <a:pPr>
              <a:lnSpc>
                <a:spcPct val="150000"/>
              </a:lnSpc>
              <a:buSzPts val="5200"/>
            </a:pP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Thứ</a:t>
            </a:r>
            <a:r>
              <a:rPr lang="en-US" sz="3600" b="1" dirty="0">
                <a:solidFill>
                  <a:srgbClr val="00206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sáu</a:t>
            </a:r>
            <a:r>
              <a:rPr lang="en-US" sz="3600" b="1" dirty="0">
                <a:solidFill>
                  <a:srgbClr val="00206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ngày</a:t>
            </a:r>
            <a:r>
              <a:rPr lang="en-US" sz="3600" b="1" dirty="0">
                <a:solidFill>
                  <a:srgbClr val="002060"/>
                </a:solidFill>
                <a:latin typeface="Times New Roman" panose="02020603050405020304" pitchFamily="18" charset="0"/>
                <a:ea typeface="Arial"/>
                <a:cs typeface="Times New Roman" panose="02020603050405020304" pitchFamily="18" charset="0"/>
                <a:sym typeface="Arial"/>
              </a:rPr>
              <a:t> 10 </a:t>
            </a: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tháng</a:t>
            </a:r>
            <a:r>
              <a:rPr lang="en-US" sz="3600" b="1" dirty="0">
                <a:solidFill>
                  <a:srgbClr val="002060"/>
                </a:solidFill>
                <a:latin typeface="Times New Roman" panose="02020603050405020304" pitchFamily="18" charset="0"/>
                <a:ea typeface="Arial"/>
                <a:cs typeface="Times New Roman" panose="02020603050405020304" pitchFamily="18" charset="0"/>
                <a:sym typeface="Arial"/>
              </a:rPr>
              <a:t> 10 </a:t>
            </a: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năm</a:t>
            </a:r>
            <a:r>
              <a:rPr lang="en-US" sz="3600" b="1" dirty="0">
                <a:solidFill>
                  <a:srgbClr val="002060"/>
                </a:solidFill>
                <a:latin typeface="Times New Roman" panose="02020603050405020304" pitchFamily="18" charset="0"/>
                <a:ea typeface="Arial"/>
                <a:cs typeface="Times New Roman" panose="02020603050405020304" pitchFamily="18" charset="0"/>
                <a:sym typeface="Arial"/>
              </a:rPr>
              <a:t> 2025</a:t>
            </a:r>
            <a:br>
              <a:rPr lang="en-US" sz="3600" b="1" dirty="0">
                <a:solidFill>
                  <a:srgbClr val="002060"/>
                </a:solidFill>
                <a:latin typeface="Times New Roman" panose="02020603050405020304" pitchFamily="18" charset="0"/>
                <a:ea typeface="Arial"/>
                <a:cs typeface="Times New Roman" panose="02020603050405020304" pitchFamily="18" charset="0"/>
                <a:sym typeface="Arial"/>
              </a:rPr>
            </a:b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Tiếng</a:t>
            </a:r>
            <a:r>
              <a:rPr lang="en-US" sz="3600" b="1" dirty="0">
                <a:solidFill>
                  <a:srgbClr val="00206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việt</a:t>
            </a:r>
            <a:br>
              <a:rPr lang="en-US" sz="3600" b="1" dirty="0">
                <a:solidFill>
                  <a:srgbClr val="002060"/>
                </a:solidFill>
                <a:latin typeface="Times New Roman" panose="02020603050405020304" pitchFamily="18" charset="0"/>
                <a:ea typeface="Arial"/>
                <a:cs typeface="Times New Roman" panose="02020603050405020304" pitchFamily="18" charset="0"/>
                <a:sym typeface="Arial"/>
              </a:rPr>
            </a:br>
            <a:r>
              <a:rPr lang="en-US" sz="3600" b="1" dirty="0" err="1">
                <a:solidFill>
                  <a:srgbClr val="FF0000"/>
                </a:solidFill>
                <a:latin typeface="Times New Roman" panose="02020603050405020304" pitchFamily="18" charset="0"/>
                <a:ea typeface="Arial"/>
                <a:cs typeface="Times New Roman" panose="02020603050405020304" pitchFamily="18" charset="0"/>
                <a:sym typeface="Arial"/>
              </a:rPr>
              <a:t>Luyện</a:t>
            </a:r>
            <a:r>
              <a:rPr lang="en-US" sz="3600" b="1" dirty="0">
                <a:solidFill>
                  <a:srgbClr val="FF000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FF0000"/>
                </a:solidFill>
                <a:latin typeface="Times New Roman" panose="02020603050405020304" pitchFamily="18" charset="0"/>
                <a:ea typeface="Arial"/>
                <a:cs typeface="Times New Roman" panose="02020603050405020304" pitchFamily="18" charset="0"/>
                <a:sym typeface="Arial"/>
              </a:rPr>
              <a:t>từ</a:t>
            </a:r>
            <a:r>
              <a:rPr lang="en-US" sz="3600" b="1" dirty="0">
                <a:solidFill>
                  <a:srgbClr val="FF000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FF0000"/>
                </a:solidFill>
                <a:latin typeface="Times New Roman" panose="02020603050405020304" pitchFamily="18" charset="0"/>
                <a:ea typeface="Arial"/>
                <a:cs typeface="Times New Roman" panose="02020603050405020304" pitchFamily="18" charset="0"/>
                <a:sym typeface="Arial"/>
              </a:rPr>
              <a:t>và</a:t>
            </a:r>
            <a:r>
              <a:rPr lang="en-US" sz="3600" b="1" dirty="0">
                <a:solidFill>
                  <a:srgbClr val="FF000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FF0000"/>
                </a:solidFill>
                <a:latin typeface="Times New Roman" panose="02020603050405020304" pitchFamily="18" charset="0"/>
                <a:ea typeface="Arial"/>
                <a:cs typeface="Times New Roman" panose="02020603050405020304" pitchFamily="18" charset="0"/>
                <a:sym typeface="Arial"/>
              </a:rPr>
              <a:t>câu</a:t>
            </a:r>
            <a:r>
              <a:rPr lang="en-US" sz="3600" b="1" dirty="0">
                <a:solidFill>
                  <a:srgbClr val="FF000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FF0000"/>
                </a:solidFill>
                <a:latin typeface="Times New Roman" panose="02020603050405020304" pitchFamily="18" charset="0"/>
                <a:ea typeface="Arial"/>
                <a:cs typeface="Times New Roman" panose="02020603050405020304" pitchFamily="18" charset="0"/>
                <a:sym typeface="Arial"/>
              </a:rPr>
              <a:t>Mở</a:t>
            </a:r>
            <a:r>
              <a:rPr lang="en-US" sz="3600" b="1" dirty="0">
                <a:solidFill>
                  <a:srgbClr val="FF000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FF0000"/>
                </a:solidFill>
                <a:latin typeface="Times New Roman" panose="02020603050405020304" pitchFamily="18" charset="0"/>
                <a:ea typeface="Arial"/>
                <a:cs typeface="Times New Roman" panose="02020603050405020304" pitchFamily="18" charset="0"/>
                <a:sym typeface="Arial"/>
              </a:rPr>
              <a:t>rộng</a:t>
            </a:r>
            <a:r>
              <a:rPr lang="en-US" sz="3600" b="1" dirty="0">
                <a:solidFill>
                  <a:srgbClr val="FF000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FF0000"/>
                </a:solidFill>
                <a:latin typeface="Times New Roman" panose="02020603050405020304" pitchFamily="18" charset="0"/>
                <a:ea typeface="Arial"/>
                <a:cs typeface="Times New Roman" panose="02020603050405020304" pitchFamily="18" charset="0"/>
                <a:sym typeface="Arial"/>
              </a:rPr>
              <a:t>vốn</a:t>
            </a:r>
            <a:r>
              <a:rPr lang="en-US" sz="3600" b="1" dirty="0">
                <a:solidFill>
                  <a:srgbClr val="FF000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FF0000"/>
                </a:solidFill>
                <a:latin typeface="Times New Roman" panose="02020603050405020304" pitchFamily="18" charset="0"/>
                <a:ea typeface="Arial"/>
                <a:cs typeface="Times New Roman" panose="02020603050405020304" pitchFamily="18" charset="0"/>
                <a:sym typeface="Arial"/>
              </a:rPr>
              <a:t>từ</a:t>
            </a:r>
            <a:r>
              <a:rPr lang="en-US" sz="3600" b="1" dirty="0">
                <a:solidFill>
                  <a:srgbClr val="FF000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FF0000"/>
                </a:solidFill>
                <a:latin typeface="Times New Roman" panose="02020603050405020304" pitchFamily="18" charset="0"/>
                <a:ea typeface="Arial"/>
                <a:cs typeface="Times New Roman" panose="02020603050405020304" pitchFamily="18" charset="0"/>
                <a:sym typeface="Arial"/>
              </a:rPr>
              <a:t>Học</a:t>
            </a:r>
            <a:r>
              <a:rPr lang="en-US" sz="3600" b="1" dirty="0">
                <a:solidFill>
                  <a:srgbClr val="FF000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FF0000"/>
                </a:solidFill>
                <a:latin typeface="Times New Roman" panose="02020603050405020304" pitchFamily="18" charset="0"/>
                <a:ea typeface="Arial"/>
                <a:cs typeface="Times New Roman" panose="02020603050405020304" pitchFamily="18" charset="0"/>
                <a:sym typeface="Arial"/>
              </a:rPr>
              <a:t>hành</a:t>
            </a:r>
            <a:endParaRPr sz="3600" b="1" dirty="0">
              <a:solidFill>
                <a:srgbClr val="002060"/>
              </a:solidFill>
              <a:latin typeface="Times New Roman" panose="02020603050405020304" pitchFamily="18" charset="0"/>
              <a:ea typeface="Arial"/>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296E605A-D04E-8DAC-543C-D3386EC51CA5}"/>
              </a:ext>
            </a:extLst>
          </p:cNvPr>
          <p:cNvSpPr txBox="1"/>
          <p:nvPr/>
        </p:nvSpPr>
        <p:spPr>
          <a:xfrm>
            <a:off x="8423255" y="265463"/>
            <a:ext cx="3490452" cy="1005147"/>
          </a:xfrm>
          <a:prstGeom prst="rect">
            <a:avLst/>
          </a:prstGeom>
          <a:noFill/>
        </p:spPr>
        <p:txBody>
          <a:bodyPr wrap="square" rtlCol="0">
            <a:spAutoFit/>
          </a:bodyPr>
          <a:lstStyle/>
          <a:p>
            <a:pPr algn="r" defTabSz="914377">
              <a:lnSpc>
                <a:spcPts val="3840"/>
              </a:lnSpc>
              <a:defRPr/>
            </a:pPr>
            <a:r>
              <a:rPr lang="en-US" sz="3200" dirty="0">
                <a:solidFill>
                  <a:srgbClr val="FFFFFF"/>
                </a:solidFill>
                <a:effectLst>
                  <a:outerShdw blurRad="38100" dist="38100" dir="2700000" algn="tl">
                    <a:srgbClr val="000000">
                      <a:alpha val="43137"/>
                    </a:srgbClr>
                  </a:outerShdw>
                </a:effectLst>
                <a:latin typeface="UTM Avo" panose="02040603050506020204" pitchFamily="18"/>
              </a:rPr>
              <a:t>TIẾNG VIỆT 5</a:t>
            </a:r>
          </a:p>
          <a:p>
            <a:pPr algn="r" defTabSz="914377">
              <a:lnSpc>
                <a:spcPts val="3840"/>
              </a:lnSpc>
              <a:defRPr/>
            </a:pPr>
            <a:r>
              <a:rPr lang="en-US" sz="2400" dirty="0" err="1">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Tập</a:t>
            </a:r>
            <a:r>
              <a:rPr lang="en-US" sz="2400" dirty="0">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 1</a:t>
            </a:r>
          </a:p>
        </p:txBody>
      </p:sp>
      <p:sp>
        <p:nvSpPr>
          <p:cNvPr id="4" name="Google Shape;235;p1">
            <a:extLst>
              <a:ext uri="{FF2B5EF4-FFF2-40B4-BE49-F238E27FC236}">
                <a16:creationId xmlns:a16="http://schemas.microsoft.com/office/drawing/2014/main" id="{04997C8A-9E83-13FD-80B9-F2ED615C8F03}"/>
              </a:ext>
            </a:extLst>
          </p:cNvPr>
          <p:cNvSpPr txBox="1">
            <a:spLocks/>
          </p:cNvSpPr>
          <p:nvPr/>
        </p:nvSpPr>
        <p:spPr>
          <a:xfrm>
            <a:off x="1902542" y="3242721"/>
            <a:ext cx="9144000" cy="302265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50000"/>
              </a:lnSpc>
              <a:buSzPts val="5200"/>
            </a:pP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Giáo</a:t>
            </a:r>
            <a:r>
              <a:rPr lang="en-US" sz="3600" b="1" dirty="0">
                <a:solidFill>
                  <a:srgbClr val="00206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viên</a:t>
            </a:r>
            <a:r>
              <a:rPr lang="en-US" sz="3600" b="1" dirty="0">
                <a:solidFill>
                  <a:srgbClr val="00206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Nguyễn</a:t>
            </a:r>
            <a:r>
              <a:rPr lang="en-US" sz="3600" b="1" dirty="0">
                <a:solidFill>
                  <a:srgbClr val="002060"/>
                </a:solidFill>
                <a:latin typeface="Times New Roman" panose="02020603050405020304" pitchFamily="18" charset="0"/>
                <a:ea typeface="Arial"/>
                <a:cs typeface="Times New Roman" panose="02020603050405020304" pitchFamily="18" charset="0"/>
                <a:sym typeface="Arial"/>
              </a:rPr>
              <a:t> </a:t>
            </a:r>
            <a:r>
              <a:rPr lang="en-US" sz="3600" b="1" dirty="0" err="1">
                <a:solidFill>
                  <a:srgbClr val="002060"/>
                </a:solidFill>
                <a:latin typeface="Times New Roman" panose="02020603050405020304" pitchFamily="18" charset="0"/>
                <a:ea typeface="Arial"/>
                <a:cs typeface="Times New Roman" panose="02020603050405020304" pitchFamily="18" charset="0"/>
                <a:sym typeface="Arial"/>
              </a:rPr>
              <a:t>Thị</a:t>
            </a:r>
            <a:r>
              <a:rPr lang="en-US" sz="3600" b="1" dirty="0">
                <a:solidFill>
                  <a:srgbClr val="002060"/>
                </a:solidFill>
                <a:latin typeface="Times New Roman" panose="02020603050405020304" pitchFamily="18" charset="0"/>
                <a:ea typeface="Arial"/>
                <a:cs typeface="Times New Roman" panose="02020603050405020304" pitchFamily="18" charset="0"/>
                <a:sym typeface="Arial"/>
              </a:rPr>
              <a:t> Sim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FD0257-9ADC-CBC0-EDBC-04C4F772A299}"/>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34B05A70-0E68-DB09-0177-F7A1FD576AD9}"/>
              </a:ext>
            </a:extLst>
          </p:cNvPr>
          <p:cNvSpPr txBox="1"/>
          <p:nvPr/>
        </p:nvSpPr>
        <p:spPr>
          <a:xfrm>
            <a:off x="6738718" y="1623236"/>
            <a:ext cx="3696608" cy="461665"/>
          </a:xfrm>
          <a:prstGeom prst="rect">
            <a:avLst/>
          </a:prstGeom>
          <a:noFill/>
        </p:spPr>
        <p:txBody>
          <a:bodyPr wrap="square" rtlCol="0">
            <a:spAutoFit/>
          </a:bodyPr>
          <a:lstStyle/>
          <a:p>
            <a:pPr algn="ctr"/>
            <a:r>
              <a:rPr lang="en-US" sz="2400" b="1" dirty="0" err="1">
                <a:solidFill>
                  <a:schemeClr val="tx1"/>
                </a:solidFill>
                <a:latin typeface="+mn-lt"/>
                <a:cs typeface="Arial" panose="020B0604020202020204" pitchFamily="34" charset="0"/>
                <a:sym typeface="Arial"/>
              </a:rPr>
              <a:t>B</a:t>
            </a:r>
            <a:r>
              <a:rPr lang="en-US" sz="2400" b="1" dirty="0" err="1">
                <a:solidFill>
                  <a:schemeClr val="tx1"/>
                </a:solidFill>
                <a:latin typeface="+mn-lt"/>
                <a:cs typeface="Arial" panose="020B0604020202020204" pitchFamily="34" charset="0"/>
              </a:rPr>
              <a:t>ài</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tập</a:t>
            </a:r>
            <a:r>
              <a:rPr lang="en-US" sz="2400" b="1" dirty="0">
                <a:solidFill>
                  <a:schemeClr val="tx1"/>
                </a:solidFill>
                <a:latin typeface="+mn-lt"/>
                <a:cs typeface="Arial" panose="020B0604020202020204" pitchFamily="34" charset="0"/>
                <a:sym typeface="Arial"/>
              </a:rPr>
              <a:t> 3</a:t>
            </a:r>
          </a:p>
        </p:txBody>
      </p:sp>
      <p:sp>
        <p:nvSpPr>
          <p:cNvPr id="15" name="Rounded Rectangle 14">
            <a:extLst>
              <a:ext uri="{FF2B5EF4-FFF2-40B4-BE49-F238E27FC236}">
                <a16:creationId xmlns:a16="http://schemas.microsoft.com/office/drawing/2014/main" id="{2BCB4A95-B6AA-1931-E477-AF0AE3BB7B59}"/>
              </a:ext>
            </a:extLst>
          </p:cNvPr>
          <p:cNvSpPr/>
          <p:nvPr/>
        </p:nvSpPr>
        <p:spPr>
          <a:xfrm>
            <a:off x="5645040" y="2243928"/>
            <a:ext cx="5883965" cy="3686485"/>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prstClr val="black"/>
                </a:solidFill>
                <a:latin typeface="+mn-lt"/>
                <a:ea typeface="Calibri" panose="020F0502020204030204" pitchFamily="34" charset="0"/>
                <a:cs typeface="Arial" panose="020B0604020202020204" pitchFamily="34" charset="0"/>
                <a:sym typeface="Arial"/>
              </a:rPr>
              <a:t>Em hãy đóng vai Lý hoặc Diệp trong bài đọc Làm thủ công, viết một đoạn văn ngắn nêu cảm nghĩ của mình về câu chuyện cắt chữ U, trong đoạn văn có sử dụng các từ ngữ nói về việc </a:t>
            </a:r>
            <a:r>
              <a:rPr lang="vi-VN" sz="2400" b="1" dirty="0">
                <a:solidFill>
                  <a:schemeClr val="tx1"/>
                </a:solidFill>
                <a:latin typeface="+mn-lt"/>
                <a:ea typeface="Calibri" panose="020F0502020204030204" pitchFamily="34" charset="0"/>
                <a:cs typeface="Arial" panose="020B0604020202020204" pitchFamily="34" charset="0"/>
                <a:sym typeface="Arial"/>
              </a:rPr>
              <a:t>học hành</a:t>
            </a:r>
            <a:r>
              <a:rPr lang="en-US" sz="2400" dirty="0">
                <a:solidFill>
                  <a:schemeClr val="tx1"/>
                </a:solidFill>
                <a:latin typeface="+mn-lt"/>
                <a:ea typeface="Calibri" panose="020F0502020204030204" pitchFamily="34" charset="0"/>
                <a:cs typeface="Arial" panose="020B0604020202020204" pitchFamily="34" charset="0"/>
                <a:sym typeface="Arial"/>
              </a:rPr>
              <a:t>.</a:t>
            </a:r>
            <a:endParaRPr lang="vi-VN" sz="2400" dirty="0">
              <a:solidFill>
                <a:schemeClr val="tx1"/>
              </a:solidFill>
              <a:latin typeface="+mn-lt"/>
              <a:ea typeface="Calibri" panose="020F0502020204030204" pitchFamily="34" charset="0"/>
              <a:cs typeface="Arial" panose="020B0604020202020204" pitchFamily="34" charset="0"/>
              <a:sym typeface="Arial"/>
            </a:endParaRPr>
          </a:p>
        </p:txBody>
      </p:sp>
      <p:sp>
        <p:nvSpPr>
          <p:cNvPr id="16" name="Freeform 2">
            <a:extLst>
              <a:ext uri="{FF2B5EF4-FFF2-40B4-BE49-F238E27FC236}">
                <a16:creationId xmlns:a16="http://schemas.microsoft.com/office/drawing/2014/main" id="{E01BDD2E-90FB-0093-7932-035A2B9A2D77}"/>
              </a:ext>
            </a:extLst>
          </p:cNvPr>
          <p:cNvSpPr/>
          <p:nvPr/>
        </p:nvSpPr>
        <p:spPr>
          <a:xfrm>
            <a:off x="662995" y="2861343"/>
            <a:ext cx="4240281" cy="2451653"/>
          </a:xfrm>
          <a:custGeom>
            <a:avLst/>
            <a:gdLst/>
            <a:ahLst/>
            <a:cxnLst/>
            <a:rect l="l" t="t" r="r" b="b"/>
            <a:pathLst>
              <a:path w="7518567" h="4347099">
                <a:moveTo>
                  <a:pt x="0" y="0"/>
                </a:moveTo>
                <a:lnTo>
                  <a:pt x="7518567" y="0"/>
                </a:lnTo>
                <a:lnTo>
                  <a:pt x="7518567" y="4347099"/>
                </a:lnTo>
                <a:lnTo>
                  <a:pt x="0" y="43470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27471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A73A389-1392-78E9-BEEB-54E48CC8A8E7}"/>
            </a:ext>
          </a:extLst>
        </p:cNvPr>
        <p:cNvGrpSpPr/>
        <p:nvPr/>
      </p:nvGrpSpPr>
      <p:grpSpPr>
        <a:xfrm>
          <a:off x="0" y="0"/>
          <a:ext cx="0" cy="0"/>
          <a:chOff x="0" y="0"/>
          <a:chExt cx="0" cy="0"/>
        </a:xfrm>
      </p:grpSpPr>
      <p:sp>
        <p:nvSpPr>
          <p:cNvPr id="4" name="Rounded Rectangle 34">
            <a:extLst>
              <a:ext uri="{FF2B5EF4-FFF2-40B4-BE49-F238E27FC236}">
                <a16:creationId xmlns:a16="http://schemas.microsoft.com/office/drawing/2014/main" id="{5FE53C1D-713F-CFC4-D8EA-7EACF6294E70}"/>
              </a:ext>
            </a:extLst>
          </p:cNvPr>
          <p:cNvSpPr/>
          <p:nvPr/>
        </p:nvSpPr>
        <p:spPr>
          <a:xfrm>
            <a:off x="3336740" y="1121095"/>
            <a:ext cx="5518519" cy="885335"/>
          </a:xfrm>
          <a:prstGeom prst="roundRect">
            <a:avLst/>
          </a:prstGeom>
          <a:noFill/>
          <a:ln w="38100" cap="flat" cmpd="sng" algn="ctr">
            <a:noFill/>
            <a:prstDash val="solid"/>
          </a:ln>
          <a:effectLst/>
        </p:spPr>
        <p:txBody>
          <a:bodyPr rtlCol="0" anchor="ctr"/>
          <a:lstStyle/>
          <a:p>
            <a:pPr algn="ctr" defTabSz="1151961">
              <a:defRPr/>
            </a:pPr>
            <a:r>
              <a:rPr lang="en-US" sz="2400" b="1" kern="0" dirty="0">
                <a:solidFill>
                  <a:schemeClr val="tx1"/>
                </a:solidFill>
                <a:latin typeface="+mn-lt"/>
                <a:cs typeface="Arial" panose="020B0604020202020204" pitchFamily="34" charset="0"/>
                <a:sym typeface="Arial"/>
              </a:rPr>
              <a:t>GỢI </a:t>
            </a:r>
            <a:r>
              <a:rPr lang="en-US" sz="2400" b="1" kern="0" dirty="0" err="1">
                <a:solidFill>
                  <a:schemeClr val="tx1"/>
                </a:solidFill>
                <a:latin typeface="+mn-lt"/>
                <a:cs typeface="Arial" panose="020B0604020202020204" pitchFamily="34" charset="0"/>
                <a:sym typeface="Arial"/>
              </a:rPr>
              <a:t>Ý</a:t>
            </a:r>
            <a:r>
              <a:rPr lang="en-US" sz="2400" b="1" kern="0" dirty="0">
                <a:solidFill>
                  <a:schemeClr val="tx1"/>
                </a:solidFill>
                <a:latin typeface="+mn-lt"/>
                <a:cs typeface="Arial" panose="020B0604020202020204" pitchFamily="34" charset="0"/>
                <a:sym typeface="Arial"/>
              </a:rPr>
              <a:t> THỰC HIỆN</a:t>
            </a:r>
          </a:p>
        </p:txBody>
      </p:sp>
      <p:sp>
        <p:nvSpPr>
          <p:cNvPr id="3" name="TextBox 2">
            <a:extLst>
              <a:ext uri="{FF2B5EF4-FFF2-40B4-BE49-F238E27FC236}">
                <a16:creationId xmlns:a16="http://schemas.microsoft.com/office/drawing/2014/main" id="{24EA91F4-6D3E-19BA-55AF-E63C1FD7B8F7}"/>
              </a:ext>
            </a:extLst>
          </p:cNvPr>
          <p:cNvSpPr txBox="1"/>
          <p:nvPr/>
        </p:nvSpPr>
        <p:spPr>
          <a:xfrm>
            <a:off x="1392174" y="2006430"/>
            <a:ext cx="9800082" cy="4599914"/>
          </a:xfrm>
          <a:prstGeom prst="rect">
            <a:avLst/>
          </a:prstGeom>
          <a:solidFill>
            <a:schemeClr val="bg1"/>
          </a:solidFill>
        </p:spPr>
        <p:txBody>
          <a:bodyPr wrap="square">
            <a:spAutoFit/>
          </a:bodyPr>
          <a:lstStyle/>
          <a:p>
            <a:pPr>
              <a:lnSpc>
                <a:spcPct val="150000"/>
              </a:lnSpc>
            </a:pPr>
            <a:r>
              <a:rPr lang="en-US" sz="2200" b="1" dirty="0">
                <a:latin typeface="+mj-lt"/>
              </a:rPr>
              <a:t>a) </a:t>
            </a:r>
            <a:r>
              <a:rPr lang="en-US" sz="2200" b="1" dirty="0" err="1">
                <a:latin typeface="+mj-lt"/>
              </a:rPr>
              <a:t>Nếu</a:t>
            </a:r>
            <a:r>
              <a:rPr lang="en-US" sz="2200" b="1" dirty="0">
                <a:latin typeface="+mj-lt"/>
              </a:rPr>
              <a:t> </a:t>
            </a:r>
            <a:r>
              <a:rPr lang="en-US" sz="2200" b="1" dirty="0" err="1">
                <a:latin typeface="+mj-lt"/>
              </a:rPr>
              <a:t>em</a:t>
            </a:r>
            <a:r>
              <a:rPr lang="en-US" sz="2200" b="1" dirty="0">
                <a:latin typeface="+mj-lt"/>
              </a:rPr>
              <a:t> </a:t>
            </a:r>
            <a:r>
              <a:rPr lang="en-US" sz="2200" b="1" dirty="0" err="1">
                <a:latin typeface="+mj-lt"/>
              </a:rPr>
              <a:t>là</a:t>
            </a:r>
            <a:r>
              <a:rPr lang="en-US" sz="2200" b="1" dirty="0">
                <a:latin typeface="+mj-lt"/>
              </a:rPr>
              <a:t> Lý:</a:t>
            </a:r>
          </a:p>
          <a:p>
            <a:pPr>
              <a:lnSpc>
                <a:spcPct val="150000"/>
              </a:lnSpc>
            </a:pPr>
            <a:r>
              <a:rPr lang="en-US" sz="2200" dirty="0">
                <a:latin typeface="+mj-lt"/>
              </a:rPr>
              <a:t>− </a:t>
            </a:r>
            <a:r>
              <a:rPr lang="en-US" sz="2200" dirty="0" err="1">
                <a:latin typeface="+mj-lt"/>
              </a:rPr>
              <a:t>Vì</a:t>
            </a:r>
            <a:r>
              <a:rPr lang="en-US" sz="2200" dirty="0">
                <a:latin typeface="+mj-lt"/>
              </a:rPr>
              <a:t> </a:t>
            </a:r>
            <a:r>
              <a:rPr lang="en-US" sz="2200" dirty="0" err="1">
                <a:latin typeface="+mj-lt"/>
              </a:rPr>
              <a:t>sao</a:t>
            </a:r>
            <a:r>
              <a:rPr lang="en-US" sz="2200" dirty="0">
                <a:latin typeface="+mj-lt"/>
              </a:rPr>
              <a:t> </a:t>
            </a:r>
            <a:r>
              <a:rPr lang="en-US" sz="2200" dirty="0" err="1">
                <a:latin typeface="+mj-lt"/>
              </a:rPr>
              <a:t>lúc</a:t>
            </a:r>
            <a:r>
              <a:rPr lang="en-US" sz="2200" dirty="0">
                <a:latin typeface="+mj-lt"/>
              </a:rPr>
              <a:t> </a:t>
            </a:r>
            <a:r>
              <a:rPr lang="en-US" sz="2200" dirty="0" err="1">
                <a:latin typeface="+mj-lt"/>
              </a:rPr>
              <a:t>đầu</a:t>
            </a:r>
            <a:r>
              <a:rPr lang="en-US" sz="2200" dirty="0">
                <a:latin typeface="+mj-lt"/>
              </a:rPr>
              <a:t> </a:t>
            </a:r>
            <a:r>
              <a:rPr lang="en-US" sz="2200" dirty="0" err="1">
                <a:latin typeface="+mj-lt"/>
              </a:rPr>
              <a:t>em</a:t>
            </a:r>
            <a:r>
              <a:rPr lang="en-US" sz="2200" dirty="0">
                <a:latin typeface="+mj-lt"/>
              </a:rPr>
              <a:t> </a:t>
            </a:r>
            <a:r>
              <a:rPr lang="en-US" sz="2200" dirty="0" err="1">
                <a:latin typeface="+mj-lt"/>
              </a:rPr>
              <a:t>định</a:t>
            </a:r>
            <a:r>
              <a:rPr lang="en-US" sz="2200" dirty="0">
                <a:latin typeface="+mj-lt"/>
              </a:rPr>
              <a:t> </a:t>
            </a:r>
            <a:r>
              <a:rPr lang="en-US" sz="2200" dirty="0" err="1">
                <a:latin typeface="+mj-lt"/>
              </a:rPr>
              <a:t>nhờ</a:t>
            </a:r>
            <a:r>
              <a:rPr lang="en-US" sz="2200" dirty="0">
                <a:latin typeface="+mj-lt"/>
              </a:rPr>
              <a:t> </a:t>
            </a:r>
            <a:r>
              <a:rPr lang="en-US" sz="2200" dirty="0" err="1">
                <a:latin typeface="+mj-lt"/>
              </a:rPr>
              <a:t>Diệp</a:t>
            </a:r>
            <a:r>
              <a:rPr lang="en-US" sz="2200" dirty="0">
                <a:latin typeface="+mj-lt"/>
              </a:rPr>
              <a:t> </a:t>
            </a:r>
            <a:r>
              <a:rPr lang="en-US" sz="2200" dirty="0" err="1">
                <a:latin typeface="+mj-lt"/>
              </a:rPr>
              <a:t>cắt</a:t>
            </a:r>
            <a:r>
              <a:rPr lang="en-US" sz="2200" dirty="0">
                <a:latin typeface="+mj-lt"/>
              </a:rPr>
              <a:t> </a:t>
            </a:r>
            <a:r>
              <a:rPr lang="en-US" sz="2200" dirty="0" err="1">
                <a:latin typeface="+mj-lt"/>
              </a:rPr>
              <a:t>giúp</a:t>
            </a:r>
            <a:r>
              <a:rPr lang="en-US" sz="2200" dirty="0">
                <a:latin typeface="+mj-lt"/>
              </a:rPr>
              <a:t> </a:t>
            </a:r>
            <a:r>
              <a:rPr lang="en-US" sz="2200" dirty="0" err="1">
                <a:latin typeface="+mj-lt"/>
              </a:rPr>
              <a:t>chữ</a:t>
            </a:r>
            <a:r>
              <a:rPr lang="en-US" sz="2200" dirty="0">
                <a:latin typeface="+mj-lt"/>
              </a:rPr>
              <a:t> U, </a:t>
            </a:r>
            <a:r>
              <a:rPr lang="en-US" sz="2200" dirty="0" err="1">
                <a:latin typeface="+mj-lt"/>
              </a:rPr>
              <a:t>sau</a:t>
            </a:r>
            <a:r>
              <a:rPr lang="en-US" sz="2200" dirty="0">
                <a:latin typeface="+mj-lt"/>
              </a:rPr>
              <a:t> </a:t>
            </a:r>
            <a:r>
              <a:rPr lang="en-US" sz="2200" dirty="0" err="1">
                <a:latin typeface="+mj-lt"/>
              </a:rPr>
              <a:t>đó</a:t>
            </a:r>
            <a:r>
              <a:rPr lang="en-US" sz="2200" dirty="0">
                <a:latin typeface="+mj-lt"/>
              </a:rPr>
              <a:t> </a:t>
            </a:r>
            <a:r>
              <a:rPr lang="en-US" sz="2200" dirty="0" err="1">
                <a:latin typeface="+mj-lt"/>
              </a:rPr>
              <a:t>lại</a:t>
            </a:r>
            <a:r>
              <a:rPr lang="en-US" sz="2200" dirty="0">
                <a:latin typeface="+mj-lt"/>
              </a:rPr>
              <a:t> </a:t>
            </a:r>
            <a:r>
              <a:rPr lang="en-US" sz="2200" dirty="0" err="1">
                <a:latin typeface="+mj-lt"/>
              </a:rPr>
              <a:t>đổi</a:t>
            </a:r>
            <a:r>
              <a:rPr lang="en-US" sz="2200" dirty="0">
                <a:latin typeface="+mj-lt"/>
              </a:rPr>
              <a:t> ý?</a:t>
            </a:r>
          </a:p>
          <a:p>
            <a:pPr>
              <a:lnSpc>
                <a:spcPct val="150000"/>
              </a:lnSpc>
            </a:pPr>
            <a:r>
              <a:rPr lang="en-US" sz="2200" dirty="0">
                <a:latin typeface="+mj-lt"/>
              </a:rPr>
              <a:t>− Em </a:t>
            </a:r>
            <a:r>
              <a:rPr lang="en-US" sz="2200" dirty="0" err="1">
                <a:latin typeface="+mj-lt"/>
              </a:rPr>
              <a:t>nghĩ</a:t>
            </a:r>
            <a:r>
              <a:rPr lang="en-US" sz="2200" dirty="0">
                <a:latin typeface="+mj-lt"/>
              </a:rPr>
              <a:t> </a:t>
            </a:r>
            <a:r>
              <a:rPr lang="en-US" sz="2200" dirty="0" err="1">
                <a:latin typeface="+mj-lt"/>
              </a:rPr>
              <a:t>gì</a:t>
            </a:r>
            <a:r>
              <a:rPr lang="en-US" sz="2200" dirty="0">
                <a:latin typeface="+mj-lt"/>
              </a:rPr>
              <a:t> </a:t>
            </a:r>
            <a:r>
              <a:rPr lang="en-US" sz="2200" dirty="0" err="1">
                <a:latin typeface="+mj-lt"/>
              </a:rPr>
              <a:t>khi</a:t>
            </a:r>
            <a:r>
              <a:rPr lang="en-US" sz="2200" dirty="0">
                <a:latin typeface="+mj-lt"/>
              </a:rPr>
              <a:t> </a:t>
            </a:r>
            <a:r>
              <a:rPr lang="en-US" sz="2200" dirty="0" err="1">
                <a:latin typeface="+mj-lt"/>
              </a:rPr>
              <a:t>cố</a:t>
            </a:r>
            <a:r>
              <a:rPr lang="en-US" sz="2200" dirty="0">
                <a:latin typeface="+mj-lt"/>
              </a:rPr>
              <a:t> </a:t>
            </a:r>
            <a:r>
              <a:rPr lang="en-US" sz="2200" dirty="0" err="1">
                <a:latin typeface="+mj-lt"/>
              </a:rPr>
              <a:t>gắng</a:t>
            </a:r>
            <a:r>
              <a:rPr lang="en-US" sz="2200" dirty="0">
                <a:latin typeface="+mj-lt"/>
              </a:rPr>
              <a:t> </a:t>
            </a:r>
            <a:r>
              <a:rPr lang="en-US" sz="2200" dirty="0" err="1">
                <a:latin typeface="+mj-lt"/>
              </a:rPr>
              <a:t>để</a:t>
            </a:r>
            <a:r>
              <a:rPr lang="en-US" sz="2200" dirty="0">
                <a:latin typeface="+mj-lt"/>
              </a:rPr>
              <a:t> </a:t>
            </a:r>
            <a:r>
              <a:rPr lang="en-US" sz="2200" dirty="0" err="1">
                <a:latin typeface="+mj-lt"/>
              </a:rPr>
              <a:t>cắt</a:t>
            </a:r>
            <a:r>
              <a:rPr lang="en-US" sz="2200" dirty="0">
                <a:latin typeface="+mj-lt"/>
              </a:rPr>
              <a:t> </a:t>
            </a:r>
            <a:r>
              <a:rPr lang="en-US" sz="2200" dirty="0" err="1">
                <a:latin typeface="+mj-lt"/>
              </a:rPr>
              <a:t>một</a:t>
            </a:r>
            <a:r>
              <a:rPr lang="en-US" sz="2200" dirty="0">
                <a:latin typeface="+mj-lt"/>
              </a:rPr>
              <a:t> </a:t>
            </a:r>
            <a:r>
              <a:rPr lang="en-US" sz="2200" dirty="0" err="1">
                <a:latin typeface="+mj-lt"/>
              </a:rPr>
              <a:t>chữ</a:t>
            </a:r>
            <a:r>
              <a:rPr lang="en-US" sz="2200" dirty="0">
                <a:latin typeface="+mj-lt"/>
              </a:rPr>
              <a:t> U </a:t>
            </a:r>
            <a:r>
              <a:rPr lang="en-US" sz="2200" dirty="0" err="1">
                <a:latin typeface="+mj-lt"/>
              </a:rPr>
              <a:t>thật</a:t>
            </a:r>
            <a:r>
              <a:rPr lang="en-US" sz="2200" dirty="0">
                <a:latin typeface="+mj-lt"/>
              </a:rPr>
              <a:t> </a:t>
            </a:r>
            <a:r>
              <a:rPr lang="en-US" sz="2200" dirty="0" err="1">
                <a:latin typeface="+mj-lt"/>
              </a:rPr>
              <a:t>đẹp</a:t>
            </a:r>
            <a:r>
              <a:rPr lang="en-US" sz="2200" dirty="0">
                <a:latin typeface="+mj-lt"/>
              </a:rPr>
              <a:t>?</a:t>
            </a:r>
          </a:p>
          <a:p>
            <a:pPr>
              <a:lnSpc>
                <a:spcPct val="150000"/>
              </a:lnSpc>
            </a:pPr>
            <a:r>
              <a:rPr lang="en-US" sz="2200" dirty="0">
                <a:latin typeface="+mj-lt"/>
              </a:rPr>
              <a:t>− Em </a:t>
            </a:r>
            <a:r>
              <a:rPr lang="en-US" sz="2200" dirty="0" err="1">
                <a:latin typeface="+mj-lt"/>
              </a:rPr>
              <a:t>có</a:t>
            </a:r>
            <a:r>
              <a:rPr lang="en-US" sz="2200" dirty="0">
                <a:latin typeface="+mj-lt"/>
              </a:rPr>
              <a:t> </a:t>
            </a:r>
            <a:r>
              <a:rPr lang="en-US" sz="2200" dirty="0" err="1">
                <a:latin typeface="+mj-lt"/>
              </a:rPr>
              <a:t>cảm</a:t>
            </a:r>
            <a:r>
              <a:rPr lang="en-US" sz="2200" dirty="0">
                <a:latin typeface="+mj-lt"/>
              </a:rPr>
              <a:t> </a:t>
            </a:r>
            <a:r>
              <a:rPr lang="en-US" sz="2200" dirty="0" err="1">
                <a:latin typeface="+mj-lt"/>
              </a:rPr>
              <a:t>xúc</a:t>
            </a:r>
            <a:r>
              <a:rPr lang="en-US" sz="2200" dirty="0">
                <a:latin typeface="+mj-lt"/>
              </a:rPr>
              <a:t> </a:t>
            </a:r>
            <a:r>
              <a:rPr lang="en-US" sz="2200" dirty="0" err="1">
                <a:latin typeface="+mj-lt"/>
              </a:rPr>
              <a:t>như</a:t>
            </a:r>
            <a:r>
              <a:rPr lang="en-US" sz="2200" dirty="0">
                <a:latin typeface="+mj-lt"/>
              </a:rPr>
              <a:t> </a:t>
            </a:r>
            <a:r>
              <a:rPr lang="en-US" sz="2200" dirty="0" err="1">
                <a:latin typeface="+mj-lt"/>
              </a:rPr>
              <a:t>thế</a:t>
            </a:r>
            <a:r>
              <a:rPr lang="en-US" sz="2200" dirty="0">
                <a:latin typeface="+mj-lt"/>
              </a:rPr>
              <a:t> </a:t>
            </a:r>
            <a:r>
              <a:rPr lang="en-US" sz="2200" dirty="0" err="1">
                <a:latin typeface="+mj-lt"/>
              </a:rPr>
              <a:t>nào</a:t>
            </a:r>
            <a:r>
              <a:rPr lang="en-US" sz="2200" dirty="0">
                <a:latin typeface="+mj-lt"/>
              </a:rPr>
              <a:t> </a:t>
            </a:r>
            <a:r>
              <a:rPr lang="en-US" sz="2200" dirty="0" err="1">
                <a:latin typeface="+mj-lt"/>
              </a:rPr>
              <a:t>khi</a:t>
            </a:r>
            <a:r>
              <a:rPr lang="en-US" sz="2200" dirty="0">
                <a:latin typeface="+mj-lt"/>
              </a:rPr>
              <a:t> </a:t>
            </a:r>
            <a:r>
              <a:rPr lang="en-US" sz="2200" dirty="0" err="1">
                <a:latin typeface="+mj-lt"/>
              </a:rPr>
              <a:t>được</a:t>
            </a:r>
            <a:r>
              <a:rPr lang="en-US" sz="2200" dirty="0">
                <a:latin typeface="+mj-lt"/>
              </a:rPr>
              <a:t> </a:t>
            </a:r>
            <a:r>
              <a:rPr lang="en-US" sz="2200" dirty="0" err="1">
                <a:latin typeface="+mj-lt"/>
              </a:rPr>
              <a:t>cô</a:t>
            </a:r>
            <a:r>
              <a:rPr lang="en-US" sz="2200" dirty="0">
                <a:latin typeface="+mj-lt"/>
              </a:rPr>
              <a:t> </a:t>
            </a:r>
            <a:r>
              <a:rPr lang="en-US" sz="2200" dirty="0" err="1">
                <a:latin typeface="+mj-lt"/>
              </a:rPr>
              <a:t>giáo</a:t>
            </a:r>
            <a:r>
              <a:rPr lang="en-US" sz="2200" dirty="0">
                <a:latin typeface="+mj-lt"/>
              </a:rPr>
              <a:t> </a:t>
            </a:r>
            <a:r>
              <a:rPr lang="en-US" sz="2200" dirty="0" err="1">
                <a:latin typeface="+mj-lt"/>
              </a:rPr>
              <a:t>khen</a:t>
            </a:r>
            <a:r>
              <a:rPr lang="en-US" sz="2200" dirty="0">
                <a:latin typeface="+mj-lt"/>
              </a:rPr>
              <a:t>?</a:t>
            </a:r>
          </a:p>
          <a:p>
            <a:pPr>
              <a:lnSpc>
                <a:spcPct val="150000"/>
              </a:lnSpc>
            </a:pPr>
            <a:r>
              <a:rPr lang="en-US" sz="2200" b="1" dirty="0">
                <a:latin typeface="+mj-lt"/>
              </a:rPr>
              <a:t>b) </a:t>
            </a:r>
            <a:r>
              <a:rPr lang="en-US" sz="2200" b="1" dirty="0" err="1">
                <a:latin typeface="+mj-lt"/>
              </a:rPr>
              <a:t>Nếu</a:t>
            </a:r>
            <a:r>
              <a:rPr lang="en-US" sz="2200" b="1" dirty="0">
                <a:latin typeface="+mj-lt"/>
              </a:rPr>
              <a:t> </a:t>
            </a:r>
            <a:r>
              <a:rPr lang="en-US" sz="2200" b="1" dirty="0" err="1">
                <a:latin typeface="+mj-lt"/>
              </a:rPr>
              <a:t>em</a:t>
            </a:r>
            <a:r>
              <a:rPr lang="en-US" sz="2200" b="1" dirty="0">
                <a:latin typeface="+mj-lt"/>
              </a:rPr>
              <a:t> </a:t>
            </a:r>
            <a:r>
              <a:rPr lang="en-US" sz="2200" b="1" dirty="0" err="1">
                <a:latin typeface="+mj-lt"/>
              </a:rPr>
              <a:t>là</a:t>
            </a:r>
            <a:r>
              <a:rPr lang="en-US" sz="2200" b="1" dirty="0">
                <a:latin typeface="+mj-lt"/>
              </a:rPr>
              <a:t> </a:t>
            </a:r>
            <a:r>
              <a:rPr lang="en-US" sz="2200" b="1" dirty="0" err="1">
                <a:latin typeface="+mj-lt"/>
              </a:rPr>
              <a:t>Diệp</a:t>
            </a:r>
            <a:r>
              <a:rPr lang="en-US" sz="2200" b="1" dirty="0">
                <a:latin typeface="+mj-lt"/>
              </a:rPr>
              <a:t>:</a:t>
            </a:r>
          </a:p>
          <a:p>
            <a:pPr>
              <a:lnSpc>
                <a:spcPct val="150000"/>
              </a:lnSpc>
            </a:pPr>
            <a:r>
              <a:rPr lang="en-US" sz="2200" dirty="0">
                <a:latin typeface="+mj-lt"/>
              </a:rPr>
              <a:t>− </a:t>
            </a:r>
            <a:r>
              <a:rPr lang="en-US" sz="2200" dirty="0" err="1">
                <a:latin typeface="+mj-lt"/>
              </a:rPr>
              <a:t>Vì</a:t>
            </a:r>
            <a:r>
              <a:rPr lang="en-US" sz="2200" dirty="0">
                <a:latin typeface="+mj-lt"/>
              </a:rPr>
              <a:t> </a:t>
            </a:r>
            <a:r>
              <a:rPr lang="en-US" sz="2200" dirty="0" err="1">
                <a:latin typeface="+mj-lt"/>
              </a:rPr>
              <a:t>sao</a:t>
            </a:r>
            <a:r>
              <a:rPr lang="en-US" sz="2200" dirty="0">
                <a:latin typeface="+mj-lt"/>
              </a:rPr>
              <a:t> </a:t>
            </a:r>
            <a:r>
              <a:rPr lang="en-US" sz="2200" dirty="0" err="1">
                <a:latin typeface="+mj-lt"/>
              </a:rPr>
              <a:t>em</a:t>
            </a:r>
            <a:r>
              <a:rPr lang="en-US" sz="2200" dirty="0">
                <a:latin typeface="+mj-lt"/>
              </a:rPr>
              <a:t> </a:t>
            </a:r>
            <a:r>
              <a:rPr lang="en-US" sz="2200" dirty="0" err="1">
                <a:latin typeface="+mj-lt"/>
              </a:rPr>
              <a:t>muốn</a:t>
            </a:r>
            <a:r>
              <a:rPr lang="en-US" sz="2200" dirty="0">
                <a:latin typeface="+mj-lt"/>
              </a:rPr>
              <a:t> </a:t>
            </a:r>
            <a:r>
              <a:rPr lang="en-US" sz="2200" dirty="0" err="1">
                <a:latin typeface="+mj-lt"/>
              </a:rPr>
              <a:t>giúp</a:t>
            </a:r>
            <a:r>
              <a:rPr lang="en-US" sz="2200" dirty="0">
                <a:latin typeface="+mj-lt"/>
              </a:rPr>
              <a:t> Lý?</a:t>
            </a:r>
          </a:p>
          <a:p>
            <a:pPr>
              <a:lnSpc>
                <a:spcPct val="150000"/>
              </a:lnSpc>
            </a:pPr>
            <a:r>
              <a:rPr lang="en-US" sz="2200" dirty="0">
                <a:latin typeface="+mj-lt"/>
              </a:rPr>
              <a:t>− Em </a:t>
            </a:r>
            <a:r>
              <a:rPr lang="en-US" sz="2200" dirty="0" err="1">
                <a:latin typeface="+mj-lt"/>
              </a:rPr>
              <a:t>nghĩ</a:t>
            </a:r>
            <a:r>
              <a:rPr lang="en-US" sz="2200" dirty="0">
                <a:latin typeface="+mj-lt"/>
              </a:rPr>
              <a:t> </a:t>
            </a:r>
            <a:r>
              <a:rPr lang="en-US" sz="2200" dirty="0" err="1">
                <a:latin typeface="+mj-lt"/>
              </a:rPr>
              <a:t>gì</a:t>
            </a:r>
            <a:r>
              <a:rPr lang="en-US" sz="2200" dirty="0">
                <a:latin typeface="+mj-lt"/>
              </a:rPr>
              <a:t> </a:t>
            </a:r>
            <a:r>
              <a:rPr lang="en-US" sz="2200" dirty="0" err="1">
                <a:latin typeface="+mj-lt"/>
              </a:rPr>
              <a:t>khi</a:t>
            </a:r>
            <a:r>
              <a:rPr lang="en-US" sz="2200" dirty="0">
                <a:latin typeface="+mj-lt"/>
              </a:rPr>
              <a:t> Lý </a:t>
            </a:r>
            <a:r>
              <a:rPr lang="en-US" sz="2200" dirty="0" err="1">
                <a:latin typeface="+mj-lt"/>
              </a:rPr>
              <a:t>muốn</a:t>
            </a:r>
            <a:r>
              <a:rPr lang="en-US" sz="2200" dirty="0">
                <a:latin typeface="+mj-lt"/>
              </a:rPr>
              <a:t> </a:t>
            </a:r>
            <a:r>
              <a:rPr lang="en-US" sz="2200" dirty="0" err="1">
                <a:latin typeface="+mj-lt"/>
              </a:rPr>
              <a:t>tự</a:t>
            </a:r>
            <a:r>
              <a:rPr lang="en-US" sz="2200" dirty="0">
                <a:latin typeface="+mj-lt"/>
              </a:rPr>
              <a:t> </a:t>
            </a:r>
            <a:r>
              <a:rPr lang="en-US" sz="2200" dirty="0" err="1">
                <a:latin typeface="+mj-lt"/>
              </a:rPr>
              <a:t>mình</a:t>
            </a:r>
            <a:r>
              <a:rPr lang="en-US" sz="2200" dirty="0">
                <a:latin typeface="+mj-lt"/>
              </a:rPr>
              <a:t> </a:t>
            </a:r>
            <a:r>
              <a:rPr lang="en-US" sz="2200" dirty="0" err="1">
                <a:latin typeface="+mj-lt"/>
              </a:rPr>
              <a:t>cắt</a:t>
            </a:r>
            <a:r>
              <a:rPr lang="en-US" sz="2200" dirty="0">
                <a:latin typeface="+mj-lt"/>
              </a:rPr>
              <a:t> </a:t>
            </a:r>
            <a:r>
              <a:rPr lang="en-US" sz="2200" dirty="0" err="1">
                <a:latin typeface="+mj-lt"/>
              </a:rPr>
              <a:t>chữ</a:t>
            </a:r>
            <a:r>
              <a:rPr lang="en-US" sz="2200" dirty="0">
                <a:latin typeface="+mj-lt"/>
              </a:rPr>
              <a:t> U </a:t>
            </a:r>
            <a:r>
              <a:rPr lang="en-US" sz="2200" dirty="0" err="1">
                <a:latin typeface="+mj-lt"/>
              </a:rPr>
              <a:t>và</a:t>
            </a:r>
            <a:r>
              <a:rPr lang="en-US" sz="2200" dirty="0">
                <a:latin typeface="+mj-lt"/>
              </a:rPr>
              <a:t> </a:t>
            </a:r>
            <a:r>
              <a:rPr lang="en-US" sz="2200" dirty="0" err="1">
                <a:latin typeface="+mj-lt"/>
              </a:rPr>
              <a:t>rất</a:t>
            </a:r>
            <a:r>
              <a:rPr lang="en-US" sz="2200" dirty="0">
                <a:latin typeface="+mj-lt"/>
              </a:rPr>
              <a:t> </a:t>
            </a:r>
            <a:r>
              <a:rPr lang="en-US" sz="2200" dirty="0" err="1">
                <a:latin typeface="+mj-lt"/>
              </a:rPr>
              <a:t>cố</a:t>
            </a:r>
            <a:r>
              <a:rPr lang="en-US" sz="2200" dirty="0">
                <a:latin typeface="+mj-lt"/>
              </a:rPr>
              <a:t> </a:t>
            </a:r>
            <a:r>
              <a:rPr lang="en-US" sz="2200" dirty="0" err="1">
                <a:latin typeface="+mj-lt"/>
              </a:rPr>
              <a:t>gắng</a:t>
            </a:r>
            <a:r>
              <a:rPr lang="en-US" sz="2200" dirty="0">
                <a:latin typeface="+mj-lt"/>
              </a:rPr>
              <a:t> </a:t>
            </a:r>
            <a:r>
              <a:rPr lang="en-US" sz="2200" dirty="0" err="1">
                <a:latin typeface="+mj-lt"/>
              </a:rPr>
              <a:t>để</a:t>
            </a:r>
            <a:r>
              <a:rPr lang="en-US" sz="2200" dirty="0">
                <a:latin typeface="+mj-lt"/>
              </a:rPr>
              <a:t> </a:t>
            </a:r>
            <a:r>
              <a:rPr lang="en-US" sz="2200" dirty="0" err="1">
                <a:latin typeface="+mj-lt"/>
              </a:rPr>
              <a:t>cắt</a:t>
            </a:r>
            <a:r>
              <a:rPr lang="en-US" sz="2200" dirty="0">
                <a:latin typeface="+mj-lt"/>
              </a:rPr>
              <a:t> </a:t>
            </a:r>
            <a:r>
              <a:rPr lang="en-US" sz="2200" dirty="0" err="1">
                <a:latin typeface="+mj-lt"/>
              </a:rPr>
              <a:t>một</a:t>
            </a:r>
            <a:endParaRPr lang="en-US" sz="2200" dirty="0">
              <a:latin typeface="+mj-lt"/>
            </a:endParaRPr>
          </a:p>
          <a:p>
            <a:pPr>
              <a:lnSpc>
                <a:spcPct val="150000"/>
              </a:lnSpc>
            </a:pPr>
            <a:r>
              <a:rPr lang="en-US" sz="2200" dirty="0" err="1">
                <a:latin typeface="+mj-lt"/>
              </a:rPr>
              <a:t>chữ</a:t>
            </a:r>
            <a:r>
              <a:rPr lang="en-US" sz="2200" dirty="0">
                <a:latin typeface="+mj-lt"/>
              </a:rPr>
              <a:t> U </a:t>
            </a:r>
            <a:r>
              <a:rPr lang="en-US" sz="2200" dirty="0" err="1">
                <a:latin typeface="+mj-lt"/>
              </a:rPr>
              <a:t>thật</a:t>
            </a:r>
            <a:r>
              <a:rPr lang="en-US" sz="2200" dirty="0">
                <a:latin typeface="+mj-lt"/>
              </a:rPr>
              <a:t> </a:t>
            </a:r>
            <a:r>
              <a:rPr lang="en-US" sz="2200" dirty="0" err="1">
                <a:latin typeface="+mj-lt"/>
              </a:rPr>
              <a:t>đẹp</a:t>
            </a:r>
            <a:r>
              <a:rPr lang="en-US" sz="2200" dirty="0">
                <a:latin typeface="+mj-lt"/>
              </a:rPr>
              <a:t>?</a:t>
            </a:r>
          </a:p>
          <a:p>
            <a:pPr>
              <a:lnSpc>
                <a:spcPct val="150000"/>
              </a:lnSpc>
            </a:pPr>
            <a:r>
              <a:rPr lang="en-US" sz="2200" dirty="0">
                <a:latin typeface="+mj-lt"/>
              </a:rPr>
              <a:t>− Em </a:t>
            </a:r>
            <a:r>
              <a:rPr lang="en-US" sz="2200" dirty="0" err="1">
                <a:latin typeface="+mj-lt"/>
              </a:rPr>
              <a:t>có</a:t>
            </a:r>
            <a:r>
              <a:rPr lang="en-US" sz="2200" dirty="0">
                <a:latin typeface="+mj-lt"/>
              </a:rPr>
              <a:t> </a:t>
            </a:r>
            <a:r>
              <a:rPr lang="en-US" sz="2200" dirty="0" err="1">
                <a:latin typeface="+mj-lt"/>
              </a:rPr>
              <a:t>cảm</a:t>
            </a:r>
            <a:r>
              <a:rPr lang="en-US" sz="2200" dirty="0">
                <a:latin typeface="+mj-lt"/>
              </a:rPr>
              <a:t> </a:t>
            </a:r>
            <a:r>
              <a:rPr lang="en-US" sz="2200" dirty="0" err="1">
                <a:latin typeface="+mj-lt"/>
              </a:rPr>
              <a:t>xúc</a:t>
            </a:r>
            <a:r>
              <a:rPr lang="en-US" sz="2200" dirty="0">
                <a:latin typeface="+mj-lt"/>
              </a:rPr>
              <a:t> </a:t>
            </a:r>
            <a:r>
              <a:rPr lang="en-US" sz="2200" dirty="0" err="1">
                <a:latin typeface="+mj-lt"/>
              </a:rPr>
              <a:t>như</a:t>
            </a:r>
            <a:r>
              <a:rPr lang="en-US" sz="2200" dirty="0">
                <a:latin typeface="+mj-lt"/>
              </a:rPr>
              <a:t> </a:t>
            </a:r>
            <a:r>
              <a:rPr lang="en-US" sz="2200" dirty="0" err="1">
                <a:latin typeface="+mj-lt"/>
              </a:rPr>
              <a:t>thế</a:t>
            </a:r>
            <a:r>
              <a:rPr lang="en-US" sz="2200" dirty="0">
                <a:latin typeface="+mj-lt"/>
              </a:rPr>
              <a:t> </a:t>
            </a:r>
            <a:r>
              <a:rPr lang="en-US" sz="2200" dirty="0" err="1">
                <a:latin typeface="+mj-lt"/>
              </a:rPr>
              <a:t>nào</a:t>
            </a:r>
            <a:r>
              <a:rPr lang="en-US" sz="2200" dirty="0">
                <a:latin typeface="+mj-lt"/>
              </a:rPr>
              <a:t> </a:t>
            </a:r>
            <a:r>
              <a:rPr lang="en-US" sz="2200" dirty="0" err="1">
                <a:latin typeface="+mj-lt"/>
              </a:rPr>
              <a:t>khi</a:t>
            </a:r>
            <a:r>
              <a:rPr lang="en-US" sz="2200" dirty="0">
                <a:latin typeface="+mj-lt"/>
              </a:rPr>
              <a:t> </a:t>
            </a:r>
            <a:r>
              <a:rPr lang="en-US" sz="2200" dirty="0" err="1">
                <a:latin typeface="+mj-lt"/>
              </a:rPr>
              <a:t>chữ</a:t>
            </a:r>
            <a:r>
              <a:rPr lang="en-US" sz="2200" dirty="0">
                <a:latin typeface="+mj-lt"/>
              </a:rPr>
              <a:t> U </a:t>
            </a:r>
            <a:r>
              <a:rPr lang="en-US" sz="2200" dirty="0" err="1">
                <a:latin typeface="+mj-lt"/>
              </a:rPr>
              <a:t>của</a:t>
            </a:r>
            <a:r>
              <a:rPr lang="en-US" sz="2200" dirty="0">
                <a:latin typeface="+mj-lt"/>
              </a:rPr>
              <a:t> Lý </a:t>
            </a:r>
            <a:r>
              <a:rPr lang="en-US" sz="2200" dirty="0" err="1">
                <a:latin typeface="+mj-lt"/>
              </a:rPr>
              <a:t>được</a:t>
            </a:r>
            <a:r>
              <a:rPr lang="en-US" sz="2200" dirty="0">
                <a:latin typeface="+mj-lt"/>
              </a:rPr>
              <a:t> </a:t>
            </a:r>
            <a:r>
              <a:rPr lang="en-US" sz="2200" dirty="0" err="1">
                <a:latin typeface="+mj-lt"/>
              </a:rPr>
              <a:t>cô</a:t>
            </a:r>
            <a:r>
              <a:rPr lang="en-US" sz="2200" dirty="0">
                <a:latin typeface="+mj-lt"/>
              </a:rPr>
              <a:t> </a:t>
            </a:r>
            <a:r>
              <a:rPr lang="en-US" sz="2200" dirty="0" err="1">
                <a:latin typeface="+mj-lt"/>
              </a:rPr>
              <a:t>giáo</a:t>
            </a:r>
            <a:r>
              <a:rPr lang="en-US" sz="2200" dirty="0">
                <a:latin typeface="+mj-lt"/>
              </a:rPr>
              <a:t> </a:t>
            </a:r>
            <a:r>
              <a:rPr lang="en-US" sz="2200" dirty="0" err="1">
                <a:latin typeface="+mj-lt"/>
              </a:rPr>
              <a:t>khen</a:t>
            </a:r>
            <a:r>
              <a:rPr lang="en-US" sz="2200" dirty="0">
                <a:latin typeface="+mj-lt"/>
              </a:rPr>
              <a:t>?</a:t>
            </a:r>
          </a:p>
        </p:txBody>
      </p:sp>
    </p:spTree>
    <p:extLst>
      <p:ext uri="{BB962C8B-B14F-4D97-AF65-F5344CB8AC3E}">
        <p14:creationId xmlns:p14="http://schemas.microsoft.com/office/powerpoint/2010/main" val="313673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500"/>
                                        <p:tgtEl>
                                          <p:spTgt spid="3">
                                            <p:txEl>
                                              <p:pRg st="7" end="7"/>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1626" y="589936"/>
            <a:ext cx="6145161"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VẬN DỤNG – TRẢI NGHIỆM</a:t>
            </a:r>
          </a:p>
        </p:txBody>
      </p:sp>
      <p:graphicFrame>
        <p:nvGraphicFramePr>
          <p:cNvPr id="3" name="Object 2"/>
          <p:cNvGraphicFramePr>
            <a:graphicFrameLocks noChangeAspect="1"/>
          </p:cNvGraphicFramePr>
          <p:nvPr>
            <p:extLst>
              <p:ext uri="{D42A27DB-BD31-4B8C-83A1-F6EECF244321}">
                <p14:modId xmlns:p14="http://schemas.microsoft.com/office/powerpoint/2010/main" val="624238999"/>
              </p:ext>
            </p:extLst>
          </p:nvPr>
        </p:nvGraphicFramePr>
        <p:xfrm>
          <a:off x="1816354" y="2448334"/>
          <a:ext cx="8723825" cy="1800156"/>
        </p:xfrm>
        <a:graphic>
          <a:graphicData uri="http://schemas.openxmlformats.org/presentationml/2006/ole">
            <mc:AlternateContent xmlns:mc="http://schemas.openxmlformats.org/markup-compatibility/2006">
              <mc:Choice xmlns:v="urn:schemas-microsoft-com:vml" Requires="v">
                <p:oleObj name="Packager Shell Object" showAsIcon="1" r:id="rId2" imgW="1900440" imgH="392040" progId="Package">
                  <p:embed/>
                </p:oleObj>
              </mc:Choice>
              <mc:Fallback>
                <p:oleObj name="Packager Shell Object" showAsIcon="1" r:id="rId2" imgW="1900440" imgH="392040" progId="Package">
                  <p:embed/>
                  <p:pic>
                    <p:nvPicPr>
                      <p:cNvPr id="0" name=""/>
                      <p:cNvPicPr/>
                      <p:nvPr/>
                    </p:nvPicPr>
                    <p:blipFill>
                      <a:blip r:embed="rId3"/>
                      <a:stretch>
                        <a:fillRect/>
                      </a:stretch>
                    </p:blipFill>
                    <p:spPr>
                      <a:xfrm>
                        <a:off x="1816354" y="2448334"/>
                        <a:ext cx="8723825" cy="1800156"/>
                      </a:xfrm>
                      <a:prstGeom prst="rect">
                        <a:avLst/>
                      </a:prstGeom>
                    </p:spPr>
                  </p:pic>
                </p:oleObj>
              </mc:Fallback>
            </mc:AlternateContent>
          </a:graphicData>
        </a:graphic>
      </p:graphicFrame>
    </p:spTree>
    <p:extLst>
      <p:ext uri="{BB962C8B-B14F-4D97-AF65-F5344CB8AC3E}">
        <p14:creationId xmlns:p14="http://schemas.microsoft.com/office/powerpoint/2010/main" val="361221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2D3BB1-CA77-CC1B-4766-3D697CE9352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59CB5C9-93E8-A8AC-F99C-4FE4EFE6B3A4}"/>
              </a:ext>
            </a:extLst>
          </p:cNvPr>
          <p:cNvSpPr txBox="1"/>
          <p:nvPr/>
        </p:nvSpPr>
        <p:spPr>
          <a:xfrm>
            <a:off x="4017674" y="1207091"/>
            <a:ext cx="4156650" cy="461665"/>
          </a:xfrm>
          <a:prstGeom prst="rect">
            <a:avLst/>
          </a:prstGeom>
          <a:noFill/>
          <a:ln>
            <a:noFill/>
          </a:ln>
        </p:spPr>
        <p:txBody>
          <a:bodyPr wrap="square" rtlCol="0">
            <a:spAutoFit/>
          </a:bodyPr>
          <a:lstStyle/>
          <a:p>
            <a:pPr algn="ctr"/>
            <a:r>
              <a:rPr lang="en-US" sz="2400" b="1" dirty="0">
                <a:solidFill>
                  <a:schemeClr val="tx1"/>
                </a:solidFill>
                <a:latin typeface="+mn-lt"/>
                <a:cs typeface="Arial" panose="020B0604020202020204" pitchFamily="34" charset="0"/>
              </a:rPr>
              <a:t>HOẠT ĐỘNG NHÓM</a:t>
            </a:r>
          </a:p>
        </p:txBody>
      </p:sp>
      <p:grpSp>
        <p:nvGrpSpPr>
          <p:cNvPr id="8" name="Group 7">
            <a:extLst>
              <a:ext uri="{FF2B5EF4-FFF2-40B4-BE49-F238E27FC236}">
                <a16:creationId xmlns:a16="http://schemas.microsoft.com/office/drawing/2014/main" id="{29A48E5B-82B7-8D87-922E-60D242C92041}"/>
              </a:ext>
            </a:extLst>
          </p:cNvPr>
          <p:cNvGrpSpPr/>
          <p:nvPr/>
        </p:nvGrpSpPr>
        <p:grpSpPr>
          <a:xfrm>
            <a:off x="397547" y="1668756"/>
            <a:ext cx="11396903" cy="1121846"/>
            <a:chOff x="414096" y="1207750"/>
            <a:chExt cx="8890866" cy="890441"/>
          </a:xfrm>
        </p:grpSpPr>
        <p:sp>
          <p:nvSpPr>
            <p:cNvPr id="9" name="TextBox 8">
              <a:extLst>
                <a:ext uri="{FF2B5EF4-FFF2-40B4-BE49-F238E27FC236}">
                  <a16:creationId xmlns:a16="http://schemas.microsoft.com/office/drawing/2014/main" id="{641FCB82-1CF9-A4B6-0908-F21117047FB9}"/>
                </a:ext>
              </a:extLst>
            </p:cNvPr>
            <p:cNvSpPr txBox="1"/>
            <p:nvPr/>
          </p:nvSpPr>
          <p:spPr>
            <a:xfrm>
              <a:off x="986282" y="1207750"/>
              <a:ext cx="8318680" cy="890441"/>
            </a:xfrm>
            <a:prstGeom prst="rect">
              <a:avLst/>
            </a:prstGeom>
            <a:noFill/>
          </p:spPr>
          <p:txBody>
            <a:bodyPr wrap="square">
              <a:spAutoFit/>
            </a:bodyPr>
            <a:lstStyle/>
            <a:p>
              <a:pPr algn="just" defTabSz="1151961">
                <a:lnSpc>
                  <a:spcPct val="150000"/>
                </a:lnSpc>
                <a:defRPr/>
              </a:pPr>
              <a:r>
                <a:rPr lang="en-US" sz="2400" kern="0" dirty="0" err="1">
                  <a:solidFill>
                    <a:sysClr val="windowText" lastClr="000000"/>
                  </a:solidFill>
                  <a:latin typeface="+mn-lt"/>
                  <a:cs typeface="Arial" panose="020B0604020202020204" pitchFamily="34" charset="0"/>
                  <a:sym typeface="Arial"/>
                </a:rPr>
                <a:t>Thảo</a:t>
              </a:r>
              <a:r>
                <a:rPr lang="en-US" sz="2400" kern="0" dirty="0">
                  <a:solidFill>
                    <a:sysClr val="windowText" lastClr="000000"/>
                  </a:solidFill>
                  <a:latin typeface="+mn-lt"/>
                  <a:cs typeface="Arial" panose="020B0604020202020204" pitchFamily="34" charset="0"/>
                  <a:sym typeface="Arial"/>
                </a:rPr>
                <a:t> </a:t>
              </a:r>
              <a:r>
                <a:rPr lang="en-US" sz="2400" kern="0" dirty="0" err="1">
                  <a:solidFill>
                    <a:sysClr val="windowText" lastClr="000000"/>
                  </a:solidFill>
                  <a:latin typeface="+mn-lt"/>
                  <a:cs typeface="Arial" panose="020B0604020202020204" pitchFamily="34" charset="0"/>
                  <a:sym typeface="Arial"/>
                </a:rPr>
                <a:t>luận</a:t>
              </a:r>
              <a:r>
                <a:rPr lang="en-US" sz="2400" kern="0" dirty="0">
                  <a:solidFill>
                    <a:sysClr val="windowText" lastClr="000000"/>
                  </a:solidFill>
                  <a:latin typeface="+mn-lt"/>
                  <a:cs typeface="Arial" panose="020B0604020202020204" pitchFamily="34" charset="0"/>
                  <a:sym typeface="Arial"/>
                </a:rPr>
                <a:t> </a:t>
              </a:r>
              <a:r>
                <a:rPr lang="en-US" sz="2400" kern="0" dirty="0" err="1">
                  <a:solidFill>
                    <a:sysClr val="windowText" lastClr="000000"/>
                  </a:solidFill>
                  <a:latin typeface="+mn-lt"/>
                  <a:cs typeface="Arial" panose="020B0604020202020204" pitchFamily="34" charset="0"/>
                  <a:sym typeface="Arial"/>
                </a:rPr>
                <a:t>nhóm</a:t>
              </a:r>
              <a:r>
                <a:rPr lang="en-US" sz="2400" kern="0" dirty="0">
                  <a:solidFill>
                    <a:sysClr val="windowText" lastClr="000000"/>
                  </a:solidFill>
                  <a:latin typeface="+mn-lt"/>
                  <a:cs typeface="Arial" panose="020B0604020202020204" pitchFamily="34" charset="0"/>
                  <a:sym typeface="Arial"/>
                </a:rPr>
                <a:t> (3 – 4 HS) </a:t>
              </a:r>
              <a:r>
                <a:rPr lang="en-US" sz="2400" kern="0" dirty="0" err="1">
                  <a:solidFill>
                    <a:sysClr val="windowText" lastClr="000000"/>
                  </a:solidFill>
                  <a:latin typeface="+mn-lt"/>
                  <a:cs typeface="Arial" panose="020B0604020202020204" pitchFamily="34" charset="0"/>
                  <a:sym typeface="Arial"/>
                </a:rPr>
                <a:t>và</a:t>
              </a:r>
              <a:r>
                <a:rPr lang="en-US" sz="2400" kern="0" dirty="0">
                  <a:solidFill>
                    <a:sysClr val="windowText" lastClr="000000"/>
                  </a:solidFill>
                  <a:latin typeface="+mn-lt"/>
                  <a:cs typeface="Arial" panose="020B0604020202020204" pitchFamily="34" charset="0"/>
                  <a:sym typeface="Arial"/>
                </a:rPr>
                <a:t> </a:t>
              </a:r>
              <a:r>
                <a:rPr lang="en-US" sz="2400" kern="0" dirty="0" err="1">
                  <a:solidFill>
                    <a:sysClr val="windowText" lastClr="000000"/>
                  </a:solidFill>
                  <a:latin typeface="+mn-lt"/>
                  <a:cs typeface="Arial" panose="020B0604020202020204" pitchFamily="34" charset="0"/>
                  <a:sym typeface="Arial"/>
                </a:rPr>
                <a:t>làm</a:t>
              </a:r>
              <a:r>
                <a:rPr lang="en-US" sz="2400" kern="0" dirty="0">
                  <a:solidFill>
                    <a:sysClr val="windowText" lastClr="000000"/>
                  </a:solidFill>
                  <a:latin typeface="+mn-lt"/>
                  <a:cs typeface="Arial" panose="020B0604020202020204" pitchFamily="34" charset="0"/>
                  <a:sym typeface="Arial"/>
                </a:rPr>
                <a:t> </a:t>
              </a:r>
              <a:r>
                <a:rPr lang="en-US" sz="2400" kern="0" dirty="0" err="1">
                  <a:solidFill>
                    <a:sysClr val="windowText" lastClr="000000"/>
                  </a:solidFill>
                  <a:latin typeface="+mn-lt"/>
                  <a:cs typeface="Arial" panose="020B0604020202020204" pitchFamily="34" charset="0"/>
                  <a:sym typeface="Arial"/>
                </a:rPr>
                <a:t>việc</a:t>
              </a:r>
              <a:r>
                <a:rPr lang="en-US" sz="2400" kern="0" dirty="0">
                  <a:solidFill>
                    <a:sysClr val="windowText" lastClr="000000"/>
                  </a:solidFill>
                  <a:latin typeface="+mn-lt"/>
                  <a:cs typeface="Arial" panose="020B0604020202020204" pitchFamily="34" charset="0"/>
                  <a:sym typeface="Arial"/>
                </a:rPr>
                <a:t> </a:t>
              </a:r>
              <a:r>
                <a:rPr lang="en-US" sz="2400" kern="0" dirty="0" err="1">
                  <a:solidFill>
                    <a:sysClr val="windowText" lastClr="000000"/>
                  </a:solidFill>
                  <a:latin typeface="+mn-lt"/>
                  <a:cs typeface="Arial" panose="020B0604020202020204" pitchFamily="34" charset="0"/>
                  <a:sym typeface="Arial"/>
                </a:rPr>
                <a:t>trên</a:t>
              </a:r>
              <a:r>
                <a:rPr lang="en-US" sz="2400" kern="0" dirty="0">
                  <a:solidFill>
                    <a:sysClr val="windowText" lastClr="000000"/>
                  </a:solidFill>
                  <a:latin typeface="+mn-lt"/>
                  <a:cs typeface="Arial" panose="020B0604020202020204" pitchFamily="34" charset="0"/>
                  <a:sym typeface="Arial"/>
                </a:rPr>
                <a:t> </a:t>
              </a:r>
              <a:r>
                <a:rPr lang="en-US" sz="2400" kern="0" dirty="0" err="1">
                  <a:solidFill>
                    <a:sysClr val="windowText" lastClr="000000"/>
                  </a:solidFill>
                  <a:latin typeface="+mn-lt"/>
                  <a:cs typeface="Arial" panose="020B0604020202020204" pitchFamily="34" charset="0"/>
                  <a:sym typeface="Arial"/>
                </a:rPr>
                <a:t>phiếu</a:t>
              </a:r>
              <a:r>
                <a:rPr lang="en-US" sz="2400" kern="0" dirty="0">
                  <a:solidFill>
                    <a:sysClr val="windowText" lastClr="000000"/>
                  </a:solidFill>
                  <a:latin typeface="+mn-lt"/>
                  <a:cs typeface="Arial" panose="020B0604020202020204" pitchFamily="34" charset="0"/>
                  <a:sym typeface="Arial"/>
                </a:rPr>
                <a:t> </a:t>
              </a:r>
              <a:r>
                <a:rPr lang="en-US" sz="2400" kern="0" dirty="0" err="1">
                  <a:solidFill>
                    <a:sysClr val="windowText" lastClr="000000"/>
                  </a:solidFill>
                  <a:latin typeface="+mn-lt"/>
                  <a:cs typeface="Arial" panose="020B0604020202020204" pitchFamily="34" charset="0"/>
                  <a:sym typeface="Arial"/>
                </a:rPr>
                <a:t>nhóm</a:t>
              </a:r>
              <a:r>
                <a:rPr lang="en-US" sz="2400" kern="0" dirty="0">
                  <a:solidFill>
                    <a:sysClr val="windowText" lastClr="000000"/>
                  </a:solidFill>
                  <a:latin typeface="+mn-lt"/>
                  <a:cs typeface="Arial" panose="020B0604020202020204" pitchFamily="34" charset="0"/>
                  <a:sym typeface="Arial"/>
                </a:rPr>
                <a:t> </a:t>
              </a:r>
              <a:r>
                <a:rPr lang="en-US" sz="2400" kern="0" dirty="0" err="1">
                  <a:solidFill>
                    <a:sysClr val="windowText" lastClr="000000"/>
                  </a:solidFill>
                  <a:latin typeface="+mn-lt"/>
                  <a:cs typeface="Arial" panose="020B0604020202020204" pitchFamily="34" charset="0"/>
                  <a:sym typeface="Arial"/>
                </a:rPr>
                <a:t>để</a:t>
              </a:r>
              <a:r>
                <a:rPr lang="en-US" sz="2400" kern="0" dirty="0">
                  <a:solidFill>
                    <a:sysClr val="windowText" lastClr="000000"/>
                  </a:solidFill>
                  <a:latin typeface="+mn-lt"/>
                  <a:cs typeface="Arial" panose="020B0604020202020204" pitchFamily="34" charset="0"/>
                  <a:sym typeface="Arial"/>
                </a:rPr>
                <a:t> </a:t>
              </a:r>
              <a:r>
                <a:rPr lang="en-US" sz="2400" kern="0" dirty="0" err="1">
                  <a:solidFill>
                    <a:sysClr val="windowText" lastClr="000000"/>
                  </a:solidFill>
                  <a:latin typeface="+mn-lt"/>
                  <a:cs typeface="Arial" panose="020B0604020202020204" pitchFamily="34" charset="0"/>
                  <a:sym typeface="Arial"/>
                </a:rPr>
                <a:t>hoàn</a:t>
              </a:r>
              <a:r>
                <a:rPr lang="en-US" sz="2400" kern="0" dirty="0">
                  <a:solidFill>
                    <a:sysClr val="windowText" lastClr="000000"/>
                  </a:solidFill>
                  <a:latin typeface="+mn-lt"/>
                  <a:cs typeface="Arial" panose="020B0604020202020204" pitchFamily="34" charset="0"/>
                  <a:sym typeface="Arial"/>
                </a:rPr>
                <a:t> </a:t>
              </a:r>
              <a:r>
                <a:rPr lang="en-US" sz="2400" kern="0" dirty="0" err="1">
                  <a:solidFill>
                    <a:sysClr val="windowText" lastClr="000000"/>
                  </a:solidFill>
                  <a:latin typeface="+mn-lt"/>
                  <a:cs typeface="Arial" panose="020B0604020202020204" pitchFamily="34" charset="0"/>
                  <a:sym typeface="Arial"/>
                </a:rPr>
                <a:t>thành</a:t>
              </a:r>
              <a:r>
                <a:rPr lang="en-US" sz="2400"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Bài</a:t>
              </a:r>
              <a:r>
                <a:rPr lang="en-US" sz="2400" b="1"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tập</a:t>
              </a:r>
              <a:r>
                <a:rPr lang="en-US" sz="2400" b="1" kern="0" dirty="0">
                  <a:solidFill>
                    <a:sysClr val="windowText" lastClr="000000"/>
                  </a:solidFill>
                  <a:latin typeface="+mn-lt"/>
                  <a:cs typeface="Arial" panose="020B0604020202020204" pitchFamily="34" charset="0"/>
                  <a:sym typeface="Arial"/>
                </a:rPr>
                <a:t> 1</a:t>
              </a:r>
              <a:r>
                <a:rPr lang="en-US" sz="2400" kern="0" dirty="0">
                  <a:solidFill>
                    <a:sysClr val="windowText" lastClr="000000"/>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Tìm</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của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bên</a:t>
              </a:r>
              <a:r>
                <a:rPr lang="en-US" sz="2400" kern="0" dirty="0">
                  <a:solidFill>
                    <a:schemeClr val="tx1"/>
                  </a:solidFill>
                  <a:latin typeface="+mn-lt"/>
                  <a:cs typeface="Arial" panose="020B0604020202020204" pitchFamily="34" charset="0"/>
                  <a:sym typeface="Arial"/>
                </a:rPr>
                <a:t> B </a:t>
              </a:r>
              <a:r>
                <a:rPr lang="en-US" sz="2400" kern="0" dirty="0" err="1">
                  <a:solidFill>
                    <a:schemeClr val="tx1"/>
                  </a:solidFill>
                  <a:latin typeface="+mn-lt"/>
                  <a:cs typeface="Arial" panose="020B0604020202020204" pitchFamily="34" charset="0"/>
                  <a:sym typeface="Arial"/>
                </a:rPr>
                <a:t>phù</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hợp</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với</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mỗi</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tiếng</a:t>
              </a:r>
              <a:r>
                <a:rPr lang="en-US" sz="2400" kern="0" dirty="0">
                  <a:solidFill>
                    <a:schemeClr val="tx1"/>
                  </a:solidFill>
                  <a:latin typeface="+mn-lt"/>
                  <a:cs typeface="Arial" panose="020B0604020202020204" pitchFamily="34" charset="0"/>
                  <a:sym typeface="Arial"/>
                </a:rPr>
                <a:t> </a:t>
              </a:r>
              <a:r>
                <a:rPr lang="en-US" sz="2400" b="1" kern="0" dirty="0" err="1">
                  <a:solidFill>
                    <a:schemeClr val="tx1"/>
                  </a:solidFill>
                  <a:latin typeface="+mn-lt"/>
                  <a:cs typeface="Arial" panose="020B0604020202020204" pitchFamily="34" charset="0"/>
                  <a:sym typeface="Arial"/>
                </a:rPr>
                <a:t>học</a:t>
              </a:r>
              <a:r>
                <a:rPr lang="en-US" sz="2400" kern="0" dirty="0">
                  <a:solidFill>
                    <a:schemeClr val="tx1"/>
                  </a:solidFill>
                  <a:latin typeface="+mn-lt"/>
                  <a:cs typeface="Arial" panose="020B0604020202020204" pitchFamily="34" charset="0"/>
                  <a:sym typeface="Arial"/>
                </a:rPr>
                <a:t> ở </a:t>
              </a:r>
              <a:r>
                <a:rPr lang="en-US" sz="2400" kern="0" dirty="0" err="1">
                  <a:solidFill>
                    <a:schemeClr val="tx1"/>
                  </a:solidFill>
                  <a:latin typeface="+mn-lt"/>
                  <a:cs typeface="Arial" panose="020B0604020202020204" pitchFamily="34" charset="0"/>
                  <a:sym typeface="Arial"/>
                </a:rPr>
                <a:t>bên</a:t>
              </a:r>
              <a:r>
                <a:rPr lang="en-US" sz="2400" kern="0" dirty="0">
                  <a:solidFill>
                    <a:schemeClr val="tx1"/>
                  </a:solidFill>
                  <a:latin typeface="+mn-lt"/>
                  <a:cs typeface="Arial" panose="020B0604020202020204" pitchFamily="34" charset="0"/>
                  <a:sym typeface="Arial"/>
                </a:rPr>
                <a:t> A</a:t>
              </a:r>
            </a:p>
          </p:txBody>
        </p:sp>
        <p:sp>
          <p:nvSpPr>
            <p:cNvPr id="10" name="Freeform 2">
              <a:extLst>
                <a:ext uri="{FF2B5EF4-FFF2-40B4-BE49-F238E27FC236}">
                  <a16:creationId xmlns:a16="http://schemas.microsoft.com/office/drawing/2014/main" id="{BFBECB0C-EF36-99A2-D689-D77EE96F6051}"/>
                </a:ext>
              </a:extLst>
            </p:cNvPr>
            <p:cNvSpPr/>
            <p:nvPr/>
          </p:nvSpPr>
          <p:spPr>
            <a:xfrm>
              <a:off x="414096" y="1409027"/>
              <a:ext cx="572186" cy="48788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151961">
                <a:defRPr/>
              </a:pPr>
              <a:endParaRPr lang="en-US" sz="2400" kern="0">
                <a:solidFill>
                  <a:sysClr val="windowText" lastClr="000000"/>
                </a:solidFill>
                <a:latin typeface="+mn-lt"/>
                <a:cs typeface="Arial"/>
                <a:sym typeface="Arial"/>
              </a:endParaRPr>
            </a:p>
          </p:txBody>
        </p:sp>
      </p:grpSp>
      <p:pic>
        <p:nvPicPr>
          <p:cNvPr id="11" name="Picture 10" descr="A screenshot of a computer&#10;&#10;Description automatically generated">
            <a:extLst>
              <a:ext uri="{FF2B5EF4-FFF2-40B4-BE49-F238E27FC236}">
                <a16:creationId xmlns:a16="http://schemas.microsoft.com/office/drawing/2014/main" id="{9824BD77-60D8-F5D3-5F65-722CFC0770DF}"/>
              </a:ext>
            </a:extLst>
          </p:cNvPr>
          <p:cNvPicPr>
            <a:picLocks noChangeAspect="1"/>
          </p:cNvPicPr>
          <p:nvPr/>
        </p:nvPicPr>
        <p:blipFill rotWithShape="1">
          <a:blip r:embed="rId5">
            <a:extLst>
              <a:ext uri="{28A0092B-C50C-407E-A947-70E740481C1C}">
                <a14:useLocalDpi xmlns:a14="http://schemas.microsoft.com/office/drawing/2010/main" val="0"/>
              </a:ext>
            </a:extLst>
          </a:blip>
          <a:srcRect l="15474" t="26041" r="8628" b="19359"/>
          <a:stretch/>
        </p:blipFill>
        <p:spPr>
          <a:xfrm>
            <a:off x="2343488" y="3037565"/>
            <a:ext cx="7505023" cy="3527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74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A8AB8C-F723-5655-C916-7B6E72875EA5}"/>
            </a:ext>
          </a:extLst>
        </p:cNvPr>
        <p:cNvGrpSpPr/>
        <p:nvPr/>
      </p:nvGrpSpPr>
      <p:grpSpPr>
        <a:xfrm>
          <a:off x="0" y="0"/>
          <a:ext cx="0" cy="0"/>
          <a:chOff x="0" y="0"/>
          <a:chExt cx="0" cy="0"/>
        </a:xfrm>
      </p:grpSpPr>
      <p:sp>
        <p:nvSpPr>
          <p:cNvPr id="2" name="Arrow: Chevron 1">
            <a:extLst>
              <a:ext uri="{FF2B5EF4-FFF2-40B4-BE49-F238E27FC236}">
                <a16:creationId xmlns:a16="http://schemas.microsoft.com/office/drawing/2014/main" id="{009E8308-9304-16A3-A860-60648C6FDBCE}"/>
              </a:ext>
            </a:extLst>
          </p:cNvPr>
          <p:cNvSpPr/>
          <p:nvPr/>
        </p:nvSpPr>
        <p:spPr>
          <a:xfrm flipH="1">
            <a:off x="821751" y="2079970"/>
            <a:ext cx="3456093" cy="541102"/>
          </a:xfrm>
          <a:prstGeom prst="chevron">
            <a:avLst/>
          </a:prstGeom>
          <a:solidFill>
            <a:srgbClr val="FFED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cs typeface="Arial" panose="020B0604020202020204" pitchFamily="34" charset="0"/>
              </a:rPr>
              <a:t>  a)</a:t>
            </a:r>
            <a:r>
              <a:rPr lang="en-US" sz="2000" b="1" dirty="0">
                <a:solidFill>
                  <a:schemeClr val="tx1"/>
                </a:solidFill>
                <a:cs typeface="Arial" panose="020B0604020202020204" pitchFamily="34" charset="0"/>
              </a:rPr>
              <a:t> </a:t>
            </a:r>
            <a:r>
              <a:rPr lang="en-US" sz="2000" b="1" dirty="0" err="1">
                <a:solidFill>
                  <a:schemeClr val="tx1"/>
                </a:solidFill>
                <a:cs typeface="Arial" panose="020B0604020202020204" pitchFamily="34" charset="0"/>
              </a:rPr>
              <a:t>Học</a:t>
            </a:r>
            <a:r>
              <a:rPr lang="en-US" sz="2000" b="1" dirty="0">
                <a:solidFill>
                  <a:schemeClr val="tx1"/>
                </a:solidFill>
                <a:cs typeface="Arial" panose="020B0604020202020204" pitchFamily="34" charset="0"/>
              </a:rPr>
              <a:t> </a:t>
            </a:r>
            <a:r>
              <a:rPr lang="en-US" sz="2000" dirty="0" err="1">
                <a:solidFill>
                  <a:schemeClr val="tx1"/>
                </a:solidFill>
                <a:cs typeface="Arial" panose="020B0604020202020204" pitchFamily="34" charset="0"/>
              </a:rPr>
              <a:t>hành</a:t>
            </a:r>
            <a:r>
              <a:rPr lang="en-US" sz="2000" dirty="0">
                <a:solidFill>
                  <a:schemeClr val="tx1"/>
                </a:solidFill>
                <a:cs typeface="Arial" panose="020B0604020202020204" pitchFamily="34" charset="0"/>
              </a:rPr>
              <a:t> </a:t>
            </a:r>
          </a:p>
        </p:txBody>
      </p:sp>
      <p:sp>
        <p:nvSpPr>
          <p:cNvPr id="3" name="TextBox 2">
            <a:extLst>
              <a:ext uri="{FF2B5EF4-FFF2-40B4-BE49-F238E27FC236}">
                <a16:creationId xmlns:a16="http://schemas.microsoft.com/office/drawing/2014/main" id="{649D688B-38E6-9599-E4FE-F2F89BFDF440}"/>
              </a:ext>
            </a:extLst>
          </p:cNvPr>
          <p:cNvSpPr txBox="1"/>
          <p:nvPr/>
        </p:nvSpPr>
        <p:spPr>
          <a:xfrm>
            <a:off x="1625439" y="1589110"/>
            <a:ext cx="1791255" cy="400110"/>
          </a:xfrm>
          <a:prstGeom prst="rect">
            <a:avLst/>
          </a:prstGeom>
          <a:noFill/>
        </p:spPr>
        <p:txBody>
          <a:bodyPr wrap="square">
            <a:spAutoFit/>
          </a:bodyPr>
          <a:lstStyle/>
          <a:p>
            <a:pPr algn="ctr" defTabSz="1151961">
              <a:defRPr/>
            </a:pPr>
            <a:r>
              <a:rPr lang="en-US" sz="2000" b="1" kern="0" dirty="0">
                <a:solidFill>
                  <a:srgbClr val="FF0000"/>
                </a:solidFill>
                <a:latin typeface="+mn-lt"/>
                <a:cs typeface="Arial" panose="020B0604020202020204" pitchFamily="34" charset="0"/>
                <a:sym typeface="Arial"/>
              </a:rPr>
              <a:t>A</a:t>
            </a:r>
          </a:p>
        </p:txBody>
      </p:sp>
      <p:sp>
        <p:nvSpPr>
          <p:cNvPr id="4" name="Arrow: Chevron 4">
            <a:extLst>
              <a:ext uri="{FF2B5EF4-FFF2-40B4-BE49-F238E27FC236}">
                <a16:creationId xmlns:a16="http://schemas.microsoft.com/office/drawing/2014/main" id="{6DB2328D-4EE2-46C8-0CC6-8478704726F8}"/>
              </a:ext>
            </a:extLst>
          </p:cNvPr>
          <p:cNvSpPr/>
          <p:nvPr/>
        </p:nvSpPr>
        <p:spPr>
          <a:xfrm flipH="1">
            <a:off x="821751" y="2748172"/>
            <a:ext cx="3456093" cy="541102"/>
          </a:xfrm>
          <a:prstGeom prst="chevron">
            <a:avLst/>
          </a:prstGeom>
          <a:solidFill>
            <a:srgbClr val="FFED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chemeClr val="tx1"/>
                </a:solidFill>
                <a:cs typeface="Arial" panose="020B0604020202020204" pitchFamily="34" charset="0"/>
              </a:rPr>
              <a:t>  b) Toán </a:t>
            </a:r>
            <a:r>
              <a:rPr lang="en-US" sz="2000" b="1">
                <a:solidFill>
                  <a:schemeClr val="tx1"/>
                </a:solidFill>
                <a:cs typeface="Arial" panose="020B0604020202020204" pitchFamily="34" charset="0"/>
              </a:rPr>
              <a:t>học</a:t>
            </a:r>
          </a:p>
        </p:txBody>
      </p:sp>
      <p:sp>
        <p:nvSpPr>
          <p:cNvPr id="5" name="Arrow: Chevron 6">
            <a:extLst>
              <a:ext uri="{FF2B5EF4-FFF2-40B4-BE49-F238E27FC236}">
                <a16:creationId xmlns:a16="http://schemas.microsoft.com/office/drawing/2014/main" id="{77C6B5BF-CEF5-07CC-5AD9-4E0EB27A9895}"/>
              </a:ext>
            </a:extLst>
          </p:cNvPr>
          <p:cNvSpPr/>
          <p:nvPr/>
        </p:nvSpPr>
        <p:spPr>
          <a:xfrm flipH="1">
            <a:off x="804607" y="3427717"/>
            <a:ext cx="3456093" cy="541102"/>
          </a:xfrm>
          <a:prstGeom prst="chevron">
            <a:avLst/>
          </a:prstGeom>
          <a:solidFill>
            <a:srgbClr val="FFED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chemeClr val="tx1"/>
                </a:solidFill>
                <a:cs typeface="Arial" panose="020B0604020202020204" pitchFamily="34" charset="0"/>
              </a:rPr>
              <a:t>  c) </a:t>
            </a:r>
            <a:r>
              <a:rPr lang="en-US" sz="2000" b="1">
                <a:solidFill>
                  <a:schemeClr val="tx1"/>
                </a:solidFill>
                <a:cs typeface="Arial" panose="020B0604020202020204" pitchFamily="34" charset="0"/>
              </a:rPr>
              <a:t>Học</a:t>
            </a:r>
            <a:r>
              <a:rPr lang="en-US" sz="2000">
                <a:solidFill>
                  <a:schemeClr val="tx1"/>
                </a:solidFill>
                <a:cs typeface="Arial" panose="020B0604020202020204" pitchFamily="34" charset="0"/>
              </a:rPr>
              <a:t> sinh</a:t>
            </a:r>
          </a:p>
        </p:txBody>
      </p:sp>
      <p:sp>
        <p:nvSpPr>
          <p:cNvPr id="6" name="Arrow: Chevron 7">
            <a:extLst>
              <a:ext uri="{FF2B5EF4-FFF2-40B4-BE49-F238E27FC236}">
                <a16:creationId xmlns:a16="http://schemas.microsoft.com/office/drawing/2014/main" id="{328604F6-26DC-7CDA-0276-52829E15EB22}"/>
              </a:ext>
            </a:extLst>
          </p:cNvPr>
          <p:cNvSpPr/>
          <p:nvPr/>
        </p:nvSpPr>
        <p:spPr>
          <a:xfrm flipH="1">
            <a:off x="804607" y="4095919"/>
            <a:ext cx="3456093" cy="541102"/>
          </a:xfrm>
          <a:prstGeom prst="chevron">
            <a:avLst/>
          </a:prstGeom>
          <a:solidFill>
            <a:srgbClr val="FFED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chemeClr val="tx1"/>
                </a:solidFill>
                <a:cs typeface="Arial" panose="020B0604020202020204" pitchFamily="34" charset="0"/>
              </a:rPr>
              <a:t>  d) </a:t>
            </a:r>
            <a:r>
              <a:rPr lang="en-US" sz="2000" b="1">
                <a:solidFill>
                  <a:schemeClr val="tx1"/>
                </a:solidFill>
                <a:cs typeface="Arial" panose="020B0604020202020204" pitchFamily="34" charset="0"/>
              </a:rPr>
              <a:t>Học</a:t>
            </a:r>
            <a:r>
              <a:rPr lang="en-US" sz="2000">
                <a:solidFill>
                  <a:schemeClr val="tx1"/>
                </a:solidFill>
                <a:cs typeface="Arial" panose="020B0604020202020204" pitchFamily="34" charset="0"/>
              </a:rPr>
              <a:t> thức</a:t>
            </a:r>
          </a:p>
        </p:txBody>
      </p:sp>
      <p:sp>
        <p:nvSpPr>
          <p:cNvPr id="7" name="Arrow: Chevron 11">
            <a:extLst>
              <a:ext uri="{FF2B5EF4-FFF2-40B4-BE49-F238E27FC236}">
                <a16:creationId xmlns:a16="http://schemas.microsoft.com/office/drawing/2014/main" id="{BF1DAA5E-C532-FB15-21C6-8A1BC4975C79}"/>
              </a:ext>
            </a:extLst>
          </p:cNvPr>
          <p:cNvSpPr/>
          <p:nvPr/>
        </p:nvSpPr>
        <p:spPr>
          <a:xfrm flipH="1">
            <a:off x="793021" y="4758140"/>
            <a:ext cx="3456093" cy="541102"/>
          </a:xfrm>
          <a:prstGeom prst="chevron">
            <a:avLst/>
          </a:prstGeom>
          <a:solidFill>
            <a:srgbClr val="FFED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cs typeface="Arial" panose="020B0604020202020204" pitchFamily="34" charset="0"/>
              </a:rPr>
              <a:t>  e) </a:t>
            </a:r>
            <a:r>
              <a:rPr lang="en-US" sz="2000" b="1" dirty="0" err="1">
                <a:solidFill>
                  <a:schemeClr val="tx1"/>
                </a:solidFill>
                <a:cs typeface="Arial" panose="020B0604020202020204" pitchFamily="34" charset="0"/>
              </a:rPr>
              <a:t>Học</a:t>
            </a:r>
            <a:r>
              <a:rPr lang="en-US" sz="2000" dirty="0">
                <a:solidFill>
                  <a:schemeClr val="tx1"/>
                </a:solidFill>
                <a:cs typeface="Arial" panose="020B0604020202020204" pitchFamily="34" charset="0"/>
              </a:rPr>
              <a:t> </a:t>
            </a:r>
            <a:r>
              <a:rPr lang="en-US" sz="2000" dirty="0" err="1">
                <a:solidFill>
                  <a:schemeClr val="tx1"/>
                </a:solidFill>
                <a:cs typeface="Arial" panose="020B0604020202020204" pitchFamily="34" charset="0"/>
              </a:rPr>
              <a:t>lực</a:t>
            </a:r>
            <a:endParaRPr lang="en-US" sz="2000" dirty="0">
              <a:solidFill>
                <a:schemeClr val="tx1"/>
              </a:solidFill>
              <a:cs typeface="Arial" panose="020B0604020202020204" pitchFamily="34" charset="0"/>
            </a:endParaRPr>
          </a:p>
        </p:txBody>
      </p:sp>
      <p:sp>
        <p:nvSpPr>
          <p:cNvPr id="8" name="Arrow: Chevron 12">
            <a:extLst>
              <a:ext uri="{FF2B5EF4-FFF2-40B4-BE49-F238E27FC236}">
                <a16:creationId xmlns:a16="http://schemas.microsoft.com/office/drawing/2014/main" id="{587673F8-4F10-3511-81FA-1B2215BE76D4}"/>
              </a:ext>
            </a:extLst>
          </p:cNvPr>
          <p:cNvSpPr/>
          <p:nvPr/>
        </p:nvSpPr>
        <p:spPr>
          <a:xfrm flipH="1">
            <a:off x="793021" y="5426209"/>
            <a:ext cx="3456093" cy="541102"/>
          </a:xfrm>
          <a:prstGeom prst="chevron">
            <a:avLst/>
          </a:prstGeom>
          <a:solidFill>
            <a:srgbClr val="FFED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cs typeface="Arial" panose="020B0604020202020204" pitchFamily="34" charset="0"/>
              </a:rPr>
              <a:t>  g) </a:t>
            </a:r>
            <a:r>
              <a:rPr lang="en-US" sz="2000" b="1" dirty="0" err="1">
                <a:solidFill>
                  <a:schemeClr val="tx1"/>
                </a:solidFill>
                <a:cs typeface="Arial" panose="020B0604020202020204" pitchFamily="34" charset="0"/>
              </a:rPr>
              <a:t>Học</a:t>
            </a:r>
            <a:r>
              <a:rPr lang="en-US" sz="2000" dirty="0">
                <a:solidFill>
                  <a:schemeClr val="tx1"/>
                </a:solidFill>
                <a:cs typeface="Arial" panose="020B0604020202020204" pitchFamily="34" charset="0"/>
              </a:rPr>
              <a:t> </a:t>
            </a:r>
            <a:r>
              <a:rPr lang="en-US" sz="2000" dirty="0" err="1">
                <a:solidFill>
                  <a:schemeClr val="tx1"/>
                </a:solidFill>
                <a:cs typeface="Arial" panose="020B0604020202020204" pitchFamily="34" charset="0"/>
              </a:rPr>
              <a:t>vấn</a:t>
            </a:r>
            <a:endParaRPr lang="en-US" sz="2000" dirty="0">
              <a:solidFill>
                <a:schemeClr val="tx1"/>
              </a:solidFill>
              <a:cs typeface="Arial" panose="020B0604020202020204" pitchFamily="34" charset="0"/>
            </a:endParaRPr>
          </a:p>
        </p:txBody>
      </p:sp>
      <p:sp>
        <p:nvSpPr>
          <p:cNvPr id="9" name="Arrow: Chevron 16">
            <a:extLst>
              <a:ext uri="{FF2B5EF4-FFF2-40B4-BE49-F238E27FC236}">
                <a16:creationId xmlns:a16="http://schemas.microsoft.com/office/drawing/2014/main" id="{B8DF27F6-BB4B-B211-769C-0256FE9F8ABD}"/>
              </a:ext>
            </a:extLst>
          </p:cNvPr>
          <p:cNvSpPr/>
          <p:nvPr/>
        </p:nvSpPr>
        <p:spPr>
          <a:xfrm flipH="1">
            <a:off x="804607" y="6090092"/>
            <a:ext cx="3456093" cy="541102"/>
          </a:xfrm>
          <a:prstGeom prst="chevron">
            <a:avLst/>
          </a:prstGeom>
          <a:solidFill>
            <a:srgbClr val="FFED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cs typeface="Arial" panose="020B0604020202020204" pitchFamily="34" charset="0"/>
              </a:rPr>
              <a:t>  h) </a:t>
            </a:r>
            <a:r>
              <a:rPr lang="en-US" sz="2000" dirty="0" err="1">
                <a:solidFill>
                  <a:schemeClr val="tx1"/>
                </a:solidFill>
                <a:cs typeface="Arial" panose="020B0604020202020204" pitchFamily="34" charset="0"/>
              </a:rPr>
              <a:t>Thiên</a:t>
            </a:r>
            <a:r>
              <a:rPr lang="en-US" sz="2000" dirty="0">
                <a:solidFill>
                  <a:schemeClr val="tx1"/>
                </a:solidFill>
                <a:cs typeface="Arial" panose="020B0604020202020204" pitchFamily="34" charset="0"/>
              </a:rPr>
              <a:t> </a:t>
            </a:r>
            <a:r>
              <a:rPr lang="en-US" sz="2000" dirty="0" err="1">
                <a:solidFill>
                  <a:schemeClr val="tx1"/>
                </a:solidFill>
                <a:cs typeface="Arial" panose="020B0604020202020204" pitchFamily="34" charset="0"/>
              </a:rPr>
              <a:t>văn</a:t>
            </a:r>
            <a:r>
              <a:rPr lang="en-US" sz="2000" dirty="0">
                <a:solidFill>
                  <a:schemeClr val="tx1"/>
                </a:solidFill>
                <a:cs typeface="Arial" panose="020B0604020202020204" pitchFamily="34" charset="0"/>
              </a:rPr>
              <a:t> </a:t>
            </a:r>
            <a:r>
              <a:rPr lang="en-US" sz="2000" b="1" dirty="0" err="1">
                <a:solidFill>
                  <a:schemeClr val="tx1"/>
                </a:solidFill>
                <a:cs typeface="Arial" panose="020B0604020202020204" pitchFamily="34" charset="0"/>
              </a:rPr>
              <a:t>học</a:t>
            </a:r>
            <a:endParaRPr lang="en-US" sz="2000" b="1" dirty="0">
              <a:solidFill>
                <a:schemeClr val="tx1"/>
              </a:solidFill>
              <a:cs typeface="Arial" panose="020B0604020202020204" pitchFamily="34" charset="0"/>
            </a:endParaRPr>
          </a:p>
        </p:txBody>
      </p:sp>
      <p:sp>
        <p:nvSpPr>
          <p:cNvPr id="10" name="TextBox 9">
            <a:extLst>
              <a:ext uri="{FF2B5EF4-FFF2-40B4-BE49-F238E27FC236}">
                <a16:creationId xmlns:a16="http://schemas.microsoft.com/office/drawing/2014/main" id="{22B41E47-A778-2764-E008-7F1F212754AF}"/>
              </a:ext>
            </a:extLst>
          </p:cNvPr>
          <p:cNvSpPr txBox="1"/>
          <p:nvPr/>
        </p:nvSpPr>
        <p:spPr>
          <a:xfrm>
            <a:off x="7791478" y="1591625"/>
            <a:ext cx="1791255" cy="400110"/>
          </a:xfrm>
          <a:prstGeom prst="rect">
            <a:avLst/>
          </a:prstGeom>
          <a:noFill/>
        </p:spPr>
        <p:txBody>
          <a:bodyPr wrap="square">
            <a:spAutoFit/>
          </a:bodyPr>
          <a:lstStyle/>
          <a:p>
            <a:pPr algn="ctr" defTabSz="1151961">
              <a:defRPr/>
            </a:pPr>
            <a:r>
              <a:rPr lang="en-US" sz="2000" b="1" kern="0">
                <a:solidFill>
                  <a:srgbClr val="FF0000"/>
                </a:solidFill>
                <a:latin typeface="+mn-lt"/>
                <a:cs typeface="Arial" panose="020B0604020202020204" pitchFamily="34" charset="0"/>
                <a:sym typeface="Arial"/>
              </a:rPr>
              <a:t>B</a:t>
            </a:r>
          </a:p>
        </p:txBody>
      </p:sp>
      <p:sp>
        <p:nvSpPr>
          <p:cNvPr id="11" name="Arrow: Chevron 18">
            <a:extLst>
              <a:ext uri="{FF2B5EF4-FFF2-40B4-BE49-F238E27FC236}">
                <a16:creationId xmlns:a16="http://schemas.microsoft.com/office/drawing/2014/main" id="{AB3B3435-FC57-DC09-CEFE-F7FDEDBB9E51}"/>
              </a:ext>
            </a:extLst>
          </p:cNvPr>
          <p:cNvSpPr/>
          <p:nvPr/>
        </p:nvSpPr>
        <p:spPr>
          <a:xfrm flipH="1">
            <a:off x="5778347" y="2477457"/>
            <a:ext cx="5520148" cy="1047091"/>
          </a:xfrm>
          <a:prstGeom prst="chevron">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id="{E31659BA-BA2A-1B58-7173-E78A920F4DD4}"/>
              </a:ext>
            </a:extLst>
          </p:cNvPr>
          <p:cNvSpPr txBox="1"/>
          <p:nvPr/>
        </p:nvSpPr>
        <p:spPr>
          <a:xfrm>
            <a:off x="6551048" y="2477457"/>
            <a:ext cx="3870963" cy="950260"/>
          </a:xfrm>
          <a:prstGeom prst="rect">
            <a:avLst/>
          </a:prstGeom>
          <a:noFill/>
        </p:spPr>
        <p:txBody>
          <a:bodyPr wrap="square">
            <a:spAutoFit/>
          </a:bodyPr>
          <a:lstStyle/>
          <a:p>
            <a:pPr algn="just">
              <a:lnSpc>
                <a:spcPct val="150000"/>
              </a:lnSpc>
            </a:pPr>
            <a:r>
              <a:rPr lang="en-US" sz="2000" dirty="0">
                <a:latin typeface="+mn-lt"/>
                <a:cs typeface="Arial" panose="020B0604020202020204" pitchFamily="34" charset="0"/>
              </a:rPr>
              <a:t>1) </a:t>
            </a:r>
            <a:r>
              <a:rPr lang="en-US" sz="2000" dirty="0" err="1">
                <a:latin typeface="+mn-lt"/>
                <a:cs typeface="Arial" panose="020B0604020202020204" pitchFamily="34" charset="0"/>
              </a:rPr>
              <a:t>thu</a:t>
            </a:r>
            <a:r>
              <a:rPr lang="en-US" sz="2000" dirty="0">
                <a:latin typeface="+mn-lt"/>
                <a:cs typeface="Arial" panose="020B0604020202020204" pitchFamily="34" charset="0"/>
              </a:rPr>
              <a:t> </a:t>
            </a:r>
            <a:r>
              <a:rPr lang="en-US" sz="2000" dirty="0" err="1">
                <a:latin typeface="+mn-lt"/>
                <a:cs typeface="Arial" panose="020B0604020202020204" pitchFamily="34" charset="0"/>
              </a:rPr>
              <a:t>nhận</a:t>
            </a:r>
            <a:r>
              <a:rPr lang="en-US" sz="2000" dirty="0">
                <a:latin typeface="+mn-lt"/>
                <a:cs typeface="Arial" panose="020B0604020202020204" pitchFamily="34" charset="0"/>
              </a:rPr>
              <a:t> </a:t>
            </a:r>
            <a:r>
              <a:rPr lang="en-US" sz="2000" dirty="0" err="1">
                <a:latin typeface="+mn-lt"/>
                <a:cs typeface="Arial" panose="020B0604020202020204" pitchFamily="34" charset="0"/>
              </a:rPr>
              <a:t>kiến</a:t>
            </a:r>
            <a:r>
              <a:rPr lang="en-US" sz="2000" dirty="0">
                <a:latin typeface="+mn-lt"/>
                <a:cs typeface="Arial" panose="020B0604020202020204" pitchFamily="34" charset="0"/>
              </a:rPr>
              <a:t> </a:t>
            </a:r>
            <a:r>
              <a:rPr lang="en-US" sz="2000" dirty="0" err="1">
                <a:latin typeface="+mn-lt"/>
                <a:cs typeface="Arial" panose="020B0604020202020204" pitchFamily="34" charset="0"/>
              </a:rPr>
              <a:t>thức</a:t>
            </a:r>
            <a:r>
              <a:rPr lang="en-US" sz="2000" dirty="0">
                <a:latin typeface="+mn-lt"/>
                <a:cs typeface="Arial" panose="020B0604020202020204" pitchFamily="34" charset="0"/>
              </a:rPr>
              <a:t> qua </a:t>
            </a:r>
            <a:r>
              <a:rPr lang="en-US" sz="2000" dirty="0" err="1">
                <a:latin typeface="+mn-lt"/>
                <a:cs typeface="Arial" panose="020B0604020202020204" pitchFamily="34" charset="0"/>
              </a:rPr>
              <a:t>sách</a:t>
            </a:r>
            <a:r>
              <a:rPr lang="en-US" sz="2000" dirty="0">
                <a:latin typeface="+mn-lt"/>
                <a:cs typeface="Arial" panose="020B0604020202020204" pitchFamily="34" charset="0"/>
              </a:rPr>
              <a:t> </a:t>
            </a:r>
            <a:r>
              <a:rPr lang="en-US" sz="2000" dirty="0" err="1">
                <a:latin typeface="+mn-lt"/>
                <a:cs typeface="Arial" panose="020B0604020202020204" pitchFamily="34" charset="0"/>
              </a:rPr>
              <a:t>và</a:t>
            </a:r>
            <a:r>
              <a:rPr lang="en-US" sz="2000" dirty="0">
                <a:latin typeface="+mn-lt"/>
                <a:cs typeface="Arial" panose="020B0604020202020204" pitchFamily="34" charset="0"/>
              </a:rPr>
              <a:t> </a:t>
            </a:r>
            <a:r>
              <a:rPr lang="en-US" sz="2000" dirty="0" err="1">
                <a:latin typeface="+mn-lt"/>
                <a:cs typeface="Arial" panose="020B0604020202020204" pitchFamily="34" charset="0"/>
              </a:rPr>
              <a:t>thực</a:t>
            </a:r>
            <a:r>
              <a:rPr lang="en-US" sz="2000" dirty="0">
                <a:latin typeface="+mn-lt"/>
                <a:cs typeface="Arial" panose="020B0604020202020204" pitchFamily="34" charset="0"/>
              </a:rPr>
              <a:t> </a:t>
            </a:r>
            <a:r>
              <a:rPr lang="en-US" sz="2000" dirty="0" err="1">
                <a:latin typeface="+mn-lt"/>
                <a:cs typeface="Arial" panose="020B0604020202020204" pitchFamily="34" charset="0"/>
              </a:rPr>
              <a:t>tế</a:t>
            </a:r>
            <a:endParaRPr lang="en-US" sz="2000" dirty="0">
              <a:latin typeface="+mn-lt"/>
              <a:cs typeface="Arial" panose="020B0604020202020204" pitchFamily="34" charset="0"/>
            </a:endParaRPr>
          </a:p>
        </p:txBody>
      </p:sp>
      <p:sp>
        <p:nvSpPr>
          <p:cNvPr id="13" name="Arrow: Chevron 21">
            <a:extLst>
              <a:ext uri="{FF2B5EF4-FFF2-40B4-BE49-F238E27FC236}">
                <a16:creationId xmlns:a16="http://schemas.microsoft.com/office/drawing/2014/main" id="{AFA85836-93AE-CE67-DB78-0CB57124F368}"/>
              </a:ext>
            </a:extLst>
          </p:cNvPr>
          <p:cNvSpPr/>
          <p:nvPr/>
        </p:nvSpPr>
        <p:spPr>
          <a:xfrm flipH="1">
            <a:off x="5778347" y="3846326"/>
            <a:ext cx="5520148" cy="1047090"/>
          </a:xfrm>
          <a:prstGeom prst="chevron">
            <a:avLst/>
          </a:prstGeom>
          <a:solidFill>
            <a:srgbClr val="FFC5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solidFill>
                <a:schemeClr val="tx1"/>
              </a:solidFill>
              <a:cs typeface="Arial" panose="020B0604020202020204" pitchFamily="34" charset="0"/>
            </a:endParaRPr>
          </a:p>
        </p:txBody>
      </p:sp>
      <p:sp>
        <p:nvSpPr>
          <p:cNvPr id="14" name="TextBox 13">
            <a:extLst>
              <a:ext uri="{FF2B5EF4-FFF2-40B4-BE49-F238E27FC236}">
                <a16:creationId xmlns:a16="http://schemas.microsoft.com/office/drawing/2014/main" id="{A2D8E3E9-4D90-0C5F-B881-16E3931AC2AA}"/>
              </a:ext>
            </a:extLst>
          </p:cNvPr>
          <p:cNvSpPr txBox="1"/>
          <p:nvPr/>
        </p:nvSpPr>
        <p:spPr>
          <a:xfrm>
            <a:off x="6533905" y="4166415"/>
            <a:ext cx="4272116" cy="400110"/>
          </a:xfrm>
          <a:prstGeom prst="rect">
            <a:avLst/>
          </a:prstGeom>
          <a:noFill/>
        </p:spPr>
        <p:txBody>
          <a:bodyPr wrap="square">
            <a:spAutoFit/>
          </a:bodyPr>
          <a:lstStyle/>
          <a:p>
            <a:pPr algn="just"/>
            <a:r>
              <a:rPr lang="en-US" sz="2000" dirty="0">
                <a:latin typeface="+mn-lt"/>
                <a:cs typeface="Arial" panose="020B0604020202020204" pitchFamily="34" charset="0"/>
              </a:rPr>
              <a:t>2) </a:t>
            </a:r>
            <a:r>
              <a:rPr lang="en-US" sz="2000" dirty="0" err="1">
                <a:latin typeface="+mn-lt"/>
                <a:cs typeface="Arial" panose="020B0604020202020204" pitchFamily="34" charset="0"/>
              </a:rPr>
              <a:t>môn</a:t>
            </a:r>
            <a:r>
              <a:rPr lang="en-US" sz="2000" dirty="0">
                <a:latin typeface="+mn-lt"/>
                <a:cs typeface="Arial" panose="020B0604020202020204" pitchFamily="34" charset="0"/>
              </a:rPr>
              <a:t> </a:t>
            </a:r>
            <a:r>
              <a:rPr lang="en-US" sz="2000" dirty="0" err="1">
                <a:latin typeface="+mn-lt"/>
                <a:cs typeface="Arial" panose="020B0604020202020204" pitchFamily="34" charset="0"/>
              </a:rPr>
              <a:t>học</a:t>
            </a:r>
            <a:r>
              <a:rPr lang="en-US" sz="2000" dirty="0">
                <a:latin typeface="+mn-lt"/>
                <a:cs typeface="Arial" panose="020B0604020202020204" pitchFamily="34" charset="0"/>
              </a:rPr>
              <a:t>, </a:t>
            </a:r>
            <a:r>
              <a:rPr lang="en-US" sz="2000" dirty="0" err="1">
                <a:latin typeface="+mn-lt"/>
                <a:cs typeface="Arial" panose="020B0604020202020204" pitchFamily="34" charset="0"/>
              </a:rPr>
              <a:t>ngành</a:t>
            </a:r>
            <a:r>
              <a:rPr lang="en-US" sz="2000" dirty="0">
                <a:latin typeface="+mn-lt"/>
                <a:cs typeface="Arial" panose="020B0604020202020204" pitchFamily="34" charset="0"/>
              </a:rPr>
              <a:t> khoa </a:t>
            </a:r>
            <a:r>
              <a:rPr lang="en-US" sz="2000" dirty="0" err="1">
                <a:latin typeface="+mn-lt"/>
                <a:cs typeface="Arial" panose="020B0604020202020204" pitchFamily="34" charset="0"/>
              </a:rPr>
              <a:t>học</a:t>
            </a:r>
            <a:endParaRPr lang="en-US" sz="2000" dirty="0">
              <a:latin typeface="+mn-lt"/>
              <a:cs typeface="Arial" panose="020B0604020202020204" pitchFamily="34" charset="0"/>
            </a:endParaRPr>
          </a:p>
        </p:txBody>
      </p:sp>
      <p:sp>
        <p:nvSpPr>
          <p:cNvPr id="15" name="Arrow: Chevron 23">
            <a:extLst>
              <a:ext uri="{FF2B5EF4-FFF2-40B4-BE49-F238E27FC236}">
                <a16:creationId xmlns:a16="http://schemas.microsoft.com/office/drawing/2014/main" id="{D8847120-2A7A-A293-79F0-3277B794378D}"/>
              </a:ext>
            </a:extLst>
          </p:cNvPr>
          <p:cNvSpPr/>
          <p:nvPr/>
        </p:nvSpPr>
        <p:spPr>
          <a:xfrm flipH="1">
            <a:off x="5778347" y="5287682"/>
            <a:ext cx="5520148" cy="1069119"/>
          </a:xfrm>
          <a:prstGeom prst="chevron">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solidFill>
                <a:schemeClr val="tx1"/>
              </a:solidFill>
              <a:cs typeface="Arial" panose="020B0604020202020204" pitchFamily="34" charset="0"/>
            </a:endParaRPr>
          </a:p>
        </p:txBody>
      </p:sp>
      <p:sp>
        <p:nvSpPr>
          <p:cNvPr id="16" name="TextBox 15">
            <a:extLst>
              <a:ext uri="{FF2B5EF4-FFF2-40B4-BE49-F238E27FC236}">
                <a16:creationId xmlns:a16="http://schemas.microsoft.com/office/drawing/2014/main" id="{90B078FF-DADD-780C-5E8C-1BDDB88293BF}"/>
              </a:ext>
            </a:extLst>
          </p:cNvPr>
          <p:cNvSpPr txBox="1"/>
          <p:nvPr/>
        </p:nvSpPr>
        <p:spPr>
          <a:xfrm>
            <a:off x="6551048" y="5602715"/>
            <a:ext cx="4254973" cy="400110"/>
          </a:xfrm>
          <a:prstGeom prst="rect">
            <a:avLst/>
          </a:prstGeom>
          <a:noFill/>
        </p:spPr>
        <p:txBody>
          <a:bodyPr wrap="square">
            <a:spAutoFit/>
          </a:bodyPr>
          <a:lstStyle/>
          <a:p>
            <a:pPr algn="just"/>
            <a:r>
              <a:rPr lang="en-US" sz="2000" dirty="0">
                <a:latin typeface="+mn-lt"/>
                <a:cs typeface="Arial" panose="020B0604020202020204" pitchFamily="34" charset="0"/>
              </a:rPr>
              <a:t>3) </a:t>
            </a:r>
            <a:r>
              <a:rPr lang="en-US" sz="2000" dirty="0" err="1">
                <a:latin typeface="+mn-lt"/>
                <a:cs typeface="Arial" panose="020B0604020202020204" pitchFamily="34" charset="0"/>
              </a:rPr>
              <a:t>kiến</a:t>
            </a:r>
            <a:r>
              <a:rPr lang="en-US" sz="2000" dirty="0">
                <a:latin typeface="+mn-lt"/>
                <a:cs typeface="Arial" panose="020B0604020202020204" pitchFamily="34" charset="0"/>
              </a:rPr>
              <a:t> </a:t>
            </a:r>
            <a:r>
              <a:rPr lang="en-US" sz="2000" dirty="0" err="1">
                <a:latin typeface="+mn-lt"/>
                <a:cs typeface="Arial" panose="020B0604020202020204" pitchFamily="34" charset="0"/>
              </a:rPr>
              <a:t>thức</a:t>
            </a:r>
            <a:endParaRPr lang="en-US" sz="2000" dirty="0">
              <a:latin typeface="+mn-lt"/>
              <a:cs typeface="Arial" panose="020B0604020202020204" pitchFamily="34" charset="0"/>
            </a:endParaRPr>
          </a:p>
        </p:txBody>
      </p:sp>
      <p:cxnSp>
        <p:nvCxnSpPr>
          <p:cNvPr id="17" name="Straight Arrow Connector 16">
            <a:extLst>
              <a:ext uri="{FF2B5EF4-FFF2-40B4-BE49-F238E27FC236}">
                <a16:creationId xmlns:a16="http://schemas.microsoft.com/office/drawing/2014/main" id="{D298D4E1-4E1C-D3F3-5B40-4897EF69A808}"/>
              </a:ext>
            </a:extLst>
          </p:cNvPr>
          <p:cNvCxnSpPr>
            <a:cxnSpLocks/>
            <a:stCxn id="2" idx="1"/>
            <a:endCxn id="11" idx="3"/>
          </p:cNvCxnSpPr>
          <p:nvPr/>
        </p:nvCxnSpPr>
        <p:spPr>
          <a:xfrm>
            <a:off x="4007293" y="2350521"/>
            <a:ext cx="1771054" cy="650482"/>
          </a:xfrm>
          <a:prstGeom prst="straightConnector1">
            <a:avLst/>
          </a:prstGeom>
          <a:noFill/>
          <a:ln w="38100" cap="flat" cmpd="sng" algn="ctr">
            <a:solidFill>
              <a:schemeClr val="tx1"/>
            </a:solidFill>
            <a:prstDash val="solid"/>
            <a:tailEnd type="triangle"/>
          </a:ln>
          <a:effectLst/>
        </p:spPr>
      </p:cxnSp>
      <p:cxnSp>
        <p:nvCxnSpPr>
          <p:cNvPr id="18" name="Straight Arrow Connector 17">
            <a:extLst>
              <a:ext uri="{FF2B5EF4-FFF2-40B4-BE49-F238E27FC236}">
                <a16:creationId xmlns:a16="http://schemas.microsoft.com/office/drawing/2014/main" id="{0EB5CE45-B052-8CEC-CBE5-C03F23109CBB}"/>
              </a:ext>
            </a:extLst>
          </p:cNvPr>
          <p:cNvCxnSpPr>
            <a:cxnSpLocks/>
            <a:stCxn id="6" idx="1"/>
            <a:endCxn id="15" idx="3"/>
          </p:cNvCxnSpPr>
          <p:nvPr/>
        </p:nvCxnSpPr>
        <p:spPr>
          <a:xfrm>
            <a:off x="3990149" y="4366470"/>
            <a:ext cx="1788198" cy="1455772"/>
          </a:xfrm>
          <a:prstGeom prst="straightConnector1">
            <a:avLst/>
          </a:prstGeom>
          <a:noFill/>
          <a:ln w="38100" cap="flat" cmpd="sng" algn="ctr">
            <a:solidFill>
              <a:schemeClr val="tx1"/>
            </a:solidFill>
            <a:prstDash val="solid"/>
            <a:tailEnd type="triangle"/>
          </a:ln>
          <a:effectLst/>
        </p:spPr>
      </p:cxnSp>
      <p:cxnSp>
        <p:nvCxnSpPr>
          <p:cNvPr id="19" name="Straight Arrow Connector 18">
            <a:extLst>
              <a:ext uri="{FF2B5EF4-FFF2-40B4-BE49-F238E27FC236}">
                <a16:creationId xmlns:a16="http://schemas.microsoft.com/office/drawing/2014/main" id="{386D0A45-E84A-77E8-1BDF-E272D359C1AE}"/>
              </a:ext>
            </a:extLst>
          </p:cNvPr>
          <p:cNvCxnSpPr>
            <a:cxnSpLocks/>
            <a:stCxn id="4" idx="1"/>
            <a:endCxn id="13" idx="3"/>
          </p:cNvCxnSpPr>
          <p:nvPr/>
        </p:nvCxnSpPr>
        <p:spPr>
          <a:xfrm>
            <a:off x="4007293" y="3018723"/>
            <a:ext cx="1771054" cy="1351148"/>
          </a:xfrm>
          <a:prstGeom prst="straightConnector1">
            <a:avLst/>
          </a:prstGeom>
          <a:noFill/>
          <a:ln w="38100" cap="flat" cmpd="sng" algn="ctr">
            <a:solidFill>
              <a:schemeClr val="tx1"/>
            </a:solidFill>
            <a:prstDash val="solid"/>
            <a:tailEnd type="triangle"/>
          </a:ln>
          <a:effectLst/>
        </p:spPr>
      </p:cxnSp>
      <p:cxnSp>
        <p:nvCxnSpPr>
          <p:cNvPr id="20" name="Straight Arrow Connector 19">
            <a:extLst>
              <a:ext uri="{FF2B5EF4-FFF2-40B4-BE49-F238E27FC236}">
                <a16:creationId xmlns:a16="http://schemas.microsoft.com/office/drawing/2014/main" id="{9C000B09-9EB3-6011-32DB-BCCCB67BBD37}"/>
              </a:ext>
            </a:extLst>
          </p:cNvPr>
          <p:cNvCxnSpPr>
            <a:cxnSpLocks/>
            <a:stCxn id="9" idx="1"/>
            <a:endCxn id="13" idx="3"/>
          </p:cNvCxnSpPr>
          <p:nvPr/>
        </p:nvCxnSpPr>
        <p:spPr>
          <a:xfrm flipV="1">
            <a:off x="3990149" y="4369871"/>
            <a:ext cx="1788198" cy="1990772"/>
          </a:xfrm>
          <a:prstGeom prst="straightConnector1">
            <a:avLst/>
          </a:prstGeom>
          <a:noFill/>
          <a:ln w="38100" cap="flat" cmpd="sng" algn="ctr">
            <a:solidFill>
              <a:schemeClr val="tx1"/>
            </a:solidFill>
            <a:prstDash val="solid"/>
            <a:tailEnd type="triangle"/>
          </a:ln>
          <a:effectLst/>
        </p:spPr>
      </p:cxnSp>
      <p:cxnSp>
        <p:nvCxnSpPr>
          <p:cNvPr id="21" name="Straight Arrow Connector 20">
            <a:extLst>
              <a:ext uri="{FF2B5EF4-FFF2-40B4-BE49-F238E27FC236}">
                <a16:creationId xmlns:a16="http://schemas.microsoft.com/office/drawing/2014/main" id="{744ABEA2-F8AE-E8CD-04A9-DD74A43790A0}"/>
              </a:ext>
            </a:extLst>
          </p:cNvPr>
          <p:cNvCxnSpPr>
            <a:cxnSpLocks/>
            <a:stCxn id="7" idx="1"/>
            <a:endCxn id="11" idx="3"/>
          </p:cNvCxnSpPr>
          <p:nvPr/>
        </p:nvCxnSpPr>
        <p:spPr>
          <a:xfrm flipV="1">
            <a:off x="3978563" y="3001003"/>
            <a:ext cx="1799784" cy="2027688"/>
          </a:xfrm>
          <a:prstGeom prst="straightConnector1">
            <a:avLst/>
          </a:prstGeom>
          <a:noFill/>
          <a:ln w="38100" cap="flat" cmpd="sng" algn="ctr">
            <a:solidFill>
              <a:schemeClr val="tx1"/>
            </a:solidFill>
            <a:prstDash val="solid"/>
            <a:tailEnd type="triangle"/>
          </a:ln>
          <a:effectLst/>
        </p:spPr>
      </p:cxnSp>
      <p:cxnSp>
        <p:nvCxnSpPr>
          <p:cNvPr id="22" name="Straight Arrow Connector 21">
            <a:extLst>
              <a:ext uri="{FF2B5EF4-FFF2-40B4-BE49-F238E27FC236}">
                <a16:creationId xmlns:a16="http://schemas.microsoft.com/office/drawing/2014/main" id="{5652EB58-D5BB-6BB1-10AF-167834FEEFF3}"/>
              </a:ext>
            </a:extLst>
          </p:cNvPr>
          <p:cNvCxnSpPr>
            <a:cxnSpLocks/>
            <a:stCxn id="8" idx="1"/>
            <a:endCxn id="15" idx="3"/>
          </p:cNvCxnSpPr>
          <p:nvPr/>
        </p:nvCxnSpPr>
        <p:spPr>
          <a:xfrm>
            <a:off x="3978563" y="5696760"/>
            <a:ext cx="1799784" cy="125482"/>
          </a:xfrm>
          <a:prstGeom prst="straightConnector1">
            <a:avLst/>
          </a:prstGeom>
          <a:noFill/>
          <a:ln w="38100" cap="flat" cmpd="sng" algn="ctr">
            <a:solidFill>
              <a:schemeClr val="tx1"/>
            </a:solidFill>
            <a:prstDash val="solid"/>
            <a:tailEnd type="triangle"/>
          </a:ln>
          <a:effectLst/>
        </p:spPr>
      </p:cxnSp>
      <p:cxnSp>
        <p:nvCxnSpPr>
          <p:cNvPr id="23" name="Straight Arrow Connector 22">
            <a:extLst>
              <a:ext uri="{FF2B5EF4-FFF2-40B4-BE49-F238E27FC236}">
                <a16:creationId xmlns:a16="http://schemas.microsoft.com/office/drawing/2014/main" id="{3D056D17-6F2B-B029-7BF8-55F526651E0A}"/>
              </a:ext>
            </a:extLst>
          </p:cNvPr>
          <p:cNvCxnSpPr>
            <a:cxnSpLocks/>
            <a:stCxn id="5" idx="1"/>
            <a:endCxn id="11" idx="3"/>
          </p:cNvCxnSpPr>
          <p:nvPr/>
        </p:nvCxnSpPr>
        <p:spPr>
          <a:xfrm flipV="1">
            <a:off x="3990149" y="3001003"/>
            <a:ext cx="1788198" cy="697265"/>
          </a:xfrm>
          <a:prstGeom prst="straightConnector1">
            <a:avLst/>
          </a:prstGeom>
          <a:noFill/>
          <a:ln w="38100" cap="flat" cmpd="sng" algn="ctr">
            <a:solidFill>
              <a:schemeClr val="tx1"/>
            </a:solidFill>
            <a:prstDash val="solid"/>
            <a:tailEnd type="triangle"/>
          </a:ln>
          <a:effectLst/>
        </p:spPr>
      </p:cxnSp>
    </p:spTree>
    <p:extLst>
      <p:ext uri="{BB962C8B-B14F-4D97-AF65-F5344CB8AC3E}">
        <p14:creationId xmlns:p14="http://schemas.microsoft.com/office/powerpoint/2010/main" val="163725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89C73C-82D1-C180-5092-8DAD1E3D5DF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A4BC8F4-6606-4CA7-D089-0AD43727162C}"/>
              </a:ext>
            </a:extLst>
          </p:cNvPr>
          <p:cNvSpPr txBox="1"/>
          <p:nvPr/>
        </p:nvSpPr>
        <p:spPr>
          <a:xfrm>
            <a:off x="5027634" y="2801864"/>
            <a:ext cx="5468088" cy="2467058"/>
          </a:xfrm>
          <a:prstGeom prst="roundRect">
            <a:avLst/>
          </a:prstGeom>
          <a:solidFill>
            <a:schemeClr val="bg1"/>
          </a:solidFill>
          <a:ln w="19050" cap="flat" cmpd="sng" algn="ctr">
            <a:solidFill>
              <a:schemeClr val="accent5">
                <a:lumMod val="50000"/>
              </a:schemeClr>
            </a:solidFill>
            <a:prstDash val="solid"/>
          </a:ln>
          <a:effectLst/>
        </p:spPr>
        <p:txBody>
          <a:bodyPr wrap="square">
            <a:spAutoFit/>
          </a:bodyPr>
          <a:lstStyle/>
          <a:p>
            <a:pPr algn="just" defTabSz="575981">
              <a:lnSpc>
                <a:spcPct val="150000"/>
              </a:lnSpc>
              <a:defRPr/>
            </a:pPr>
            <a:r>
              <a:rPr lang="en-US" sz="2400" kern="0" dirty="0" err="1">
                <a:solidFill>
                  <a:prstClr val="black"/>
                </a:solidFill>
                <a:latin typeface="+mn-lt"/>
                <a:cs typeface="Arial" panose="020B0604020202020204" pitchFamily="34" charset="0"/>
                <a:sym typeface="Arial"/>
              </a:rPr>
              <a:t>Hãy</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tra</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từ</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điển</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tìm</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nghĩa</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của</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các</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từ</a:t>
            </a:r>
            <a:r>
              <a:rPr lang="en-US" sz="2400" kern="0" dirty="0">
                <a:solidFill>
                  <a:prstClr val="black"/>
                </a:solidFill>
                <a:latin typeface="+mn-lt"/>
                <a:cs typeface="Arial" panose="020B0604020202020204" pitchFamily="34" charset="0"/>
                <a:sym typeface="Arial"/>
              </a:rPr>
              <a:t> </a:t>
            </a:r>
            <a:r>
              <a:rPr lang="en-US" sz="2400" kern="0" dirty="0">
                <a:solidFill>
                  <a:schemeClr val="tx1"/>
                </a:solidFill>
                <a:latin typeface="+mn-lt"/>
                <a:cs typeface="Arial" panose="020B0604020202020204" pitchFamily="34" charset="0"/>
                <a:sym typeface="Arial"/>
              </a:rPr>
              <a:t>“</a:t>
            </a:r>
            <a:r>
              <a:rPr lang="en-US" sz="2400" kern="0" dirty="0" err="1">
                <a:solidFill>
                  <a:schemeClr val="tx1"/>
                </a:solidFill>
                <a:latin typeface="+mn-lt"/>
                <a:cs typeface="Arial" panose="020B0604020202020204" pitchFamily="34" charset="0"/>
                <a:sym typeface="Arial"/>
              </a:rPr>
              <a:t>học</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thức</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học</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vấn</a:t>
            </a:r>
            <a:r>
              <a:rPr lang="en-US" sz="2400" kern="0" dirty="0">
                <a:solidFill>
                  <a:schemeClr val="tx1"/>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và</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những</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từ</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khác</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có</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thể</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tham</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khảo</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một</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số</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từ</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điển</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Tiếng</a:t>
            </a:r>
            <a:r>
              <a:rPr lang="en-US" sz="2400" kern="0" dirty="0">
                <a:solidFill>
                  <a:prstClr val="black"/>
                </a:solidFill>
                <a:latin typeface="+mn-lt"/>
                <a:cs typeface="Arial" panose="020B0604020202020204" pitchFamily="34" charset="0"/>
                <a:sym typeface="Arial"/>
              </a:rPr>
              <a:t> </a:t>
            </a:r>
            <a:r>
              <a:rPr lang="en-US" sz="2400" kern="0" dirty="0" err="1">
                <a:solidFill>
                  <a:prstClr val="black"/>
                </a:solidFill>
                <a:latin typeface="+mn-lt"/>
                <a:cs typeface="Arial" panose="020B0604020202020204" pitchFamily="34" charset="0"/>
                <a:sym typeface="Arial"/>
              </a:rPr>
              <a:t>Việt</a:t>
            </a:r>
            <a:r>
              <a:rPr lang="en-US" sz="2400" kern="0" dirty="0">
                <a:solidFill>
                  <a:prstClr val="black"/>
                </a:solidFill>
                <a:latin typeface="+mn-lt"/>
                <a:cs typeface="Arial" panose="020B0604020202020204" pitchFamily="34" charset="0"/>
                <a:sym typeface="Arial"/>
              </a:rPr>
              <a:t>)</a:t>
            </a:r>
            <a:endParaRPr lang="vi-VN" sz="2400" i="1" kern="0" dirty="0">
              <a:solidFill>
                <a:prstClr val="black"/>
              </a:solidFill>
              <a:latin typeface="+mn-lt"/>
              <a:cs typeface="Arial" panose="020B0604020202020204" pitchFamily="34" charset="0"/>
              <a:sym typeface="Arial"/>
            </a:endParaRPr>
          </a:p>
        </p:txBody>
      </p:sp>
      <p:sp>
        <p:nvSpPr>
          <p:cNvPr id="7" name="Rounded Rectangle 34">
            <a:extLst>
              <a:ext uri="{FF2B5EF4-FFF2-40B4-BE49-F238E27FC236}">
                <a16:creationId xmlns:a16="http://schemas.microsoft.com/office/drawing/2014/main" id="{739820AD-2FE0-B12B-871D-60222601F8A4}"/>
              </a:ext>
            </a:extLst>
          </p:cNvPr>
          <p:cNvSpPr/>
          <p:nvPr/>
        </p:nvSpPr>
        <p:spPr>
          <a:xfrm>
            <a:off x="5164291" y="1853913"/>
            <a:ext cx="5194773" cy="962425"/>
          </a:xfrm>
          <a:prstGeom prst="roundRect">
            <a:avLst/>
          </a:prstGeom>
          <a:noFill/>
          <a:ln w="38100" cap="flat" cmpd="sng" algn="ctr">
            <a:noFill/>
            <a:prstDash val="solid"/>
          </a:ln>
          <a:effectLst/>
        </p:spPr>
        <p:txBody>
          <a:bodyPr rtlCol="0" anchor="ctr"/>
          <a:lstStyle/>
          <a:p>
            <a:pPr algn="ctr" defTabSz="1151961">
              <a:defRPr/>
            </a:pPr>
            <a:r>
              <a:rPr lang="en-US" sz="2400" b="1" kern="0" dirty="0">
                <a:solidFill>
                  <a:schemeClr val="tx1"/>
                </a:solidFill>
                <a:latin typeface="+mn-lt"/>
                <a:cs typeface="Arial" panose="020B0604020202020204" pitchFamily="34" charset="0"/>
                <a:sym typeface="Arial"/>
              </a:rPr>
              <a:t>LÀM VIỆC CÁ NHÂN</a:t>
            </a:r>
          </a:p>
        </p:txBody>
      </p:sp>
      <p:sp>
        <p:nvSpPr>
          <p:cNvPr id="9" name="Freeform 13">
            <a:extLst>
              <a:ext uri="{FF2B5EF4-FFF2-40B4-BE49-F238E27FC236}">
                <a16:creationId xmlns:a16="http://schemas.microsoft.com/office/drawing/2014/main" id="{4CE0C9D2-16FC-9C6E-17EE-AC59214B0E85}"/>
              </a:ext>
            </a:extLst>
          </p:cNvPr>
          <p:cNvSpPr/>
          <p:nvPr/>
        </p:nvSpPr>
        <p:spPr>
          <a:xfrm flipH="1">
            <a:off x="1696278" y="397565"/>
            <a:ext cx="3143287" cy="7775756"/>
          </a:xfrm>
          <a:custGeom>
            <a:avLst/>
            <a:gdLst/>
            <a:ahLst/>
            <a:cxnLst/>
            <a:rect l="l" t="t" r="r" b="b"/>
            <a:pathLst>
              <a:path w="4532891" h="11213311">
                <a:moveTo>
                  <a:pt x="4532892" y="0"/>
                </a:moveTo>
                <a:lnTo>
                  <a:pt x="0" y="0"/>
                </a:lnTo>
                <a:lnTo>
                  <a:pt x="0" y="11213311"/>
                </a:lnTo>
                <a:lnTo>
                  <a:pt x="4532892" y="11213311"/>
                </a:lnTo>
                <a:lnTo>
                  <a:pt x="4532892" y="0"/>
                </a:lnTo>
                <a:close/>
              </a:path>
            </a:pathLst>
          </a:custGeom>
          <a:blipFill>
            <a:blip r:embed="rId3">
              <a:extLst>
                <a:ext uri="{96DAC541-7B7A-43D3-8B79-37D633B846F1}">
                  <asvg:svgBlip xmlns:asvg="http://schemas.microsoft.com/office/drawing/2016/SVG/main" r:embed="rId4"/>
                </a:ext>
              </a:extLst>
            </a:blip>
            <a:stretch>
              <a:fillRect l="-87106"/>
            </a:stretch>
          </a:blipFill>
        </p:spPr>
      </p:sp>
    </p:spTree>
    <p:extLst>
      <p:ext uri="{BB962C8B-B14F-4D97-AF65-F5344CB8AC3E}">
        <p14:creationId xmlns:p14="http://schemas.microsoft.com/office/powerpoint/2010/main" val="247483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E3341C8-52B0-29FD-201E-F070591D0CB5}"/>
            </a:ext>
          </a:extLst>
        </p:cNvPr>
        <p:cNvGrpSpPr/>
        <p:nvPr/>
      </p:nvGrpSpPr>
      <p:grpSpPr>
        <a:xfrm>
          <a:off x="0" y="0"/>
          <a:ext cx="0" cy="0"/>
          <a:chOff x="0" y="0"/>
          <a:chExt cx="0" cy="0"/>
        </a:xfrm>
      </p:grpSpPr>
      <p:sp>
        <p:nvSpPr>
          <p:cNvPr id="9" name="Rounded Rectangle 207">
            <a:extLst>
              <a:ext uri="{FF2B5EF4-FFF2-40B4-BE49-F238E27FC236}">
                <a16:creationId xmlns:a16="http://schemas.microsoft.com/office/drawing/2014/main" id="{18A46E93-AFB5-79AD-A588-F3A558AA933B}"/>
              </a:ext>
            </a:extLst>
          </p:cNvPr>
          <p:cNvSpPr/>
          <p:nvPr/>
        </p:nvSpPr>
        <p:spPr>
          <a:xfrm>
            <a:off x="5260835" y="1995000"/>
            <a:ext cx="5977007" cy="2021480"/>
          </a:xfrm>
          <a:prstGeom prst="roundRect">
            <a:avLst>
              <a:gd name="adj" fmla="val 10658"/>
            </a:avLst>
          </a:prstGeom>
          <a:solidFill>
            <a:srgbClr val="FFFFFF"/>
          </a:solidFill>
          <a:ln w="12700" cap="flat" cmpd="sng" algn="ctr">
            <a:solidFill>
              <a:srgbClr val="000000"/>
            </a:solidFill>
            <a:prstDash val="solid"/>
          </a:ln>
          <a:effectLst/>
        </p:spPr>
        <p:txBody>
          <a:bodyPr rtlCol="0" anchor="ctr"/>
          <a:lstStyle/>
          <a:p>
            <a:pPr algn="just" defTabSz="1151961">
              <a:lnSpc>
                <a:spcPct val="150000"/>
              </a:lnSpc>
            </a:pPr>
            <a:r>
              <a:rPr lang="vi-VN" sz="2400" b="1" kern="0" dirty="0">
                <a:solidFill>
                  <a:schemeClr val="tx1"/>
                </a:solidFill>
                <a:latin typeface="+mn-lt"/>
                <a:cs typeface="Arial" panose="020B0604020202020204" pitchFamily="34" charset="0"/>
                <a:sym typeface="Arial"/>
              </a:rPr>
              <a:t>Học thức: </a:t>
            </a:r>
            <a:r>
              <a:rPr lang="vi-VN" sz="2400" kern="0" dirty="0">
                <a:solidFill>
                  <a:sysClr val="windowText" lastClr="000000"/>
                </a:solidFill>
                <a:latin typeface="+mn-lt"/>
                <a:cs typeface="Arial" panose="020B0604020202020204" pitchFamily="34" charset="0"/>
                <a:sym typeface="Arial"/>
              </a:rPr>
              <a:t>những kiến thức nhờ học tập mà có, thường thể hiện ở sự hiểu biết và cách ứng xử trong đời sống</a:t>
            </a:r>
            <a:r>
              <a:rPr lang="en-US" sz="2400" kern="0" dirty="0">
                <a:solidFill>
                  <a:sysClr val="windowText" lastClr="000000"/>
                </a:solidFill>
                <a:latin typeface="+mn-lt"/>
                <a:cs typeface="Arial" panose="020B0604020202020204" pitchFamily="34" charset="0"/>
                <a:sym typeface="Arial"/>
              </a:rPr>
              <a:t>.</a:t>
            </a:r>
            <a:endParaRPr lang="vi-VN" sz="2400" kern="0" dirty="0">
              <a:solidFill>
                <a:sysClr val="windowText" lastClr="000000"/>
              </a:solidFill>
              <a:latin typeface="+mn-lt"/>
              <a:cs typeface="Arial" panose="020B0604020202020204" pitchFamily="34" charset="0"/>
              <a:sym typeface="Arial"/>
            </a:endParaRPr>
          </a:p>
        </p:txBody>
      </p:sp>
      <p:cxnSp>
        <p:nvCxnSpPr>
          <p:cNvPr id="10" name="Elbow Connector 209">
            <a:extLst>
              <a:ext uri="{FF2B5EF4-FFF2-40B4-BE49-F238E27FC236}">
                <a16:creationId xmlns:a16="http://schemas.microsoft.com/office/drawing/2014/main" id="{1D07B5AA-0D28-FA2C-559B-888A4251D89B}"/>
              </a:ext>
            </a:extLst>
          </p:cNvPr>
          <p:cNvCxnSpPr>
            <a:cxnSpLocks/>
            <a:endCxn id="9" idx="1"/>
          </p:cNvCxnSpPr>
          <p:nvPr/>
        </p:nvCxnSpPr>
        <p:spPr>
          <a:xfrm flipV="1">
            <a:off x="4054628" y="3005740"/>
            <a:ext cx="1206207" cy="1010741"/>
          </a:xfrm>
          <a:prstGeom prst="bentConnector3">
            <a:avLst>
              <a:gd name="adj1" fmla="val 50000"/>
            </a:avLst>
          </a:prstGeom>
          <a:noFill/>
          <a:ln w="19050" cap="flat" cmpd="sng" algn="ctr">
            <a:solidFill>
              <a:srgbClr val="000000"/>
            </a:solidFill>
            <a:prstDash val="solid"/>
            <a:tailEnd type="triangle"/>
          </a:ln>
          <a:effectLst/>
        </p:spPr>
      </p:cxnSp>
      <p:cxnSp>
        <p:nvCxnSpPr>
          <p:cNvPr id="11" name="Elbow Connector 213">
            <a:extLst>
              <a:ext uri="{FF2B5EF4-FFF2-40B4-BE49-F238E27FC236}">
                <a16:creationId xmlns:a16="http://schemas.microsoft.com/office/drawing/2014/main" id="{EBBC5E25-6C0D-A783-9FDE-865E0F192087}"/>
              </a:ext>
            </a:extLst>
          </p:cNvPr>
          <p:cNvCxnSpPr>
            <a:cxnSpLocks/>
            <a:endCxn id="12" idx="1"/>
          </p:cNvCxnSpPr>
          <p:nvPr/>
        </p:nvCxnSpPr>
        <p:spPr>
          <a:xfrm>
            <a:off x="4054628" y="4016481"/>
            <a:ext cx="1206208" cy="1273516"/>
          </a:xfrm>
          <a:prstGeom prst="bentConnector3">
            <a:avLst>
              <a:gd name="adj1" fmla="val 50000"/>
            </a:avLst>
          </a:prstGeom>
          <a:noFill/>
          <a:ln w="19050" cap="flat" cmpd="sng" algn="ctr">
            <a:solidFill>
              <a:srgbClr val="000000"/>
            </a:solidFill>
            <a:prstDash val="solid"/>
            <a:tailEnd type="triangle"/>
          </a:ln>
          <a:effectLst/>
        </p:spPr>
      </p:cxnSp>
      <p:sp>
        <p:nvSpPr>
          <p:cNvPr id="12" name="Rounded Rectangle 211">
            <a:extLst>
              <a:ext uri="{FF2B5EF4-FFF2-40B4-BE49-F238E27FC236}">
                <a16:creationId xmlns:a16="http://schemas.microsoft.com/office/drawing/2014/main" id="{AC3F742D-0372-5E68-6739-F91801D75A28}"/>
              </a:ext>
            </a:extLst>
          </p:cNvPr>
          <p:cNvSpPr/>
          <p:nvPr/>
        </p:nvSpPr>
        <p:spPr>
          <a:xfrm>
            <a:off x="5260836" y="4279257"/>
            <a:ext cx="5977006" cy="2021480"/>
          </a:xfrm>
          <a:prstGeom prst="roundRect">
            <a:avLst>
              <a:gd name="adj" fmla="val 10658"/>
            </a:avLst>
          </a:prstGeom>
          <a:solidFill>
            <a:srgbClr val="FFFFFF"/>
          </a:solidFill>
          <a:ln w="12700" cap="flat" cmpd="sng" algn="ctr">
            <a:solidFill>
              <a:srgbClr val="000000"/>
            </a:solidFill>
            <a:prstDash val="solid"/>
          </a:ln>
          <a:effectLst/>
        </p:spPr>
        <p:txBody>
          <a:bodyPr rtlCol="0" anchor="ctr"/>
          <a:lstStyle/>
          <a:p>
            <a:pPr algn="just" defTabSz="1151961">
              <a:lnSpc>
                <a:spcPct val="150000"/>
              </a:lnSpc>
              <a:defRPr/>
            </a:pPr>
            <a:r>
              <a:rPr lang="vi-VN" sz="2400" b="1" kern="0" dirty="0">
                <a:solidFill>
                  <a:schemeClr val="tx1"/>
                </a:solidFill>
                <a:latin typeface="+mn-lt"/>
                <a:cs typeface="Arial" panose="020B0604020202020204" pitchFamily="34" charset="0"/>
                <a:sym typeface="Arial"/>
              </a:rPr>
              <a:t>Học vấn: </a:t>
            </a:r>
            <a:r>
              <a:rPr lang="vi-VN" sz="2400" kern="0" dirty="0">
                <a:solidFill>
                  <a:sysClr val="windowText" lastClr="000000"/>
                </a:solidFill>
                <a:latin typeface="+mn-lt"/>
                <a:cs typeface="Arial" panose="020B0604020202020204" pitchFamily="34" charset="0"/>
                <a:sym typeface="Arial"/>
              </a:rPr>
              <a:t>những kiến thức nhờ học tập mà có, thường được đánh giá theo cấp học, bậc học</a:t>
            </a:r>
            <a:r>
              <a:rPr lang="en-US" sz="2400" kern="0" dirty="0">
                <a:solidFill>
                  <a:sysClr val="windowText" lastClr="000000"/>
                </a:solidFill>
                <a:latin typeface="+mn-lt"/>
                <a:cs typeface="Arial" panose="020B0604020202020204" pitchFamily="34" charset="0"/>
                <a:sym typeface="Arial"/>
              </a:rPr>
              <a:t>.</a:t>
            </a:r>
            <a:endParaRPr lang="vi-VN" sz="2400" kern="0" dirty="0">
              <a:solidFill>
                <a:sysClr val="windowText" lastClr="000000"/>
              </a:solidFill>
              <a:latin typeface="+mn-lt"/>
              <a:cs typeface="Arial" panose="020B0604020202020204" pitchFamily="34" charset="0"/>
              <a:sym typeface="Arial"/>
            </a:endParaRPr>
          </a:p>
        </p:txBody>
      </p:sp>
      <p:sp>
        <p:nvSpPr>
          <p:cNvPr id="15" name="TextBox 14">
            <a:extLst>
              <a:ext uri="{FF2B5EF4-FFF2-40B4-BE49-F238E27FC236}">
                <a16:creationId xmlns:a16="http://schemas.microsoft.com/office/drawing/2014/main" id="{E8F26122-F0D4-7CDB-2BD8-EE2D7DDF11F9}"/>
              </a:ext>
            </a:extLst>
          </p:cNvPr>
          <p:cNvSpPr txBox="1"/>
          <p:nvPr/>
        </p:nvSpPr>
        <p:spPr>
          <a:xfrm>
            <a:off x="3048000" y="1221802"/>
            <a:ext cx="6096000" cy="461665"/>
          </a:xfrm>
          <a:prstGeom prst="rect">
            <a:avLst/>
          </a:prstGeom>
          <a:noFill/>
        </p:spPr>
        <p:txBody>
          <a:bodyPr wrap="square">
            <a:spAutoFit/>
          </a:bodyPr>
          <a:lstStyle/>
          <a:p>
            <a:pPr algn="ctr">
              <a:defRPr/>
            </a:pPr>
            <a:r>
              <a:rPr lang="en-US" sz="2400" b="1" dirty="0">
                <a:solidFill>
                  <a:schemeClr val="tx1"/>
                </a:solidFill>
                <a:latin typeface="+mn-lt"/>
                <a:cs typeface="Arial" panose="020B0604020202020204" pitchFamily="34" charset="0"/>
              </a:rPr>
              <a:t>GỢI </a:t>
            </a:r>
            <a:r>
              <a:rPr lang="en-US" sz="2400" b="1" dirty="0" err="1">
                <a:solidFill>
                  <a:schemeClr val="tx1"/>
                </a:solidFill>
                <a:latin typeface="+mn-lt"/>
                <a:cs typeface="Arial" panose="020B0604020202020204" pitchFamily="34" charset="0"/>
              </a:rPr>
              <a:t>Ý</a:t>
            </a:r>
            <a:r>
              <a:rPr lang="en-US" sz="2400" b="1" dirty="0">
                <a:solidFill>
                  <a:schemeClr val="tx1"/>
                </a:solidFill>
                <a:latin typeface="+mn-lt"/>
                <a:cs typeface="Arial" panose="020B0604020202020204" pitchFamily="34" charset="0"/>
              </a:rPr>
              <a:t> THAM KHẢO</a:t>
            </a:r>
          </a:p>
        </p:txBody>
      </p:sp>
      <p:sp>
        <p:nvSpPr>
          <p:cNvPr id="18" name="Freeform 21">
            <a:extLst>
              <a:ext uri="{FF2B5EF4-FFF2-40B4-BE49-F238E27FC236}">
                <a16:creationId xmlns:a16="http://schemas.microsoft.com/office/drawing/2014/main" id="{CE6A850E-A42B-1279-5B5B-96F5AEC70E8F}"/>
              </a:ext>
            </a:extLst>
          </p:cNvPr>
          <p:cNvSpPr/>
          <p:nvPr/>
        </p:nvSpPr>
        <p:spPr>
          <a:xfrm flipH="1">
            <a:off x="773023" y="2204825"/>
            <a:ext cx="3281604" cy="5640257"/>
          </a:xfrm>
          <a:custGeom>
            <a:avLst/>
            <a:gdLst/>
            <a:ahLst/>
            <a:cxnLst/>
            <a:rect l="l" t="t" r="r" b="b"/>
            <a:pathLst>
              <a:path w="4541423" h="7805571">
                <a:moveTo>
                  <a:pt x="4541423" y="0"/>
                </a:moveTo>
                <a:lnTo>
                  <a:pt x="0" y="0"/>
                </a:lnTo>
                <a:lnTo>
                  <a:pt x="0" y="7805571"/>
                </a:lnTo>
                <a:lnTo>
                  <a:pt x="4541423" y="7805571"/>
                </a:lnTo>
                <a:lnTo>
                  <a:pt x="4541423"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2628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74FF5F-032A-426A-0464-2C2D971638D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76257A3-33C6-6F02-1844-B946CBCD5186}"/>
              </a:ext>
            </a:extLst>
          </p:cNvPr>
          <p:cNvSpPr txBox="1"/>
          <p:nvPr/>
        </p:nvSpPr>
        <p:spPr>
          <a:xfrm>
            <a:off x="3911940" y="1203928"/>
            <a:ext cx="4368119" cy="461665"/>
          </a:xfrm>
          <a:prstGeom prst="rect">
            <a:avLst/>
          </a:prstGeom>
          <a:noFill/>
          <a:ln>
            <a:noFill/>
          </a:ln>
        </p:spPr>
        <p:txBody>
          <a:bodyPr wrap="square" rtlCol="0">
            <a:spAutoFit/>
          </a:bodyPr>
          <a:lstStyle/>
          <a:p>
            <a:pPr algn="ctr"/>
            <a:r>
              <a:rPr lang="en-US" sz="2400" b="1" dirty="0" err="1">
                <a:solidFill>
                  <a:schemeClr val="tx1"/>
                </a:solidFill>
                <a:latin typeface="+mn-lt"/>
                <a:cs typeface="Arial" panose="020B0604020202020204" pitchFamily="34" charset="0"/>
              </a:rPr>
              <a:t>Hoạt</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động</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nhóm</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đôi</a:t>
            </a:r>
            <a:endParaRPr lang="en-US" sz="2400" b="1" dirty="0">
              <a:solidFill>
                <a:schemeClr val="tx1"/>
              </a:solidFill>
              <a:latin typeface="+mn-lt"/>
              <a:cs typeface="Arial" panose="020B0604020202020204" pitchFamily="34" charset="0"/>
            </a:endParaRPr>
          </a:p>
        </p:txBody>
      </p:sp>
      <p:sp>
        <p:nvSpPr>
          <p:cNvPr id="20" name="TextBox 19">
            <a:extLst>
              <a:ext uri="{FF2B5EF4-FFF2-40B4-BE49-F238E27FC236}">
                <a16:creationId xmlns:a16="http://schemas.microsoft.com/office/drawing/2014/main" id="{6B71646F-7CFE-080A-52CE-CCABC9DC33D5}"/>
              </a:ext>
            </a:extLst>
          </p:cNvPr>
          <p:cNvSpPr txBox="1"/>
          <p:nvPr/>
        </p:nvSpPr>
        <p:spPr>
          <a:xfrm>
            <a:off x="1313157" y="1704289"/>
            <a:ext cx="9565683" cy="1241191"/>
          </a:xfrm>
          <a:prstGeom prst="roundRect">
            <a:avLst/>
          </a:prstGeom>
          <a:no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2400" b="1" dirty="0" err="1">
                <a:solidFill>
                  <a:schemeClr val="tx1"/>
                </a:solidFill>
                <a:cs typeface="Arial" panose="020B0604020202020204" pitchFamily="34" charset="0"/>
              </a:rPr>
              <a:t>Bài</a:t>
            </a:r>
            <a:r>
              <a:rPr lang="en-US" sz="2400" b="1" dirty="0">
                <a:solidFill>
                  <a:schemeClr val="tx1"/>
                </a:solidFill>
                <a:cs typeface="Arial" panose="020B0604020202020204" pitchFamily="34" charset="0"/>
              </a:rPr>
              <a:t> </a:t>
            </a:r>
            <a:r>
              <a:rPr lang="en-US" sz="2400" b="1" dirty="0" err="1">
                <a:solidFill>
                  <a:schemeClr val="tx1"/>
                </a:solidFill>
                <a:cs typeface="Arial" panose="020B0604020202020204" pitchFamily="34" charset="0"/>
              </a:rPr>
              <a:t>tập</a:t>
            </a:r>
            <a:r>
              <a:rPr lang="en-US" sz="2400" b="1" dirty="0">
                <a:solidFill>
                  <a:schemeClr val="tx1"/>
                </a:solidFill>
                <a:cs typeface="Arial" panose="020B0604020202020204" pitchFamily="34" charset="0"/>
              </a:rPr>
              <a:t> 2: </a:t>
            </a:r>
            <a:r>
              <a:rPr lang="vi-VN" sz="2400" dirty="0">
                <a:solidFill>
                  <a:schemeClr val="tx1"/>
                </a:solidFill>
                <a:cs typeface="Arial" panose="020B0604020202020204" pitchFamily="34" charset="0"/>
              </a:rPr>
              <a:t>Xếp </a:t>
            </a:r>
            <a:r>
              <a:rPr lang="vi-VN" sz="2400" dirty="0">
                <a:cs typeface="Arial" panose="020B0604020202020204" pitchFamily="34" charset="0"/>
              </a:rPr>
              <a:t>các từ dưới đây thành 2 nhóm, dựa theo nghĩa của tiếng </a:t>
            </a:r>
            <a:r>
              <a:rPr lang="vi-VN" sz="2400" b="1" dirty="0">
                <a:solidFill>
                  <a:schemeClr val="tx1"/>
                </a:solidFill>
                <a:cs typeface="Arial" panose="020B0604020202020204" pitchFamily="34" charset="0"/>
              </a:rPr>
              <a:t>hành</a:t>
            </a:r>
            <a:r>
              <a:rPr lang="vi-VN" sz="2400" dirty="0">
                <a:cs typeface="Arial" panose="020B0604020202020204" pitchFamily="34" charset="0"/>
              </a:rPr>
              <a:t>: </a:t>
            </a:r>
            <a:endParaRPr lang="en-US" sz="2400" dirty="0">
              <a:cs typeface="Arial" panose="020B0604020202020204" pitchFamily="34" charset="0"/>
            </a:endParaRPr>
          </a:p>
        </p:txBody>
      </p:sp>
      <p:grpSp>
        <p:nvGrpSpPr>
          <p:cNvPr id="22" name="Group 21">
            <a:extLst>
              <a:ext uri="{FF2B5EF4-FFF2-40B4-BE49-F238E27FC236}">
                <a16:creationId xmlns:a16="http://schemas.microsoft.com/office/drawing/2014/main" id="{C1491F04-51D6-7675-F180-7D85DD6F4D68}"/>
              </a:ext>
            </a:extLst>
          </p:cNvPr>
          <p:cNvGrpSpPr/>
          <p:nvPr/>
        </p:nvGrpSpPr>
        <p:grpSpPr>
          <a:xfrm>
            <a:off x="411171" y="3303253"/>
            <a:ext cx="4871722" cy="1413076"/>
            <a:chOff x="703252" y="3342550"/>
            <a:chExt cx="7733651" cy="2243198"/>
          </a:xfrm>
        </p:grpSpPr>
        <p:sp>
          <p:nvSpPr>
            <p:cNvPr id="23" name="Freeform 7">
              <a:extLst>
                <a:ext uri="{FF2B5EF4-FFF2-40B4-BE49-F238E27FC236}">
                  <a16:creationId xmlns:a16="http://schemas.microsoft.com/office/drawing/2014/main" id="{CDE2986B-DBB3-F1B1-1847-CE5A2B9E3956}"/>
                </a:ext>
              </a:extLst>
            </p:cNvPr>
            <p:cNvSpPr/>
            <p:nvPr/>
          </p:nvSpPr>
          <p:spPr>
            <a:xfrm>
              <a:off x="1576915" y="3342550"/>
              <a:ext cx="6859988" cy="2243198"/>
            </a:xfrm>
            <a:custGeom>
              <a:avLst/>
              <a:gdLst/>
              <a:ahLst/>
              <a:cxnLst/>
              <a:rect l="l" t="t" r="r" b="b"/>
              <a:pathLst>
                <a:path w="1855339" h="610988">
                  <a:moveTo>
                    <a:pt x="57964" y="0"/>
                  </a:moveTo>
                  <a:lnTo>
                    <a:pt x="1797375" y="0"/>
                  </a:lnTo>
                  <a:cubicBezTo>
                    <a:pt x="1829388" y="0"/>
                    <a:pt x="1855339" y="25952"/>
                    <a:pt x="1855339" y="57964"/>
                  </a:cubicBezTo>
                  <a:lnTo>
                    <a:pt x="1855339" y="553024"/>
                  </a:lnTo>
                  <a:cubicBezTo>
                    <a:pt x="1855339" y="585037"/>
                    <a:pt x="1829388" y="610988"/>
                    <a:pt x="1797375" y="610988"/>
                  </a:cubicBezTo>
                  <a:lnTo>
                    <a:pt x="57964" y="610988"/>
                  </a:lnTo>
                  <a:cubicBezTo>
                    <a:pt x="25952" y="610988"/>
                    <a:pt x="0" y="585037"/>
                    <a:pt x="0" y="553024"/>
                  </a:cubicBezTo>
                  <a:lnTo>
                    <a:pt x="0" y="57964"/>
                  </a:lnTo>
                  <a:cubicBezTo>
                    <a:pt x="0" y="25952"/>
                    <a:pt x="25952" y="0"/>
                    <a:pt x="57964" y="0"/>
                  </a:cubicBezTo>
                  <a:close/>
                </a:path>
              </a:pathLst>
            </a:custGeom>
            <a:solidFill>
              <a:srgbClr val="FFF1C5"/>
            </a:solidFill>
          </p:spPr>
          <p:txBody>
            <a:bodyPr/>
            <a:lstStyle/>
            <a:p>
              <a:endParaRPr lang="en-US" sz="2400">
                <a:latin typeface="+mn-lt"/>
              </a:endParaRPr>
            </a:p>
          </p:txBody>
        </p:sp>
        <p:grpSp>
          <p:nvGrpSpPr>
            <p:cNvPr id="24" name="Group 23">
              <a:extLst>
                <a:ext uri="{FF2B5EF4-FFF2-40B4-BE49-F238E27FC236}">
                  <a16:creationId xmlns:a16="http://schemas.microsoft.com/office/drawing/2014/main" id="{0272FBE0-0F17-78E3-4060-AEDDAD04C69F}"/>
                </a:ext>
              </a:extLst>
            </p:cNvPr>
            <p:cNvGrpSpPr/>
            <p:nvPr/>
          </p:nvGrpSpPr>
          <p:grpSpPr>
            <a:xfrm>
              <a:off x="703252" y="3750206"/>
              <a:ext cx="1736432" cy="1427885"/>
              <a:chOff x="988086" y="3609198"/>
              <a:chExt cx="1736432" cy="1427885"/>
            </a:xfrm>
          </p:grpSpPr>
          <p:grpSp>
            <p:nvGrpSpPr>
              <p:cNvPr id="26" name="Group 9">
                <a:extLst>
                  <a:ext uri="{FF2B5EF4-FFF2-40B4-BE49-F238E27FC236}">
                    <a16:creationId xmlns:a16="http://schemas.microsoft.com/office/drawing/2014/main" id="{B3E8D16E-8931-31FA-545F-F14852BA2B9E}"/>
                  </a:ext>
                </a:extLst>
              </p:cNvPr>
              <p:cNvGrpSpPr/>
              <p:nvPr/>
            </p:nvGrpSpPr>
            <p:grpSpPr>
              <a:xfrm>
                <a:off x="1142362" y="3609198"/>
                <a:ext cx="1478979" cy="1427885"/>
                <a:chOff x="52569" y="76200"/>
                <a:chExt cx="684031" cy="660400"/>
              </a:xfrm>
            </p:grpSpPr>
            <p:sp>
              <p:nvSpPr>
                <p:cNvPr id="28" name="Freeform 10">
                  <a:extLst>
                    <a:ext uri="{FF2B5EF4-FFF2-40B4-BE49-F238E27FC236}">
                      <a16:creationId xmlns:a16="http://schemas.microsoft.com/office/drawing/2014/main" id="{73291359-688A-58B0-B319-D935CFFD8DCF}"/>
                    </a:ext>
                  </a:extLst>
                </p:cNvPr>
                <p:cNvSpPr/>
                <p:nvPr/>
              </p:nvSpPr>
              <p:spPr>
                <a:xfrm>
                  <a:off x="52569" y="101283"/>
                  <a:ext cx="660400" cy="63531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1">
                    <a:lumMod val="20000"/>
                    <a:lumOff val="80000"/>
                  </a:schemeClr>
                </a:solidFill>
              </p:spPr>
              <p:txBody>
                <a:bodyPr/>
                <a:lstStyle/>
                <a:p>
                  <a:endParaRPr lang="en-US" sz="2400" dirty="0">
                    <a:latin typeface="+mn-lt"/>
                  </a:endParaRPr>
                </a:p>
              </p:txBody>
            </p:sp>
            <p:sp>
              <p:nvSpPr>
                <p:cNvPr id="29" name="TextBox 11">
                  <a:extLst>
                    <a:ext uri="{FF2B5EF4-FFF2-40B4-BE49-F238E27FC236}">
                      <a16:creationId xmlns:a16="http://schemas.microsoft.com/office/drawing/2014/main" id="{72165D32-DFDE-C456-8F08-C9037FF52B12}"/>
                    </a:ext>
                  </a:extLst>
                </p:cNvPr>
                <p:cNvSpPr txBox="1"/>
                <p:nvPr/>
              </p:nvSpPr>
              <p:spPr>
                <a:xfrm>
                  <a:off x="76200" y="76200"/>
                  <a:ext cx="660400" cy="660400"/>
                </a:xfrm>
                <a:prstGeom prst="rect">
                  <a:avLst/>
                </a:prstGeom>
              </p:spPr>
              <p:txBody>
                <a:bodyPr lIns="32001" tIns="32001" rIns="32001" bIns="32001" rtlCol="0" anchor="ctr"/>
                <a:lstStyle/>
                <a:p>
                  <a:pPr algn="ctr">
                    <a:lnSpc>
                      <a:spcPts val="1946"/>
                    </a:lnSpc>
                  </a:pPr>
                  <a:endParaRPr sz="2400">
                    <a:latin typeface="+mn-lt"/>
                  </a:endParaRPr>
                </a:p>
              </p:txBody>
            </p:sp>
          </p:grpSp>
          <p:sp>
            <p:nvSpPr>
              <p:cNvPr id="27" name="TextBox 43">
                <a:extLst>
                  <a:ext uri="{FF2B5EF4-FFF2-40B4-BE49-F238E27FC236}">
                    <a16:creationId xmlns:a16="http://schemas.microsoft.com/office/drawing/2014/main" id="{C511DDC9-0F13-CBD9-98AE-1FBF55BB1599}"/>
                  </a:ext>
                </a:extLst>
              </p:cNvPr>
              <p:cNvSpPr txBox="1"/>
              <p:nvPr/>
            </p:nvSpPr>
            <p:spPr>
              <a:xfrm>
                <a:off x="988086" y="4011242"/>
                <a:ext cx="1736432" cy="586299"/>
              </a:xfrm>
              <a:prstGeom prst="rect">
                <a:avLst/>
              </a:prstGeom>
            </p:spPr>
            <p:txBody>
              <a:bodyPr lIns="0" tIns="0" rIns="0" bIns="0" rtlCol="0" anchor="t">
                <a:spAutoFit/>
              </a:bodyPr>
              <a:lstStyle/>
              <a:p>
                <a:pPr algn="ctr"/>
                <a:r>
                  <a:rPr lang="en-US" sz="2400" b="1" dirty="0">
                    <a:solidFill>
                      <a:schemeClr val="tx1"/>
                    </a:solidFill>
                    <a:latin typeface="+mn-lt"/>
                    <a:cs typeface="Arial" panose="020B0604020202020204" pitchFamily="34" charset="0"/>
                  </a:rPr>
                  <a:t>a</a:t>
                </a:r>
              </a:p>
            </p:txBody>
          </p:sp>
        </p:grpSp>
        <p:sp>
          <p:nvSpPr>
            <p:cNvPr id="25" name="TextBox 24">
              <a:extLst>
                <a:ext uri="{FF2B5EF4-FFF2-40B4-BE49-F238E27FC236}">
                  <a16:creationId xmlns:a16="http://schemas.microsoft.com/office/drawing/2014/main" id="{155D2803-04A2-8C5C-9ED8-7E7BC3E9ACE1}"/>
                </a:ext>
              </a:extLst>
            </p:cNvPr>
            <p:cNvSpPr txBox="1"/>
            <p:nvPr/>
          </p:nvSpPr>
          <p:spPr>
            <a:xfrm>
              <a:off x="2331064" y="4128405"/>
              <a:ext cx="5614252" cy="732874"/>
            </a:xfrm>
            <a:prstGeom prst="rect">
              <a:avLst/>
            </a:prstGeom>
            <a:noFill/>
          </p:spPr>
          <p:txBody>
            <a:bodyPr wrap="square">
              <a:spAutoFit/>
            </a:bodyPr>
            <a:lstStyle/>
            <a:p>
              <a:pPr algn="ctr"/>
              <a:r>
                <a:rPr lang="en-US" sz="2400" b="1" dirty="0" err="1">
                  <a:solidFill>
                    <a:schemeClr val="tx1"/>
                  </a:solidFill>
                  <a:latin typeface="+mn-lt"/>
                  <a:ea typeface="Calibri" panose="020F0502020204030204" pitchFamily="34" charset="0"/>
                  <a:cs typeface="Arial" panose="020B0604020202020204" pitchFamily="34" charset="0"/>
                </a:rPr>
                <a:t>Hành</a:t>
              </a:r>
              <a:r>
                <a:rPr lang="en-US" sz="2400" b="1" i="1" dirty="0">
                  <a:solidFill>
                    <a:srgbClr val="FF0000"/>
                  </a:solidFill>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có</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nghĩa</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là</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đi</a:t>
              </a:r>
              <a:r>
                <a:rPr lang="en-US" sz="2400" dirty="0">
                  <a:latin typeface="+mn-lt"/>
                  <a:ea typeface="Calibri" panose="020F0502020204030204" pitchFamily="34" charset="0"/>
                  <a:cs typeface="Arial" panose="020B0604020202020204" pitchFamily="34" charset="0"/>
                </a:rPr>
                <a:t> </a:t>
              </a:r>
              <a:endParaRPr lang="vi-VN" sz="2400" dirty="0">
                <a:latin typeface="+mn-lt"/>
                <a:ea typeface="Calibri" panose="020F0502020204030204" pitchFamily="34" charset="0"/>
                <a:cs typeface="Arial" panose="020B0604020202020204" pitchFamily="34" charset="0"/>
              </a:endParaRPr>
            </a:p>
          </p:txBody>
        </p:sp>
      </p:grpSp>
      <p:sp>
        <p:nvSpPr>
          <p:cNvPr id="30" name="Rectangle: Rounded Corners 39">
            <a:extLst>
              <a:ext uri="{FF2B5EF4-FFF2-40B4-BE49-F238E27FC236}">
                <a16:creationId xmlns:a16="http://schemas.microsoft.com/office/drawing/2014/main" id="{DA7A0887-FCF1-486A-24D1-92D843525C3D}"/>
              </a:ext>
            </a:extLst>
          </p:cNvPr>
          <p:cNvSpPr/>
          <p:nvPr/>
        </p:nvSpPr>
        <p:spPr>
          <a:xfrm>
            <a:off x="6614457" y="3116348"/>
            <a:ext cx="1665602" cy="10032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cs typeface="Arial" panose="020B0604020202020204" pitchFamily="34" charset="0"/>
              </a:rPr>
              <a:t>thực hành</a:t>
            </a:r>
          </a:p>
        </p:txBody>
      </p:sp>
      <p:sp>
        <p:nvSpPr>
          <p:cNvPr id="31" name="Rectangle: Rounded Corners 43">
            <a:extLst>
              <a:ext uri="{FF2B5EF4-FFF2-40B4-BE49-F238E27FC236}">
                <a16:creationId xmlns:a16="http://schemas.microsoft.com/office/drawing/2014/main" id="{BE884C21-6841-FCC0-66B3-721220B98AD5}"/>
              </a:ext>
            </a:extLst>
          </p:cNvPr>
          <p:cNvSpPr/>
          <p:nvPr/>
        </p:nvSpPr>
        <p:spPr>
          <a:xfrm>
            <a:off x="5703877" y="4361490"/>
            <a:ext cx="1665603" cy="9557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cs typeface="Arial" panose="020B0604020202020204" pitchFamily="34" charset="0"/>
              </a:rPr>
              <a:t>tiến hành</a:t>
            </a:r>
          </a:p>
        </p:txBody>
      </p:sp>
      <p:sp>
        <p:nvSpPr>
          <p:cNvPr id="32" name="Rectangle: Rounded Corners 44">
            <a:extLst>
              <a:ext uri="{FF2B5EF4-FFF2-40B4-BE49-F238E27FC236}">
                <a16:creationId xmlns:a16="http://schemas.microsoft.com/office/drawing/2014/main" id="{E08B9624-0B5B-BE6C-D56F-527A1AED5FCA}"/>
              </a:ext>
            </a:extLst>
          </p:cNvPr>
          <p:cNvSpPr/>
          <p:nvPr/>
        </p:nvSpPr>
        <p:spPr>
          <a:xfrm>
            <a:off x="7588009" y="4361490"/>
            <a:ext cx="1895993" cy="9557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cs typeface="Arial" panose="020B0604020202020204" pitchFamily="34" charset="0"/>
              </a:rPr>
              <a:t>hành quân</a:t>
            </a:r>
          </a:p>
        </p:txBody>
      </p:sp>
      <p:sp>
        <p:nvSpPr>
          <p:cNvPr id="33" name="Rectangle: Rounded Corners 45">
            <a:extLst>
              <a:ext uri="{FF2B5EF4-FFF2-40B4-BE49-F238E27FC236}">
                <a16:creationId xmlns:a16="http://schemas.microsoft.com/office/drawing/2014/main" id="{17C46C55-10CA-3B28-2664-FAC828B1FED4}"/>
              </a:ext>
            </a:extLst>
          </p:cNvPr>
          <p:cNvSpPr/>
          <p:nvPr/>
        </p:nvSpPr>
        <p:spPr>
          <a:xfrm>
            <a:off x="9702532" y="4361490"/>
            <a:ext cx="1665603" cy="9557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cs typeface="Arial" panose="020B0604020202020204" pitchFamily="34" charset="0"/>
              </a:rPr>
              <a:t>hành động</a:t>
            </a:r>
          </a:p>
        </p:txBody>
      </p:sp>
      <p:sp>
        <p:nvSpPr>
          <p:cNvPr id="34" name="Rectangle: Rounded Corners 46">
            <a:extLst>
              <a:ext uri="{FF2B5EF4-FFF2-40B4-BE49-F238E27FC236}">
                <a16:creationId xmlns:a16="http://schemas.microsoft.com/office/drawing/2014/main" id="{44BF2582-65C3-7A70-E2B9-E2B2ABAB1D8F}"/>
              </a:ext>
            </a:extLst>
          </p:cNvPr>
          <p:cNvSpPr/>
          <p:nvPr/>
        </p:nvSpPr>
        <p:spPr>
          <a:xfrm>
            <a:off x="5703877" y="5559112"/>
            <a:ext cx="1665602" cy="9557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cs typeface="Arial" panose="020B0604020202020204" pitchFamily="34" charset="0"/>
              </a:rPr>
              <a:t>hành nghề</a:t>
            </a:r>
          </a:p>
        </p:txBody>
      </p:sp>
      <p:sp>
        <p:nvSpPr>
          <p:cNvPr id="35" name="Rectangle: Rounded Corners 47">
            <a:extLst>
              <a:ext uri="{FF2B5EF4-FFF2-40B4-BE49-F238E27FC236}">
                <a16:creationId xmlns:a16="http://schemas.microsoft.com/office/drawing/2014/main" id="{134107A6-7044-650D-4052-E23D85568983}"/>
              </a:ext>
            </a:extLst>
          </p:cNvPr>
          <p:cNvSpPr/>
          <p:nvPr/>
        </p:nvSpPr>
        <p:spPr>
          <a:xfrm>
            <a:off x="7588009" y="5559112"/>
            <a:ext cx="1895993" cy="9557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cs typeface="Arial" panose="020B0604020202020204" pitchFamily="34" charset="0"/>
              </a:rPr>
              <a:t>xuất hành</a:t>
            </a:r>
          </a:p>
        </p:txBody>
      </p:sp>
      <p:sp>
        <p:nvSpPr>
          <p:cNvPr id="36" name="Rectangle: Rounded Corners 48">
            <a:extLst>
              <a:ext uri="{FF2B5EF4-FFF2-40B4-BE49-F238E27FC236}">
                <a16:creationId xmlns:a16="http://schemas.microsoft.com/office/drawing/2014/main" id="{537C019B-718D-BDB6-9EBB-AE0B40547BAB}"/>
              </a:ext>
            </a:extLst>
          </p:cNvPr>
          <p:cNvSpPr/>
          <p:nvPr/>
        </p:nvSpPr>
        <p:spPr>
          <a:xfrm>
            <a:off x="9702532" y="5559112"/>
            <a:ext cx="1665603" cy="9557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cs typeface="Arial" panose="020B0604020202020204" pitchFamily="34" charset="0"/>
              </a:rPr>
              <a:t>hành khúc</a:t>
            </a:r>
          </a:p>
        </p:txBody>
      </p:sp>
      <p:grpSp>
        <p:nvGrpSpPr>
          <p:cNvPr id="37" name="Group 36">
            <a:extLst>
              <a:ext uri="{FF2B5EF4-FFF2-40B4-BE49-F238E27FC236}">
                <a16:creationId xmlns:a16="http://schemas.microsoft.com/office/drawing/2014/main" id="{86292BA7-8F58-D4B6-4889-49025A99D01D}"/>
              </a:ext>
            </a:extLst>
          </p:cNvPr>
          <p:cNvGrpSpPr/>
          <p:nvPr/>
        </p:nvGrpSpPr>
        <p:grpSpPr>
          <a:xfrm>
            <a:off x="443357" y="4984096"/>
            <a:ext cx="4842309" cy="1413076"/>
            <a:chOff x="749944" y="3342550"/>
            <a:chExt cx="7686959" cy="2243198"/>
          </a:xfrm>
        </p:grpSpPr>
        <p:sp>
          <p:nvSpPr>
            <p:cNvPr id="38" name="Freeform 7">
              <a:extLst>
                <a:ext uri="{FF2B5EF4-FFF2-40B4-BE49-F238E27FC236}">
                  <a16:creationId xmlns:a16="http://schemas.microsoft.com/office/drawing/2014/main" id="{2A965AA8-7649-FBA8-F52C-CB8FAFDD3DBA}"/>
                </a:ext>
              </a:extLst>
            </p:cNvPr>
            <p:cNvSpPr/>
            <p:nvPr/>
          </p:nvSpPr>
          <p:spPr>
            <a:xfrm>
              <a:off x="1576915" y="3342550"/>
              <a:ext cx="6859988" cy="2243198"/>
            </a:xfrm>
            <a:custGeom>
              <a:avLst/>
              <a:gdLst/>
              <a:ahLst/>
              <a:cxnLst/>
              <a:rect l="l" t="t" r="r" b="b"/>
              <a:pathLst>
                <a:path w="1855339" h="610988">
                  <a:moveTo>
                    <a:pt x="57964" y="0"/>
                  </a:moveTo>
                  <a:lnTo>
                    <a:pt x="1797375" y="0"/>
                  </a:lnTo>
                  <a:cubicBezTo>
                    <a:pt x="1829388" y="0"/>
                    <a:pt x="1855339" y="25952"/>
                    <a:pt x="1855339" y="57964"/>
                  </a:cubicBezTo>
                  <a:lnTo>
                    <a:pt x="1855339" y="553024"/>
                  </a:lnTo>
                  <a:cubicBezTo>
                    <a:pt x="1855339" y="585037"/>
                    <a:pt x="1829388" y="610988"/>
                    <a:pt x="1797375" y="610988"/>
                  </a:cubicBezTo>
                  <a:lnTo>
                    <a:pt x="57964" y="610988"/>
                  </a:lnTo>
                  <a:cubicBezTo>
                    <a:pt x="25952" y="610988"/>
                    <a:pt x="0" y="585037"/>
                    <a:pt x="0" y="553024"/>
                  </a:cubicBezTo>
                  <a:lnTo>
                    <a:pt x="0" y="57964"/>
                  </a:lnTo>
                  <a:cubicBezTo>
                    <a:pt x="0" y="25952"/>
                    <a:pt x="25952" y="0"/>
                    <a:pt x="57964" y="0"/>
                  </a:cubicBezTo>
                  <a:close/>
                </a:path>
              </a:pathLst>
            </a:custGeom>
            <a:solidFill>
              <a:schemeClr val="accent1">
                <a:lumMod val="20000"/>
                <a:lumOff val="80000"/>
              </a:schemeClr>
            </a:solidFill>
          </p:spPr>
          <p:txBody>
            <a:bodyPr/>
            <a:lstStyle/>
            <a:p>
              <a:endParaRPr lang="en-US" sz="2400">
                <a:latin typeface="+mn-lt"/>
              </a:endParaRPr>
            </a:p>
          </p:txBody>
        </p:sp>
        <p:grpSp>
          <p:nvGrpSpPr>
            <p:cNvPr id="39" name="Group 38">
              <a:extLst>
                <a:ext uri="{FF2B5EF4-FFF2-40B4-BE49-F238E27FC236}">
                  <a16:creationId xmlns:a16="http://schemas.microsoft.com/office/drawing/2014/main" id="{5BD44FC5-FD0F-6C82-D941-BA3F8382918E}"/>
                </a:ext>
              </a:extLst>
            </p:cNvPr>
            <p:cNvGrpSpPr/>
            <p:nvPr/>
          </p:nvGrpSpPr>
          <p:grpSpPr>
            <a:xfrm>
              <a:off x="749944" y="3750206"/>
              <a:ext cx="1736432" cy="1427885"/>
              <a:chOff x="1034778" y="3609198"/>
              <a:chExt cx="1736432" cy="1427885"/>
            </a:xfrm>
          </p:grpSpPr>
          <p:grpSp>
            <p:nvGrpSpPr>
              <p:cNvPr id="41" name="Group 9">
                <a:extLst>
                  <a:ext uri="{FF2B5EF4-FFF2-40B4-BE49-F238E27FC236}">
                    <a16:creationId xmlns:a16="http://schemas.microsoft.com/office/drawing/2014/main" id="{B35BDADF-D141-EE4E-E71D-292329109384}"/>
                  </a:ext>
                </a:extLst>
              </p:cNvPr>
              <p:cNvGrpSpPr/>
              <p:nvPr/>
            </p:nvGrpSpPr>
            <p:grpSpPr>
              <a:xfrm>
                <a:off x="1142362" y="3609198"/>
                <a:ext cx="1478979" cy="1427885"/>
                <a:chOff x="52569" y="76200"/>
                <a:chExt cx="684031" cy="660400"/>
              </a:xfrm>
            </p:grpSpPr>
            <p:sp>
              <p:nvSpPr>
                <p:cNvPr id="43" name="Freeform 10">
                  <a:extLst>
                    <a:ext uri="{FF2B5EF4-FFF2-40B4-BE49-F238E27FC236}">
                      <a16:creationId xmlns:a16="http://schemas.microsoft.com/office/drawing/2014/main" id="{4E7B3E2A-E87C-F5CF-5834-D9833139B3C0}"/>
                    </a:ext>
                  </a:extLst>
                </p:cNvPr>
                <p:cNvSpPr/>
                <p:nvPr/>
              </p:nvSpPr>
              <p:spPr>
                <a:xfrm>
                  <a:off x="52569" y="101283"/>
                  <a:ext cx="660400" cy="63531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20000"/>
                    <a:lumOff val="80000"/>
                  </a:schemeClr>
                </a:solidFill>
              </p:spPr>
              <p:txBody>
                <a:bodyPr/>
                <a:lstStyle/>
                <a:p>
                  <a:endParaRPr lang="en-US" sz="2400">
                    <a:latin typeface="+mn-lt"/>
                  </a:endParaRPr>
                </a:p>
              </p:txBody>
            </p:sp>
            <p:sp>
              <p:nvSpPr>
                <p:cNvPr id="44" name="TextBox 11">
                  <a:extLst>
                    <a:ext uri="{FF2B5EF4-FFF2-40B4-BE49-F238E27FC236}">
                      <a16:creationId xmlns:a16="http://schemas.microsoft.com/office/drawing/2014/main" id="{ACBE70F4-9F73-608A-7027-06492E48789E}"/>
                    </a:ext>
                  </a:extLst>
                </p:cNvPr>
                <p:cNvSpPr txBox="1"/>
                <p:nvPr/>
              </p:nvSpPr>
              <p:spPr>
                <a:xfrm>
                  <a:off x="76200" y="76200"/>
                  <a:ext cx="660400" cy="660400"/>
                </a:xfrm>
                <a:prstGeom prst="rect">
                  <a:avLst/>
                </a:prstGeom>
              </p:spPr>
              <p:txBody>
                <a:bodyPr lIns="32001" tIns="32001" rIns="32001" bIns="32001" rtlCol="0" anchor="ctr"/>
                <a:lstStyle/>
                <a:p>
                  <a:pPr algn="ctr">
                    <a:lnSpc>
                      <a:spcPts val="1946"/>
                    </a:lnSpc>
                  </a:pPr>
                  <a:endParaRPr sz="2400">
                    <a:latin typeface="+mn-lt"/>
                  </a:endParaRPr>
                </a:p>
              </p:txBody>
            </p:sp>
          </p:grpSp>
          <p:sp>
            <p:nvSpPr>
              <p:cNvPr id="42" name="TextBox 43">
                <a:extLst>
                  <a:ext uri="{FF2B5EF4-FFF2-40B4-BE49-F238E27FC236}">
                    <a16:creationId xmlns:a16="http://schemas.microsoft.com/office/drawing/2014/main" id="{551CB148-2894-AE9D-18E0-085B65D4FCFF}"/>
                  </a:ext>
                </a:extLst>
              </p:cNvPr>
              <p:cNvSpPr txBox="1"/>
              <p:nvPr/>
            </p:nvSpPr>
            <p:spPr>
              <a:xfrm>
                <a:off x="1034778" y="4057107"/>
                <a:ext cx="1736432" cy="586299"/>
              </a:xfrm>
              <a:prstGeom prst="rect">
                <a:avLst/>
              </a:prstGeom>
            </p:spPr>
            <p:txBody>
              <a:bodyPr lIns="0" tIns="0" rIns="0" bIns="0" rtlCol="0" anchor="t">
                <a:spAutoFit/>
              </a:bodyPr>
              <a:lstStyle/>
              <a:p>
                <a:pPr algn="ctr"/>
                <a:r>
                  <a:rPr lang="en-US" sz="2400" b="1" dirty="0">
                    <a:solidFill>
                      <a:schemeClr val="tx1"/>
                    </a:solidFill>
                    <a:latin typeface="+mn-lt"/>
                    <a:cs typeface="Arial" panose="020B0604020202020204" pitchFamily="34" charset="0"/>
                  </a:rPr>
                  <a:t>b</a:t>
                </a:r>
              </a:p>
            </p:txBody>
          </p:sp>
        </p:grpSp>
        <p:sp>
          <p:nvSpPr>
            <p:cNvPr id="40" name="TextBox 39">
              <a:extLst>
                <a:ext uri="{FF2B5EF4-FFF2-40B4-BE49-F238E27FC236}">
                  <a16:creationId xmlns:a16="http://schemas.microsoft.com/office/drawing/2014/main" id="{1560996A-644B-1523-FC60-0BA1AB3D41A6}"/>
                </a:ext>
              </a:extLst>
            </p:cNvPr>
            <p:cNvSpPr txBox="1"/>
            <p:nvPr/>
          </p:nvSpPr>
          <p:spPr>
            <a:xfrm>
              <a:off x="2331064" y="4128405"/>
              <a:ext cx="5614252" cy="732874"/>
            </a:xfrm>
            <a:prstGeom prst="rect">
              <a:avLst/>
            </a:prstGeom>
            <a:noFill/>
          </p:spPr>
          <p:txBody>
            <a:bodyPr wrap="square">
              <a:spAutoFit/>
            </a:bodyPr>
            <a:lstStyle/>
            <a:p>
              <a:pPr algn="ctr"/>
              <a:r>
                <a:rPr lang="en-US" sz="2400" b="1" dirty="0" err="1">
                  <a:solidFill>
                    <a:schemeClr val="tx1"/>
                  </a:solidFill>
                  <a:latin typeface="+mn-lt"/>
                  <a:ea typeface="Calibri" panose="020F0502020204030204" pitchFamily="34" charset="0"/>
                  <a:cs typeface="Arial" panose="020B0604020202020204" pitchFamily="34" charset="0"/>
                </a:rPr>
                <a:t>Hành</a:t>
              </a:r>
              <a:r>
                <a:rPr lang="en-US" sz="2400" b="1" i="1" dirty="0">
                  <a:solidFill>
                    <a:srgbClr val="FF0000"/>
                  </a:solidFill>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có</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nghĩa</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là</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làm</a:t>
              </a:r>
              <a:endParaRPr lang="vi-VN" sz="2400" dirty="0">
                <a:latin typeface="+mn-lt"/>
                <a:ea typeface="Calibri" panose="020F0502020204030204" pitchFamily="34" charset="0"/>
                <a:cs typeface="Arial" panose="020B0604020202020204" pitchFamily="34" charset="0"/>
              </a:endParaRPr>
            </a:p>
          </p:txBody>
        </p:sp>
      </p:grpSp>
      <p:sp>
        <p:nvSpPr>
          <p:cNvPr id="45" name="Rectangle: Rounded Corners 57">
            <a:extLst>
              <a:ext uri="{FF2B5EF4-FFF2-40B4-BE49-F238E27FC236}">
                <a16:creationId xmlns:a16="http://schemas.microsoft.com/office/drawing/2014/main" id="{844D9661-D85C-1313-CF46-8AB2C1E2982C}"/>
              </a:ext>
            </a:extLst>
          </p:cNvPr>
          <p:cNvSpPr/>
          <p:nvPr/>
        </p:nvSpPr>
        <p:spPr>
          <a:xfrm>
            <a:off x="8651200" y="3116349"/>
            <a:ext cx="1665603" cy="10032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cs typeface="Arial" panose="020B0604020202020204" pitchFamily="34" charset="0"/>
              </a:rPr>
              <a:t>đồng hành</a:t>
            </a:r>
          </a:p>
        </p:txBody>
      </p:sp>
    </p:spTree>
    <p:extLst>
      <p:ext uri="{BB962C8B-B14F-4D97-AF65-F5344CB8AC3E}">
        <p14:creationId xmlns:p14="http://schemas.microsoft.com/office/powerpoint/2010/main" val="74878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0-#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randombar(horizontal)">
                                      <p:cBhvr>
                                        <p:cTn id="42" dur="500"/>
                                        <p:tgtEl>
                                          <p:spTgt spid="35"/>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randombar(horizontal)">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FFB35CE-A8FF-9673-BCE8-1CF0901577A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A133A4A-8FE6-9E8C-5D1D-CD6555D0991F}"/>
              </a:ext>
            </a:extLst>
          </p:cNvPr>
          <p:cNvSpPr txBox="1"/>
          <p:nvPr/>
        </p:nvSpPr>
        <p:spPr>
          <a:xfrm>
            <a:off x="4073030" y="1195206"/>
            <a:ext cx="4156650" cy="461665"/>
          </a:xfrm>
          <a:prstGeom prst="rect">
            <a:avLst/>
          </a:prstGeom>
          <a:noFill/>
          <a:ln>
            <a:noFill/>
          </a:ln>
        </p:spPr>
        <p:txBody>
          <a:bodyPr wrap="square" rtlCol="0">
            <a:spAutoFit/>
          </a:bodyPr>
          <a:lstStyle/>
          <a:p>
            <a:pPr algn="ctr"/>
            <a:r>
              <a:rPr lang="en-US" sz="2400" b="1" dirty="0">
                <a:solidFill>
                  <a:schemeClr val="tx1"/>
                </a:solidFill>
                <a:latin typeface="+mn-lt"/>
                <a:cs typeface="Arial" panose="020B0604020202020204" pitchFamily="34" charset="0"/>
              </a:rPr>
              <a:t>CÂU TRẢ LỜI</a:t>
            </a:r>
          </a:p>
        </p:txBody>
      </p:sp>
      <p:sp>
        <p:nvSpPr>
          <p:cNvPr id="7" name="Freeform 6">
            <a:extLst>
              <a:ext uri="{FF2B5EF4-FFF2-40B4-BE49-F238E27FC236}">
                <a16:creationId xmlns:a16="http://schemas.microsoft.com/office/drawing/2014/main" id="{8D8ECA15-113B-F858-2D4B-7AB9B1E79E98}"/>
              </a:ext>
            </a:extLst>
          </p:cNvPr>
          <p:cNvSpPr/>
          <p:nvPr/>
        </p:nvSpPr>
        <p:spPr>
          <a:xfrm>
            <a:off x="682075" y="2423423"/>
            <a:ext cx="10818328" cy="4232301"/>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accent2">
              <a:lumMod val="20000"/>
              <a:lumOff val="80000"/>
            </a:schemeClr>
          </a:solidFill>
        </p:spPr>
        <p:txBody>
          <a:bodyPr/>
          <a:lstStyle/>
          <a:p>
            <a:endParaRPr lang="en-US" sz="2400">
              <a:latin typeface="+mn-lt"/>
            </a:endParaRPr>
          </a:p>
        </p:txBody>
      </p:sp>
      <p:sp>
        <p:nvSpPr>
          <p:cNvPr id="9" name="Flowchart: Terminator 19">
            <a:extLst>
              <a:ext uri="{FF2B5EF4-FFF2-40B4-BE49-F238E27FC236}">
                <a16:creationId xmlns:a16="http://schemas.microsoft.com/office/drawing/2014/main" id="{E3B3ACE3-4AAC-DD2A-8E29-A39CDD8B4FF6}"/>
              </a:ext>
            </a:extLst>
          </p:cNvPr>
          <p:cNvSpPr/>
          <p:nvPr/>
        </p:nvSpPr>
        <p:spPr>
          <a:xfrm>
            <a:off x="1455822" y="1800498"/>
            <a:ext cx="4029609" cy="1310546"/>
          </a:xfrm>
          <a:prstGeom prst="flowChartTerminator">
            <a:avLst/>
          </a:prstGeom>
          <a:solidFill>
            <a:srgbClr val="FFF1C5"/>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chemeClr val="tx1"/>
                </a:solidFill>
                <a:cs typeface="Arial" panose="020B0604020202020204" pitchFamily="34" charset="0"/>
              </a:rPr>
              <a:t>a. </a:t>
            </a:r>
            <a:r>
              <a:rPr lang="en-US" sz="2400" b="1" dirty="0" err="1">
                <a:solidFill>
                  <a:schemeClr val="tx1"/>
                </a:solidFill>
                <a:cs typeface="Arial" panose="020B0604020202020204" pitchFamily="34" charset="0"/>
              </a:rPr>
              <a:t>Hành</a:t>
            </a:r>
            <a:r>
              <a:rPr lang="en-US" sz="2400" b="1" i="1" dirty="0">
                <a:solidFill>
                  <a:srgbClr val="FF0000"/>
                </a:solidFill>
                <a:cs typeface="Arial" panose="020B0604020202020204" pitchFamily="34" charset="0"/>
              </a:rPr>
              <a:t> </a:t>
            </a:r>
            <a:r>
              <a:rPr lang="en-US" sz="2400" dirty="0" err="1">
                <a:solidFill>
                  <a:schemeClr val="tx1"/>
                </a:solidFill>
                <a:cs typeface="Arial" panose="020B0604020202020204" pitchFamily="34" charset="0"/>
              </a:rPr>
              <a:t>có</a:t>
            </a:r>
            <a:r>
              <a:rPr lang="en-US" sz="2400" dirty="0">
                <a:solidFill>
                  <a:schemeClr val="tx1"/>
                </a:solidFill>
                <a:cs typeface="Arial" panose="020B0604020202020204" pitchFamily="34" charset="0"/>
              </a:rPr>
              <a:t> </a:t>
            </a:r>
            <a:r>
              <a:rPr lang="en-US" sz="2400" dirty="0" err="1">
                <a:solidFill>
                  <a:schemeClr val="tx1"/>
                </a:solidFill>
                <a:cs typeface="Arial" panose="020B0604020202020204" pitchFamily="34" charset="0"/>
              </a:rPr>
              <a:t>nghĩa</a:t>
            </a:r>
            <a:r>
              <a:rPr lang="en-US" sz="2400" dirty="0">
                <a:solidFill>
                  <a:schemeClr val="tx1"/>
                </a:solidFill>
                <a:cs typeface="Arial" panose="020B0604020202020204" pitchFamily="34" charset="0"/>
              </a:rPr>
              <a:t> </a:t>
            </a:r>
            <a:r>
              <a:rPr lang="en-US" sz="2400" dirty="0" err="1">
                <a:solidFill>
                  <a:schemeClr val="tx1"/>
                </a:solidFill>
                <a:cs typeface="Arial" panose="020B0604020202020204" pitchFamily="34" charset="0"/>
              </a:rPr>
              <a:t>là</a:t>
            </a:r>
            <a:r>
              <a:rPr lang="en-US" sz="2400" dirty="0">
                <a:solidFill>
                  <a:schemeClr val="tx1"/>
                </a:solidFill>
                <a:cs typeface="Arial" panose="020B0604020202020204" pitchFamily="34" charset="0"/>
              </a:rPr>
              <a:t> </a:t>
            </a:r>
            <a:r>
              <a:rPr lang="en-US" sz="2400" dirty="0" err="1">
                <a:solidFill>
                  <a:schemeClr val="tx1"/>
                </a:solidFill>
                <a:cs typeface="Arial" panose="020B0604020202020204" pitchFamily="34" charset="0"/>
              </a:rPr>
              <a:t>đi</a:t>
            </a:r>
            <a:r>
              <a:rPr lang="en-US" sz="2400" dirty="0">
                <a:solidFill>
                  <a:schemeClr val="tx1"/>
                </a:solidFill>
                <a:cs typeface="Arial" panose="020B0604020202020204" pitchFamily="34" charset="0"/>
              </a:rPr>
              <a:t> </a:t>
            </a:r>
            <a:endParaRPr lang="en-US" sz="2400" dirty="0">
              <a:solidFill>
                <a:srgbClr val="FF0000"/>
              </a:solidFill>
              <a:cs typeface="Arial" panose="020B0604020202020204" pitchFamily="34" charset="0"/>
            </a:endParaRPr>
          </a:p>
        </p:txBody>
      </p:sp>
      <p:sp>
        <p:nvSpPr>
          <p:cNvPr id="10" name="AutoShape 14">
            <a:extLst>
              <a:ext uri="{FF2B5EF4-FFF2-40B4-BE49-F238E27FC236}">
                <a16:creationId xmlns:a16="http://schemas.microsoft.com/office/drawing/2014/main" id="{1CD7909A-855A-3845-3D99-A6CA3A617C52}"/>
              </a:ext>
            </a:extLst>
          </p:cNvPr>
          <p:cNvSpPr/>
          <p:nvPr/>
        </p:nvSpPr>
        <p:spPr>
          <a:xfrm>
            <a:off x="6151355" y="2423423"/>
            <a:ext cx="1" cy="4232301"/>
          </a:xfrm>
          <a:prstGeom prst="line">
            <a:avLst/>
          </a:prstGeom>
          <a:ln w="38100" cap="flat">
            <a:solidFill>
              <a:schemeClr val="tx1">
                <a:lumMod val="95000"/>
                <a:lumOff val="5000"/>
              </a:schemeClr>
            </a:solidFill>
            <a:prstDash val="lgDashDotDot"/>
            <a:headEnd type="none" w="sm" len="sm"/>
            <a:tailEnd type="none" w="sm" len="sm"/>
          </a:ln>
        </p:spPr>
        <p:txBody>
          <a:bodyPr/>
          <a:lstStyle/>
          <a:p>
            <a:endParaRPr lang="en-US" sz="2400">
              <a:latin typeface="+mn-lt"/>
              <a:cs typeface="Arial" panose="020B0604020202020204" pitchFamily="34" charset="0"/>
            </a:endParaRPr>
          </a:p>
        </p:txBody>
      </p:sp>
      <p:sp>
        <p:nvSpPr>
          <p:cNvPr id="11" name="Flowchart: Terminator 21">
            <a:extLst>
              <a:ext uri="{FF2B5EF4-FFF2-40B4-BE49-F238E27FC236}">
                <a16:creationId xmlns:a16="http://schemas.microsoft.com/office/drawing/2014/main" id="{E6F2FDDB-A297-90CD-3CFA-CECC8DCEC58F}"/>
              </a:ext>
            </a:extLst>
          </p:cNvPr>
          <p:cNvSpPr/>
          <p:nvPr/>
        </p:nvSpPr>
        <p:spPr>
          <a:xfrm>
            <a:off x="6680001" y="1800498"/>
            <a:ext cx="4381322" cy="1310546"/>
          </a:xfrm>
          <a:prstGeom prst="flowChartTerminator">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chemeClr val="tx1"/>
                </a:solidFill>
                <a:cs typeface="Arial" panose="020B0604020202020204" pitchFamily="34" charset="0"/>
              </a:rPr>
              <a:t>b. </a:t>
            </a:r>
            <a:r>
              <a:rPr lang="en-US" sz="2400" b="1" dirty="0" err="1">
                <a:solidFill>
                  <a:schemeClr val="tx1"/>
                </a:solidFill>
                <a:cs typeface="Arial" panose="020B0604020202020204" pitchFamily="34" charset="0"/>
              </a:rPr>
              <a:t>Hành</a:t>
            </a:r>
            <a:r>
              <a:rPr lang="en-US" sz="2400" dirty="0">
                <a:solidFill>
                  <a:schemeClr val="tx1"/>
                </a:solidFill>
                <a:cs typeface="Arial" panose="020B0604020202020204" pitchFamily="34" charset="0"/>
              </a:rPr>
              <a:t> </a:t>
            </a:r>
            <a:r>
              <a:rPr lang="en-US" sz="2400" dirty="0" err="1">
                <a:solidFill>
                  <a:schemeClr val="tx1"/>
                </a:solidFill>
                <a:cs typeface="Arial" panose="020B0604020202020204" pitchFamily="34" charset="0"/>
              </a:rPr>
              <a:t>có</a:t>
            </a:r>
            <a:r>
              <a:rPr lang="en-US" sz="2400" dirty="0">
                <a:solidFill>
                  <a:schemeClr val="tx1"/>
                </a:solidFill>
                <a:cs typeface="Arial" panose="020B0604020202020204" pitchFamily="34" charset="0"/>
              </a:rPr>
              <a:t> </a:t>
            </a:r>
            <a:r>
              <a:rPr lang="en-US" sz="2400" dirty="0" err="1">
                <a:solidFill>
                  <a:schemeClr val="tx1"/>
                </a:solidFill>
                <a:cs typeface="Arial" panose="020B0604020202020204" pitchFamily="34" charset="0"/>
              </a:rPr>
              <a:t>nghĩa</a:t>
            </a:r>
            <a:r>
              <a:rPr lang="en-US" sz="2400" dirty="0">
                <a:solidFill>
                  <a:schemeClr val="tx1"/>
                </a:solidFill>
                <a:cs typeface="Arial" panose="020B0604020202020204" pitchFamily="34" charset="0"/>
              </a:rPr>
              <a:t> </a:t>
            </a:r>
            <a:r>
              <a:rPr lang="en-US" sz="2400" dirty="0" err="1">
                <a:solidFill>
                  <a:schemeClr val="tx1"/>
                </a:solidFill>
                <a:cs typeface="Arial" panose="020B0604020202020204" pitchFamily="34" charset="0"/>
              </a:rPr>
              <a:t>là</a:t>
            </a:r>
            <a:r>
              <a:rPr lang="en-US" sz="2400" dirty="0">
                <a:solidFill>
                  <a:schemeClr val="tx1"/>
                </a:solidFill>
                <a:cs typeface="Arial" panose="020B0604020202020204" pitchFamily="34" charset="0"/>
              </a:rPr>
              <a:t> </a:t>
            </a:r>
            <a:r>
              <a:rPr lang="en-US" sz="2400" dirty="0" err="1">
                <a:solidFill>
                  <a:schemeClr val="tx1"/>
                </a:solidFill>
                <a:cs typeface="Arial" panose="020B0604020202020204" pitchFamily="34" charset="0"/>
              </a:rPr>
              <a:t>làm</a:t>
            </a:r>
            <a:endParaRPr lang="en-US" sz="2400" dirty="0">
              <a:solidFill>
                <a:srgbClr val="FF0000"/>
              </a:solidFill>
              <a:cs typeface="Arial" panose="020B0604020202020204" pitchFamily="34" charset="0"/>
            </a:endParaRPr>
          </a:p>
        </p:txBody>
      </p:sp>
      <p:sp>
        <p:nvSpPr>
          <p:cNvPr id="12" name="Rectangle: Rounded Corners 24">
            <a:extLst>
              <a:ext uri="{FF2B5EF4-FFF2-40B4-BE49-F238E27FC236}">
                <a16:creationId xmlns:a16="http://schemas.microsoft.com/office/drawing/2014/main" id="{3060F88E-77ED-AB64-8BC9-C21F9472F041}"/>
              </a:ext>
            </a:extLst>
          </p:cNvPr>
          <p:cNvSpPr/>
          <p:nvPr/>
        </p:nvSpPr>
        <p:spPr>
          <a:xfrm>
            <a:off x="6673144" y="3493810"/>
            <a:ext cx="2189225" cy="12437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cs typeface="Arial" panose="020B0604020202020204" pitchFamily="34" charset="0"/>
              </a:rPr>
              <a:t>thực hành</a:t>
            </a:r>
          </a:p>
        </p:txBody>
      </p:sp>
      <p:sp>
        <p:nvSpPr>
          <p:cNvPr id="13" name="Rectangle: Rounded Corners 25">
            <a:extLst>
              <a:ext uri="{FF2B5EF4-FFF2-40B4-BE49-F238E27FC236}">
                <a16:creationId xmlns:a16="http://schemas.microsoft.com/office/drawing/2014/main" id="{F6A5E964-69DC-3883-4693-E388FDF15905}"/>
              </a:ext>
            </a:extLst>
          </p:cNvPr>
          <p:cNvSpPr/>
          <p:nvPr/>
        </p:nvSpPr>
        <p:spPr>
          <a:xfrm>
            <a:off x="9011594" y="3493810"/>
            <a:ext cx="2189223" cy="12437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cs typeface="Arial" panose="020B0604020202020204" pitchFamily="34" charset="0"/>
              </a:rPr>
              <a:t>tiến hành</a:t>
            </a:r>
          </a:p>
        </p:txBody>
      </p:sp>
      <p:sp>
        <p:nvSpPr>
          <p:cNvPr id="14" name="Rectangle: Rounded Corners 26">
            <a:extLst>
              <a:ext uri="{FF2B5EF4-FFF2-40B4-BE49-F238E27FC236}">
                <a16:creationId xmlns:a16="http://schemas.microsoft.com/office/drawing/2014/main" id="{901A2023-89DF-10BC-D7F8-F0867C759F96}"/>
              </a:ext>
            </a:extLst>
          </p:cNvPr>
          <p:cNvSpPr/>
          <p:nvPr/>
        </p:nvSpPr>
        <p:spPr>
          <a:xfrm>
            <a:off x="6662988" y="5053288"/>
            <a:ext cx="2189225" cy="12437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cs typeface="Arial" panose="020B0604020202020204" pitchFamily="34" charset="0"/>
              </a:rPr>
              <a:t>hành động</a:t>
            </a:r>
          </a:p>
        </p:txBody>
      </p:sp>
      <p:sp>
        <p:nvSpPr>
          <p:cNvPr id="15" name="Rectangle: Rounded Corners 27">
            <a:extLst>
              <a:ext uri="{FF2B5EF4-FFF2-40B4-BE49-F238E27FC236}">
                <a16:creationId xmlns:a16="http://schemas.microsoft.com/office/drawing/2014/main" id="{E65D1DAE-8C05-F491-B532-1C6B72C4017D}"/>
              </a:ext>
            </a:extLst>
          </p:cNvPr>
          <p:cNvSpPr/>
          <p:nvPr/>
        </p:nvSpPr>
        <p:spPr>
          <a:xfrm>
            <a:off x="9001439" y="5053287"/>
            <a:ext cx="2189223" cy="12437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cs typeface="Arial" panose="020B0604020202020204" pitchFamily="34" charset="0"/>
              </a:rPr>
              <a:t>hành nghề </a:t>
            </a:r>
          </a:p>
        </p:txBody>
      </p:sp>
      <p:sp>
        <p:nvSpPr>
          <p:cNvPr id="17" name="Rectangle: Rounded Corners 33">
            <a:extLst>
              <a:ext uri="{FF2B5EF4-FFF2-40B4-BE49-F238E27FC236}">
                <a16:creationId xmlns:a16="http://schemas.microsoft.com/office/drawing/2014/main" id="{E73B6A8B-57B4-22FE-4E6D-C48913081C9B}"/>
              </a:ext>
            </a:extLst>
          </p:cNvPr>
          <p:cNvSpPr/>
          <p:nvPr/>
        </p:nvSpPr>
        <p:spPr>
          <a:xfrm>
            <a:off x="1101892" y="3494863"/>
            <a:ext cx="2189225" cy="12437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cs typeface="Arial" panose="020B0604020202020204" pitchFamily="34" charset="0"/>
              </a:rPr>
              <a:t>đồng hành</a:t>
            </a:r>
          </a:p>
        </p:txBody>
      </p:sp>
      <p:sp>
        <p:nvSpPr>
          <p:cNvPr id="18" name="Rectangle: Rounded Corners 34">
            <a:extLst>
              <a:ext uri="{FF2B5EF4-FFF2-40B4-BE49-F238E27FC236}">
                <a16:creationId xmlns:a16="http://schemas.microsoft.com/office/drawing/2014/main" id="{BC187097-6A79-49E5-3C75-6C6AAF08650D}"/>
              </a:ext>
            </a:extLst>
          </p:cNvPr>
          <p:cNvSpPr/>
          <p:nvPr/>
        </p:nvSpPr>
        <p:spPr>
          <a:xfrm>
            <a:off x="3440342" y="3494863"/>
            <a:ext cx="2189223" cy="12437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cs typeface="Arial" panose="020B0604020202020204" pitchFamily="34" charset="0"/>
              </a:rPr>
              <a:t>hành quân</a:t>
            </a:r>
          </a:p>
        </p:txBody>
      </p:sp>
      <p:sp>
        <p:nvSpPr>
          <p:cNvPr id="19" name="Rectangle: Rounded Corners 35">
            <a:extLst>
              <a:ext uri="{FF2B5EF4-FFF2-40B4-BE49-F238E27FC236}">
                <a16:creationId xmlns:a16="http://schemas.microsoft.com/office/drawing/2014/main" id="{E9556105-B1F7-CC31-64C6-801498FD5F96}"/>
              </a:ext>
            </a:extLst>
          </p:cNvPr>
          <p:cNvSpPr/>
          <p:nvPr/>
        </p:nvSpPr>
        <p:spPr>
          <a:xfrm>
            <a:off x="1091737" y="5054341"/>
            <a:ext cx="2189225" cy="12437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cs typeface="Arial" panose="020B0604020202020204" pitchFamily="34" charset="0"/>
              </a:rPr>
              <a:t>xuất hành</a:t>
            </a:r>
          </a:p>
        </p:txBody>
      </p:sp>
      <p:sp>
        <p:nvSpPr>
          <p:cNvPr id="20" name="Rectangle: Rounded Corners 36">
            <a:extLst>
              <a:ext uri="{FF2B5EF4-FFF2-40B4-BE49-F238E27FC236}">
                <a16:creationId xmlns:a16="http://schemas.microsoft.com/office/drawing/2014/main" id="{E7D327B8-C7D3-196F-8F24-5B786E8C0946}"/>
              </a:ext>
            </a:extLst>
          </p:cNvPr>
          <p:cNvSpPr/>
          <p:nvPr/>
        </p:nvSpPr>
        <p:spPr>
          <a:xfrm>
            <a:off x="3430187" y="5054340"/>
            <a:ext cx="2189223" cy="12437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cs typeface="Arial" panose="020B0604020202020204" pitchFamily="34" charset="0"/>
              </a:rPr>
              <a:t>hành khúc </a:t>
            </a:r>
          </a:p>
        </p:txBody>
      </p:sp>
    </p:spTree>
    <p:extLst>
      <p:ext uri="{BB962C8B-B14F-4D97-AF65-F5344CB8AC3E}">
        <p14:creationId xmlns:p14="http://schemas.microsoft.com/office/powerpoint/2010/main" val="429295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par>
                          <p:cTn id="56" fill="hold">
                            <p:stCondLst>
                              <p:cond delay="1500"/>
                            </p:stCondLst>
                            <p:childTnLst>
                              <p:par>
                                <p:cTn id="57" presetID="2" presetClass="entr" presetSubtype="4"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FC72EC9-17E5-0F1F-1E7D-17DC88665585}"/>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46C394D-A4E6-0663-92AF-C6ADCB9D479C}"/>
              </a:ext>
            </a:extLst>
          </p:cNvPr>
          <p:cNvSpPr/>
          <p:nvPr/>
        </p:nvSpPr>
        <p:spPr>
          <a:xfrm>
            <a:off x="5666560" y="1996255"/>
            <a:ext cx="5470832" cy="2756452"/>
          </a:xfrm>
          <a:prstGeom prst="round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chemeClr val="tx1"/>
                </a:solidFill>
                <a:latin typeface="+mn-lt"/>
                <a:ea typeface="Calibri" panose="020F0502020204030204" pitchFamily="34" charset="0"/>
                <a:cs typeface="Arial" panose="020B0604020202020204" pitchFamily="34" charset="0"/>
              </a:rPr>
              <a:t>Các</a:t>
            </a:r>
            <a:r>
              <a:rPr lang="en-US" sz="2400" dirty="0">
                <a:solidFill>
                  <a:schemeClr val="tx1"/>
                </a:solidFill>
                <a:latin typeface="+mn-lt"/>
                <a:ea typeface="Calibri" panose="020F0502020204030204" pitchFamily="34" charset="0"/>
                <a:cs typeface="Arial" panose="020B0604020202020204" pitchFamily="34" charset="0"/>
              </a:rPr>
              <a:t> </a:t>
            </a:r>
            <a:r>
              <a:rPr lang="en-US" sz="2400" dirty="0" err="1">
                <a:solidFill>
                  <a:schemeClr val="tx1"/>
                </a:solidFill>
                <a:latin typeface="+mn-lt"/>
                <a:ea typeface="Calibri" panose="020F0502020204030204" pitchFamily="34" charset="0"/>
                <a:cs typeface="Arial" panose="020B0604020202020204" pitchFamily="34" charset="0"/>
              </a:rPr>
              <a:t>em</a:t>
            </a:r>
            <a:r>
              <a:rPr lang="en-US" sz="2400" dirty="0">
                <a:solidFill>
                  <a:schemeClr val="tx1"/>
                </a:solidFill>
                <a:latin typeface="+mn-lt"/>
                <a:ea typeface="Calibri" panose="020F0502020204030204" pitchFamily="34" charset="0"/>
                <a:cs typeface="Arial" panose="020B0604020202020204" pitchFamily="34" charset="0"/>
              </a:rPr>
              <a:t> </a:t>
            </a:r>
            <a:r>
              <a:rPr lang="en-US" sz="2400" dirty="0" err="1">
                <a:solidFill>
                  <a:schemeClr val="tx1"/>
                </a:solidFill>
                <a:latin typeface="+mn-lt"/>
                <a:ea typeface="Calibri" panose="020F0502020204030204" pitchFamily="34" charset="0"/>
                <a:cs typeface="Arial" panose="020B0604020202020204" pitchFamily="34" charset="0"/>
              </a:rPr>
              <a:t>tiến</a:t>
            </a:r>
            <a:r>
              <a:rPr lang="en-US" sz="2400" dirty="0">
                <a:solidFill>
                  <a:schemeClr val="tx1"/>
                </a:solidFill>
                <a:latin typeface="+mn-lt"/>
                <a:ea typeface="Calibri" panose="020F0502020204030204" pitchFamily="34" charset="0"/>
                <a:cs typeface="Arial" panose="020B0604020202020204" pitchFamily="34" charset="0"/>
              </a:rPr>
              <a:t> </a:t>
            </a:r>
            <a:r>
              <a:rPr lang="en-US" sz="2400" dirty="0" err="1">
                <a:solidFill>
                  <a:schemeClr val="tx1"/>
                </a:solidFill>
                <a:latin typeface="+mn-lt"/>
                <a:ea typeface="Calibri" panose="020F0502020204030204" pitchFamily="34" charset="0"/>
                <a:cs typeface="Arial" panose="020B0604020202020204" pitchFamily="34" charset="0"/>
              </a:rPr>
              <a:t>hành</a:t>
            </a:r>
            <a:r>
              <a:rPr lang="en-US" sz="2400" dirty="0">
                <a:solidFill>
                  <a:schemeClr val="tx1"/>
                </a:solidFill>
                <a:latin typeface="+mn-lt"/>
                <a:ea typeface="Calibri" panose="020F0502020204030204" pitchFamily="34" charset="0"/>
                <a:cs typeface="Arial" panose="020B0604020202020204" pitchFamily="34" charset="0"/>
              </a:rPr>
              <a:t> </a:t>
            </a:r>
            <a:r>
              <a:rPr lang="vi-VN" sz="2400" dirty="0">
                <a:solidFill>
                  <a:schemeClr val="tx1"/>
                </a:solidFill>
                <a:latin typeface="+mn-lt"/>
                <a:ea typeface="Calibri" panose="020F0502020204030204" pitchFamily="34" charset="0"/>
                <a:cs typeface="Arial" panose="020B0604020202020204" pitchFamily="34" charset="0"/>
              </a:rPr>
              <a:t>tra từ điển, tìm nghĩa của các từ </a:t>
            </a:r>
            <a:r>
              <a:rPr lang="en-US" sz="2400" dirty="0">
                <a:solidFill>
                  <a:schemeClr val="tx1"/>
                </a:solidFill>
                <a:latin typeface="+mn-lt"/>
                <a:ea typeface="Calibri" panose="020F0502020204030204" pitchFamily="34" charset="0"/>
                <a:cs typeface="Arial" panose="020B0604020202020204" pitchFamily="34" charset="0"/>
              </a:rPr>
              <a:t>“</a:t>
            </a:r>
            <a:r>
              <a:rPr lang="vi-VN" sz="2400" dirty="0">
                <a:solidFill>
                  <a:schemeClr val="tx1"/>
                </a:solidFill>
                <a:latin typeface="+mn-lt"/>
                <a:ea typeface="Calibri" panose="020F0502020204030204" pitchFamily="34" charset="0"/>
                <a:cs typeface="Arial" panose="020B0604020202020204" pitchFamily="34" charset="0"/>
              </a:rPr>
              <a:t>xuất hành</a:t>
            </a:r>
            <a:r>
              <a:rPr lang="en-US" sz="2400" dirty="0">
                <a:solidFill>
                  <a:schemeClr val="tx1"/>
                </a:solidFill>
                <a:latin typeface="+mn-lt"/>
                <a:ea typeface="Calibri" panose="020F0502020204030204" pitchFamily="34" charset="0"/>
                <a:cs typeface="Arial" panose="020B0604020202020204" pitchFamily="34" charset="0"/>
              </a:rPr>
              <a:t>”</a:t>
            </a:r>
            <a:r>
              <a:rPr lang="vi-VN" sz="2400" dirty="0">
                <a:solidFill>
                  <a:schemeClr val="tx1"/>
                </a:solidFill>
                <a:latin typeface="+mn-lt"/>
                <a:ea typeface="Calibri" panose="020F0502020204030204" pitchFamily="34" charset="0"/>
                <a:cs typeface="Arial" panose="020B0604020202020204" pitchFamily="34" charset="0"/>
              </a:rPr>
              <a:t>, </a:t>
            </a:r>
            <a:r>
              <a:rPr lang="en-US" sz="2400" dirty="0">
                <a:solidFill>
                  <a:schemeClr val="tx1"/>
                </a:solidFill>
                <a:latin typeface="+mn-lt"/>
                <a:ea typeface="Calibri" panose="020F0502020204030204" pitchFamily="34" charset="0"/>
                <a:cs typeface="Arial" panose="020B0604020202020204" pitchFamily="34" charset="0"/>
              </a:rPr>
              <a:t>“</a:t>
            </a:r>
            <a:r>
              <a:rPr lang="vi-VN" sz="2400" dirty="0">
                <a:solidFill>
                  <a:schemeClr val="tx1"/>
                </a:solidFill>
                <a:latin typeface="+mn-lt"/>
                <a:ea typeface="Calibri" panose="020F0502020204030204" pitchFamily="34" charset="0"/>
                <a:cs typeface="Arial" panose="020B0604020202020204" pitchFamily="34" charset="0"/>
              </a:rPr>
              <a:t>hành khúc</a:t>
            </a:r>
            <a:r>
              <a:rPr lang="en-US" sz="2400" dirty="0">
                <a:solidFill>
                  <a:schemeClr val="tx1"/>
                </a:solidFill>
                <a:latin typeface="+mn-lt"/>
                <a:ea typeface="Calibri" panose="020F0502020204030204" pitchFamily="34" charset="0"/>
                <a:cs typeface="Arial" panose="020B0604020202020204" pitchFamily="34" charset="0"/>
              </a:rPr>
              <a:t>”</a:t>
            </a:r>
            <a:r>
              <a:rPr lang="vi-VN" sz="2400" dirty="0">
                <a:solidFill>
                  <a:srgbClr val="FF0000"/>
                </a:solidFill>
                <a:latin typeface="+mn-lt"/>
                <a:ea typeface="Calibri" panose="020F0502020204030204" pitchFamily="34" charset="0"/>
                <a:cs typeface="Arial" panose="020B0604020202020204" pitchFamily="34" charset="0"/>
              </a:rPr>
              <a:t> </a:t>
            </a:r>
            <a:r>
              <a:rPr lang="vi-VN" sz="2400" dirty="0">
                <a:solidFill>
                  <a:schemeClr val="tx1"/>
                </a:solidFill>
                <a:latin typeface="+mn-lt"/>
                <a:ea typeface="Calibri" panose="020F0502020204030204" pitchFamily="34" charset="0"/>
                <a:cs typeface="Arial" panose="020B0604020202020204" pitchFamily="34" charset="0"/>
              </a:rPr>
              <a:t>và những từ khác</a:t>
            </a:r>
            <a:r>
              <a:rPr lang="en-US" sz="2400" dirty="0">
                <a:solidFill>
                  <a:schemeClr val="tx1"/>
                </a:solidFill>
                <a:latin typeface="+mn-lt"/>
                <a:ea typeface="Calibri" panose="020F0502020204030204" pitchFamily="34" charset="0"/>
                <a:cs typeface="Arial" panose="020B0604020202020204" pitchFamily="34" charset="0"/>
              </a:rPr>
              <a:t>.</a:t>
            </a:r>
            <a:r>
              <a:rPr lang="vi-VN" sz="2400" dirty="0">
                <a:solidFill>
                  <a:schemeClr val="tx1"/>
                </a:solidFill>
                <a:latin typeface="+mn-lt"/>
                <a:ea typeface="Calibri" panose="020F0502020204030204" pitchFamily="34" charset="0"/>
                <a:cs typeface="Arial" panose="020B0604020202020204" pitchFamily="34" charset="0"/>
              </a:rPr>
              <a:t> </a:t>
            </a:r>
          </a:p>
        </p:txBody>
      </p:sp>
      <p:sp>
        <p:nvSpPr>
          <p:cNvPr id="16" name="Freeform 14">
            <a:extLst>
              <a:ext uri="{FF2B5EF4-FFF2-40B4-BE49-F238E27FC236}">
                <a16:creationId xmlns:a16="http://schemas.microsoft.com/office/drawing/2014/main" id="{ECDE9FC5-355F-02BD-02DD-D82F9AD38CDF}"/>
              </a:ext>
            </a:extLst>
          </p:cNvPr>
          <p:cNvSpPr/>
          <p:nvPr/>
        </p:nvSpPr>
        <p:spPr>
          <a:xfrm>
            <a:off x="1198067" y="2690484"/>
            <a:ext cx="3904020" cy="4177454"/>
          </a:xfrm>
          <a:custGeom>
            <a:avLst/>
            <a:gdLst/>
            <a:ahLst/>
            <a:cxnLst/>
            <a:rect l="l" t="t" r="r" b="b"/>
            <a:pathLst>
              <a:path w="5295334" h="5666214">
                <a:moveTo>
                  <a:pt x="0" y="0"/>
                </a:moveTo>
                <a:lnTo>
                  <a:pt x="5295334" y="0"/>
                </a:lnTo>
                <a:lnTo>
                  <a:pt x="5295334" y="5666214"/>
                </a:lnTo>
                <a:lnTo>
                  <a:pt x="0" y="5666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78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59A207-1DE4-3DA9-6B02-7F819DE4DB26}"/>
            </a:ext>
          </a:extLst>
        </p:cNvPr>
        <p:cNvGrpSpPr/>
        <p:nvPr/>
      </p:nvGrpSpPr>
      <p:grpSpPr>
        <a:xfrm>
          <a:off x="0" y="0"/>
          <a:ext cx="0" cy="0"/>
          <a:chOff x="0" y="0"/>
          <a:chExt cx="0" cy="0"/>
        </a:xfrm>
      </p:grpSpPr>
      <p:sp>
        <p:nvSpPr>
          <p:cNvPr id="5" name="Rounded Rectangle 207">
            <a:extLst>
              <a:ext uri="{FF2B5EF4-FFF2-40B4-BE49-F238E27FC236}">
                <a16:creationId xmlns:a16="http://schemas.microsoft.com/office/drawing/2014/main" id="{75A53187-CB46-6025-018D-5C3B8B027223}"/>
              </a:ext>
            </a:extLst>
          </p:cNvPr>
          <p:cNvSpPr/>
          <p:nvPr/>
        </p:nvSpPr>
        <p:spPr>
          <a:xfrm>
            <a:off x="4801351" y="1888854"/>
            <a:ext cx="6562463" cy="2828922"/>
          </a:xfrm>
          <a:prstGeom prst="roundRect">
            <a:avLst>
              <a:gd name="adj" fmla="val 10658"/>
            </a:avLst>
          </a:prstGeom>
          <a:solidFill>
            <a:srgbClr val="FFFFFF"/>
          </a:solidFill>
          <a:ln w="12700" cap="flat" cmpd="sng" algn="ctr">
            <a:solidFill>
              <a:srgbClr val="000000"/>
            </a:solidFill>
            <a:prstDash val="solid"/>
          </a:ln>
          <a:effectLst/>
        </p:spPr>
        <p:txBody>
          <a:bodyPr rtlCol="0" anchor="ctr"/>
          <a:lstStyle/>
          <a:p>
            <a:pPr algn="just" defTabSz="1151961">
              <a:lnSpc>
                <a:spcPct val="150000"/>
              </a:lnSpc>
            </a:pPr>
            <a:r>
              <a:rPr lang="vi-VN" sz="2200" b="1" kern="0" dirty="0">
                <a:solidFill>
                  <a:schemeClr val="tx1"/>
                </a:solidFill>
                <a:latin typeface="+mn-lt"/>
                <a:cs typeface="Arial" panose="020B0604020202020204" pitchFamily="34" charset="0"/>
                <a:sym typeface="Arial"/>
              </a:rPr>
              <a:t>Xuất hành: </a:t>
            </a:r>
            <a:r>
              <a:rPr lang="vi-VN" sz="2200" kern="0" dirty="0">
                <a:latin typeface="+mn-lt"/>
                <a:cs typeface="Arial" panose="020B0604020202020204" pitchFamily="34" charset="0"/>
                <a:sym typeface="Arial"/>
              </a:rPr>
              <a:t>bắt đầu rời nhà để lên đường đi xa, nói về mặt vào ngày tốt hay ngày xấu, theo tín ngưỡng dân gian/ đi ra khỏi nhà lần đầu tiên trong năm mới âm lịch, nói về mặt giờ tốt hay xấu, theo tín ngưỡng dân gian</a:t>
            </a:r>
            <a:r>
              <a:rPr lang="en-US" sz="2200" kern="0" dirty="0">
                <a:latin typeface="+mn-lt"/>
                <a:cs typeface="Arial" panose="020B0604020202020204" pitchFamily="34" charset="0"/>
                <a:sym typeface="Arial"/>
              </a:rPr>
              <a:t>.</a:t>
            </a:r>
            <a:endParaRPr lang="vi-VN" sz="2200" kern="0" dirty="0">
              <a:latin typeface="+mn-lt"/>
              <a:cs typeface="Arial" panose="020B0604020202020204" pitchFamily="34" charset="0"/>
              <a:sym typeface="Arial"/>
            </a:endParaRPr>
          </a:p>
        </p:txBody>
      </p:sp>
      <p:cxnSp>
        <p:nvCxnSpPr>
          <p:cNvPr id="6" name="Elbow Connector 209">
            <a:extLst>
              <a:ext uri="{FF2B5EF4-FFF2-40B4-BE49-F238E27FC236}">
                <a16:creationId xmlns:a16="http://schemas.microsoft.com/office/drawing/2014/main" id="{B2DC1750-5978-F44B-CE8D-22C15475726E}"/>
              </a:ext>
            </a:extLst>
          </p:cNvPr>
          <p:cNvCxnSpPr>
            <a:cxnSpLocks/>
            <a:endCxn id="5" idx="1"/>
          </p:cNvCxnSpPr>
          <p:nvPr/>
        </p:nvCxnSpPr>
        <p:spPr>
          <a:xfrm flipV="1">
            <a:off x="3643846" y="3303314"/>
            <a:ext cx="1188000" cy="1116000"/>
          </a:xfrm>
          <a:prstGeom prst="bentConnector3">
            <a:avLst>
              <a:gd name="adj1" fmla="val 48855"/>
            </a:avLst>
          </a:prstGeom>
          <a:noFill/>
          <a:ln w="19050" cap="flat" cmpd="sng" algn="ctr">
            <a:solidFill>
              <a:srgbClr val="000000"/>
            </a:solidFill>
            <a:prstDash val="solid"/>
            <a:tailEnd type="triangle"/>
          </a:ln>
          <a:effectLst/>
        </p:spPr>
      </p:cxnSp>
      <p:cxnSp>
        <p:nvCxnSpPr>
          <p:cNvPr id="7" name="Elbow Connector 213">
            <a:extLst>
              <a:ext uri="{FF2B5EF4-FFF2-40B4-BE49-F238E27FC236}">
                <a16:creationId xmlns:a16="http://schemas.microsoft.com/office/drawing/2014/main" id="{BF75B5EC-7090-0635-EEF5-7E536D88E335}"/>
              </a:ext>
            </a:extLst>
          </p:cNvPr>
          <p:cNvCxnSpPr>
            <a:cxnSpLocks/>
          </p:cNvCxnSpPr>
          <p:nvPr/>
        </p:nvCxnSpPr>
        <p:spPr>
          <a:xfrm rot="16200000" flipH="1">
            <a:off x="3905688" y="4729885"/>
            <a:ext cx="1212573" cy="578753"/>
          </a:xfrm>
          <a:prstGeom prst="bentConnector2">
            <a:avLst/>
          </a:prstGeom>
          <a:noFill/>
          <a:ln w="19050" cap="flat" cmpd="sng" algn="ctr">
            <a:solidFill>
              <a:srgbClr val="000000"/>
            </a:solidFill>
            <a:prstDash val="solid"/>
            <a:tailEnd type="triangle"/>
          </a:ln>
          <a:effectLst/>
        </p:spPr>
      </p:cxnSp>
      <p:sp>
        <p:nvSpPr>
          <p:cNvPr id="8" name="Rounded Rectangle 211">
            <a:extLst>
              <a:ext uri="{FF2B5EF4-FFF2-40B4-BE49-F238E27FC236}">
                <a16:creationId xmlns:a16="http://schemas.microsoft.com/office/drawing/2014/main" id="{1D5C1CBA-2196-2057-19B7-BCB7E955F423}"/>
              </a:ext>
            </a:extLst>
          </p:cNvPr>
          <p:cNvSpPr/>
          <p:nvPr/>
        </p:nvSpPr>
        <p:spPr>
          <a:xfrm>
            <a:off x="4801351" y="4837044"/>
            <a:ext cx="6528177" cy="1577009"/>
          </a:xfrm>
          <a:prstGeom prst="roundRect">
            <a:avLst>
              <a:gd name="adj" fmla="val 10658"/>
            </a:avLst>
          </a:prstGeom>
          <a:solidFill>
            <a:srgbClr val="FFFFFF"/>
          </a:solidFill>
          <a:ln w="12700" cap="flat" cmpd="sng" algn="ctr">
            <a:solidFill>
              <a:srgbClr val="000000"/>
            </a:solidFill>
            <a:prstDash val="solid"/>
          </a:ln>
          <a:effectLst/>
        </p:spPr>
        <p:txBody>
          <a:bodyPr rtlCol="0" anchor="ctr"/>
          <a:lstStyle/>
          <a:p>
            <a:pPr algn="just" defTabSz="1151961">
              <a:lnSpc>
                <a:spcPct val="150000"/>
              </a:lnSpc>
              <a:defRPr/>
            </a:pPr>
            <a:r>
              <a:rPr lang="vi-VN" sz="2200" b="1" kern="0" dirty="0">
                <a:solidFill>
                  <a:schemeClr val="tx1"/>
                </a:solidFill>
                <a:latin typeface="+mn-lt"/>
                <a:cs typeface="Arial" panose="020B0604020202020204" pitchFamily="34" charset="0"/>
                <a:sym typeface="Arial"/>
              </a:rPr>
              <a:t>Hành khúc: </a:t>
            </a:r>
            <a:r>
              <a:rPr lang="vi-VN" sz="2200" kern="0" dirty="0">
                <a:latin typeface="+mn-lt"/>
                <a:cs typeface="Arial" panose="020B0604020202020204" pitchFamily="34" charset="0"/>
                <a:sym typeface="Arial"/>
              </a:rPr>
              <a:t>bản nhạc, bài hát theo nhịp đi đều bước của đoàn người tổ chức thành hàng ngũ</a:t>
            </a:r>
            <a:r>
              <a:rPr lang="en-US" sz="2200" kern="0" dirty="0">
                <a:latin typeface="+mn-lt"/>
                <a:cs typeface="Arial" panose="020B0604020202020204" pitchFamily="34" charset="0"/>
                <a:sym typeface="Arial"/>
              </a:rPr>
              <a:t>.</a:t>
            </a:r>
            <a:endParaRPr lang="vi-VN" sz="2200" kern="0" dirty="0">
              <a:latin typeface="+mn-lt"/>
              <a:cs typeface="Arial" panose="020B0604020202020204" pitchFamily="34" charset="0"/>
              <a:sym typeface="Arial"/>
            </a:endParaRPr>
          </a:p>
        </p:txBody>
      </p:sp>
      <p:sp>
        <p:nvSpPr>
          <p:cNvPr id="9" name="Plaque 8">
            <a:extLst>
              <a:ext uri="{FF2B5EF4-FFF2-40B4-BE49-F238E27FC236}">
                <a16:creationId xmlns:a16="http://schemas.microsoft.com/office/drawing/2014/main" id="{8D2E8C0C-2A1A-AEC0-9C04-403652157FDC}"/>
              </a:ext>
            </a:extLst>
          </p:cNvPr>
          <p:cNvSpPr/>
          <p:nvPr/>
        </p:nvSpPr>
        <p:spPr>
          <a:xfrm>
            <a:off x="2726050" y="992333"/>
            <a:ext cx="6739899" cy="906343"/>
          </a:xfrm>
          <a:prstGeom prst="plaque">
            <a:avLst/>
          </a:prstGeom>
          <a:noFill/>
          <a:ln w="25400" cap="flat" cmpd="sng" algn="ctr">
            <a:noFill/>
            <a:prstDash val="solid"/>
          </a:ln>
          <a:effectLst/>
        </p:spPr>
        <p:txBody>
          <a:bodyPr rtlCol="0" anchor="ctr"/>
          <a:lstStyle/>
          <a:p>
            <a:pPr algn="ctr" defTabSz="1151961">
              <a:defRPr/>
            </a:pPr>
            <a:r>
              <a:rPr lang="en-US" sz="2400" b="1" kern="0" dirty="0">
                <a:solidFill>
                  <a:schemeClr val="tx1"/>
                </a:solidFill>
                <a:latin typeface="+mn-lt"/>
                <a:cs typeface="Arial"/>
                <a:sym typeface="Arial"/>
              </a:rPr>
              <a:t>GỢI </a:t>
            </a:r>
            <a:r>
              <a:rPr lang="en-US" sz="2400" b="1" kern="0" dirty="0" err="1">
                <a:solidFill>
                  <a:schemeClr val="tx1"/>
                </a:solidFill>
                <a:latin typeface="+mn-lt"/>
                <a:cs typeface="Arial"/>
                <a:sym typeface="Arial"/>
              </a:rPr>
              <a:t>Ý</a:t>
            </a:r>
            <a:r>
              <a:rPr lang="en-US" sz="2400" b="1" kern="0" dirty="0">
                <a:solidFill>
                  <a:schemeClr val="tx1"/>
                </a:solidFill>
                <a:latin typeface="+mn-lt"/>
                <a:cs typeface="Arial"/>
                <a:sym typeface="Arial"/>
              </a:rPr>
              <a:t> THAM KHẢO</a:t>
            </a:r>
          </a:p>
        </p:txBody>
      </p:sp>
      <p:sp>
        <p:nvSpPr>
          <p:cNvPr id="13" name="Freeform 15">
            <a:extLst>
              <a:ext uri="{FF2B5EF4-FFF2-40B4-BE49-F238E27FC236}">
                <a16:creationId xmlns:a16="http://schemas.microsoft.com/office/drawing/2014/main" id="{596FF01D-398F-CE13-EF7C-160F82A059C1}"/>
              </a:ext>
            </a:extLst>
          </p:cNvPr>
          <p:cNvSpPr/>
          <p:nvPr/>
        </p:nvSpPr>
        <p:spPr>
          <a:xfrm rot="21245193">
            <a:off x="1148122" y="2224112"/>
            <a:ext cx="2685609" cy="7687611"/>
          </a:xfrm>
          <a:custGeom>
            <a:avLst/>
            <a:gdLst/>
            <a:ahLst/>
            <a:cxnLst/>
            <a:rect l="l" t="t" r="r" b="b"/>
            <a:pathLst>
              <a:path w="4027210" h="11527972">
                <a:moveTo>
                  <a:pt x="4027210" y="0"/>
                </a:moveTo>
                <a:lnTo>
                  <a:pt x="0" y="0"/>
                </a:lnTo>
                <a:lnTo>
                  <a:pt x="0" y="11527972"/>
                </a:lnTo>
                <a:lnTo>
                  <a:pt x="4027210" y="11527972"/>
                </a:lnTo>
                <a:lnTo>
                  <a:pt x="4027210" y="0"/>
                </a:lnTo>
                <a:close/>
              </a:path>
            </a:pathLst>
          </a:custGeom>
          <a:blipFill>
            <a:blip r:embed="rId3">
              <a:extLst>
                <a:ext uri="{96DAC541-7B7A-43D3-8B79-37D633B846F1}">
                  <asvg:svgBlip xmlns:asvg="http://schemas.microsoft.com/office/drawing/2016/SVG/main" r:embed="rId4"/>
                </a:ext>
              </a:extLst>
            </a:blip>
            <a:stretch>
              <a:fillRect r="-118907" b="-1107"/>
            </a:stretch>
          </a:blipFill>
        </p:spPr>
      </p:sp>
    </p:spTree>
    <p:extLst>
      <p:ext uri="{BB962C8B-B14F-4D97-AF65-F5344CB8AC3E}">
        <p14:creationId xmlns:p14="http://schemas.microsoft.com/office/powerpoint/2010/main" val="40782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592</Words>
  <Application>Microsoft Office PowerPoint</Application>
  <PresentationFormat>Widescreen</PresentationFormat>
  <Paragraphs>65</Paragraphs>
  <Slides>12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Calibri</vt:lpstr>
      <vt:lpstr>Arial</vt:lpstr>
      <vt:lpstr>UTM Avo</vt:lpstr>
      <vt:lpstr>Times New Roman</vt:lpstr>
      <vt:lpstr>2_Office Theme</vt:lpstr>
      <vt:lpstr>Packager Shell Object</vt:lpstr>
      <vt:lpstr>Thứ sáu ngày 10 tháng 10 năm 2025 Tiếng việt Luyện từ và câu: Mở rộng vốn từ: Học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BÙI THỊ THU HẰNG (221001306)</cp:lastModifiedBy>
  <cp:revision>119</cp:revision>
  <dcterms:created xsi:type="dcterms:W3CDTF">2023-10-19T01:39:18Z</dcterms:created>
  <dcterms:modified xsi:type="dcterms:W3CDTF">2025-10-03T01:33:55Z</dcterms:modified>
</cp:coreProperties>
</file>