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4"/>
  </p:notesMasterIdLst>
  <p:sldIdLst>
    <p:sldId id="256" r:id="rId2"/>
    <p:sldId id="353" r:id="rId3"/>
    <p:sldId id="392" r:id="rId4"/>
    <p:sldId id="390" r:id="rId5"/>
    <p:sldId id="356" r:id="rId6"/>
    <p:sldId id="357" r:id="rId7"/>
    <p:sldId id="358" r:id="rId8"/>
    <p:sldId id="359" r:id="rId9"/>
    <p:sldId id="361" r:id="rId10"/>
    <p:sldId id="394" r:id="rId11"/>
    <p:sldId id="382" r:id="rId12"/>
    <p:sldId id="393" r:id="rId13"/>
    <p:sldId id="385" r:id="rId14"/>
    <p:sldId id="372" r:id="rId15"/>
    <p:sldId id="354" r:id="rId16"/>
    <p:sldId id="388" r:id="rId17"/>
    <p:sldId id="375" r:id="rId18"/>
    <p:sldId id="376" r:id="rId19"/>
    <p:sldId id="377" r:id="rId20"/>
    <p:sldId id="378" r:id="rId21"/>
    <p:sldId id="379" r:id="rId22"/>
    <p:sldId id="380" r:id="rId23"/>
  </p:sldIdLst>
  <p:sldSz cx="12192000" cy="6858000"/>
  <p:notesSz cx="6858000" cy="9144000"/>
  <p:embeddedFontLs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F3"/>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p:restoredTop sz="94595"/>
  </p:normalViewPr>
  <p:slideViewPr>
    <p:cSldViewPr snapToGrid="0">
      <p:cViewPr varScale="1">
        <p:scale>
          <a:sx n="78" d="100"/>
          <a:sy n="78" d="100"/>
        </p:scale>
        <p:origin x="8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“Enter” </a:t>
            </a:r>
            <a:r>
              <a:rPr lang="en-US" dirty="0" err="1"/>
              <a:t>chuyển</a:t>
            </a:r>
            <a:r>
              <a:rPr lang="en-US" dirty="0"/>
              <a:t> sang slide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314410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E140E-B2EC-62D5-0F5A-CBDD54980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466C4-E9AF-C2C1-39D9-DCF0F0B5DE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8F5964-8D12-A1FC-F693-8AF2EC50B4D8}"/>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Nhấn</a:t>
            </a:r>
            <a:r>
              <a:rPr lang="en-US" dirty="0"/>
              <a:t> “Enter” </a:t>
            </a:r>
            <a:r>
              <a:rPr lang="en-US" dirty="0" err="1"/>
              <a:t>chuyển</a:t>
            </a:r>
            <a:r>
              <a:rPr lang="en-US" dirty="0"/>
              <a:t> sang slide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11883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từng đồng xu </a:t>
            </a:r>
            <a:r>
              <a:rPr lang="en-US" dirty="0" err="1"/>
              <a:t>để</a:t>
            </a:r>
            <a:r>
              <a:rPr lang="en-US" dirty="0"/>
              <a:t> </a:t>
            </a:r>
            <a:r>
              <a:rPr lang="en-US" dirty="0" err="1"/>
              <a:t>nhận</a:t>
            </a:r>
            <a:r>
              <a:rPr lang="en-US" dirty="0"/>
              <a:t> xu </a:t>
            </a:r>
            <a:r>
              <a:rPr lang="en-VN" dirty="0"/>
              <a:t>và </a:t>
            </a:r>
            <a:r>
              <a:rPr lang="en-US" dirty="0" err="1"/>
              <a:t>ô</a:t>
            </a:r>
            <a:r>
              <a:rPr lang="en-US" dirty="0"/>
              <a:t> </a:t>
            </a:r>
            <a:r>
              <a:rPr lang="en-VN" dirty="0"/>
              <a:t>câu hỏi theo thứ tự từ trái sang phải đường đi của nhân vật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câu</a:t>
            </a:r>
            <a:r>
              <a:rPr lang="en-US" dirty="0"/>
              <a:t> </a:t>
            </a:r>
            <a:r>
              <a:rPr lang="en-US" dirty="0" err="1"/>
              <a:t>hỏi</a:t>
            </a:r>
            <a:r>
              <a:rPr lang="en-US" baseline="0" dirty="0"/>
              <a:t> </a:t>
            </a:r>
            <a:r>
              <a:rPr lang="en-VN" dirty="0"/>
              <a:t>(điểm sẽ tự cộng ở góc trái)</a:t>
            </a:r>
            <a:r>
              <a:rPr lang="en-US" dirty="0"/>
              <a:t>.</a:t>
            </a:r>
          </a:p>
          <a:p>
            <a:r>
              <a:rPr lang="en-US" dirty="0" err="1"/>
              <a:t>Bấm</a:t>
            </a:r>
            <a:r>
              <a:rPr lang="en-US" dirty="0"/>
              <a:t> </a:t>
            </a:r>
            <a:r>
              <a:rPr lang="en-US" dirty="0" err="1"/>
              <a:t>vào</a:t>
            </a:r>
            <a:r>
              <a:rPr lang="en-US" dirty="0"/>
              <a:t> </a:t>
            </a:r>
            <a:r>
              <a:rPr lang="en-US" dirty="0" err="1"/>
              <a:t>lá</a:t>
            </a:r>
            <a:r>
              <a:rPr lang="en-US" dirty="0"/>
              <a:t> </a:t>
            </a:r>
            <a:r>
              <a:rPr lang="en-US" dirty="0" err="1"/>
              <a:t>cờ</a:t>
            </a:r>
            <a:r>
              <a:rPr lang="en-US" dirty="0"/>
              <a:t> </a:t>
            </a:r>
            <a:r>
              <a:rPr lang="en-US" dirty="0" err="1"/>
              <a:t>đỏ</a:t>
            </a:r>
            <a:r>
              <a:rPr lang="en-US" dirty="0"/>
              <a:t> </a:t>
            </a:r>
            <a:r>
              <a:rPr lang="en-US" dirty="0" err="1"/>
              <a:t>ở</a:t>
            </a:r>
            <a:r>
              <a:rPr lang="en-US" dirty="0"/>
              <a:t> </a:t>
            </a:r>
            <a:r>
              <a:rPr lang="en-US" dirty="0" err="1"/>
              <a:t>cuối</a:t>
            </a:r>
            <a:r>
              <a:rPr lang="en-US" dirty="0"/>
              <a:t> </a:t>
            </a:r>
            <a:r>
              <a:rPr lang="en-US" dirty="0" err="1"/>
              <a:t>trò</a:t>
            </a:r>
            <a:r>
              <a:rPr lang="en-US" dirty="0"/>
              <a:t> </a:t>
            </a:r>
            <a:r>
              <a:rPr lang="en-US" dirty="0" err="1"/>
              <a:t>chơi</a:t>
            </a:r>
            <a:r>
              <a:rPr lang="en-US" dirty="0"/>
              <a:t> </a:t>
            </a:r>
            <a:r>
              <a:rPr lang="en-US" dirty="0" err="1"/>
              <a:t>để</a:t>
            </a:r>
            <a:r>
              <a:rPr lang="en-US" dirty="0"/>
              <a:t> </a:t>
            </a:r>
            <a:r>
              <a:rPr lang="en-US" dirty="0" err="1"/>
              <a:t>kết</a:t>
            </a:r>
            <a:r>
              <a:rPr lang="en-US" dirty="0"/>
              <a:t> </a:t>
            </a:r>
            <a:r>
              <a:rPr lang="en-US" dirty="0" err="1"/>
              <a:t>thúc</a:t>
            </a:r>
            <a:r>
              <a:rPr lang="en-US" dirty="0"/>
              <a:t>.</a:t>
            </a:r>
            <a:endParaRPr lang="en-VN" dirty="0"/>
          </a:p>
        </p:txBody>
      </p:sp>
    </p:spTree>
    <p:extLst>
      <p:ext uri="{BB962C8B-B14F-4D97-AF65-F5344CB8AC3E}">
        <p14:creationId xmlns:p14="http://schemas.microsoft.com/office/powerpoint/2010/main" val="389130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Tree>
    <p:extLst>
      <p:ext uri="{BB962C8B-B14F-4D97-AF65-F5344CB8AC3E}">
        <p14:creationId xmlns:p14="http://schemas.microsoft.com/office/powerpoint/2010/main" val="329567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311796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310847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186522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96998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2.png"/><Relationship Id="rId18" Type="http://schemas.openxmlformats.org/officeDocument/2006/relationships/image" Target="../media/image52.svg"/><Relationship Id="rId26" Type="http://schemas.openxmlformats.org/officeDocument/2006/relationships/image" Target="../media/image29.gif"/><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media/image46.svg"/><Relationship Id="rId17" Type="http://schemas.openxmlformats.org/officeDocument/2006/relationships/image" Target="../media/image24.png"/><Relationship Id="rId25" Type="http://schemas.openxmlformats.org/officeDocument/2006/relationships/image" Target="../media/image28.gif"/><Relationship Id="rId2" Type="http://schemas.openxmlformats.org/officeDocument/2006/relationships/notesSlide" Target="../notesSlides/notesSlide3.xml"/><Relationship Id="rId16" Type="http://schemas.openxmlformats.org/officeDocument/2006/relationships/image" Target="../media/image50.svg"/><Relationship Id="rId20" Type="http://schemas.openxmlformats.org/officeDocument/2006/relationships/image" Target="../media/image54.svg"/><Relationship Id="rId29" Type="http://schemas.openxmlformats.org/officeDocument/2006/relationships/image" Target="../media/image62.svg"/><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21.png"/><Relationship Id="rId24" Type="http://schemas.openxmlformats.org/officeDocument/2006/relationships/image" Target="../media/image58.sv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44.svg"/><Relationship Id="rId19" Type="http://schemas.openxmlformats.org/officeDocument/2006/relationships/image" Target="../media/image25.png"/><Relationship Id="rId4" Type="http://schemas.openxmlformats.org/officeDocument/2006/relationships/image" Target="../media/image38.svg"/><Relationship Id="rId9" Type="http://schemas.openxmlformats.org/officeDocument/2006/relationships/image" Target="../media/image20.png"/><Relationship Id="rId14" Type="http://schemas.openxmlformats.org/officeDocument/2006/relationships/image" Target="../media/image48.svg"/><Relationship Id="rId22" Type="http://schemas.openxmlformats.org/officeDocument/2006/relationships/image" Target="../media/image56.svg"/><Relationship Id="rId27"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36.gif"/><Relationship Id="rId18" Type="http://schemas.openxmlformats.org/officeDocument/2006/relationships/slide" Target="slide20.xml"/><Relationship Id="rId26" Type="http://schemas.openxmlformats.org/officeDocument/2006/relationships/image" Target="../media/image39.png"/><Relationship Id="rId3" Type="http://schemas.openxmlformats.org/officeDocument/2006/relationships/image" Target="../media/image31.png"/><Relationship Id="rId21" Type="http://schemas.openxmlformats.org/officeDocument/2006/relationships/image" Target="../media/image28.gif"/><Relationship Id="rId7" Type="http://schemas.openxmlformats.org/officeDocument/2006/relationships/image" Target="../media/image33.png"/><Relationship Id="rId12" Type="http://schemas.openxmlformats.org/officeDocument/2006/relationships/image" Target="../media/image72.svg"/><Relationship Id="rId17" Type="http://schemas.openxmlformats.org/officeDocument/2006/relationships/slide" Target="slide21.xml"/><Relationship Id="rId25" Type="http://schemas.openxmlformats.org/officeDocument/2006/relationships/image" Target="../media/image29.gif"/><Relationship Id="rId2" Type="http://schemas.openxmlformats.org/officeDocument/2006/relationships/notesSlide" Target="../notesSlides/notesSlide4.xml"/><Relationship Id="rId16" Type="http://schemas.openxmlformats.org/officeDocument/2006/relationships/image" Target="../media/image75.svg"/><Relationship Id="rId20"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35.png"/><Relationship Id="rId24" Type="http://schemas.openxmlformats.org/officeDocument/2006/relationships/image" Target="../media/image77.svg"/><Relationship Id="rId5" Type="http://schemas.openxmlformats.org/officeDocument/2006/relationships/image" Target="../media/image32.png"/><Relationship Id="rId15" Type="http://schemas.openxmlformats.org/officeDocument/2006/relationships/image" Target="../media/image37.png"/><Relationship Id="rId28" Type="http://schemas.openxmlformats.org/officeDocument/2006/relationships/image" Target="../media/image16.jpeg"/><Relationship Id="rId10" Type="http://schemas.openxmlformats.org/officeDocument/2006/relationships/image" Target="../media/image70.svg"/><Relationship Id="rId19" Type="http://schemas.openxmlformats.org/officeDocument/2006/relationships/slide" Target="slide19.xml"/><Relationship Id="rId4" Type="http://schemas.openxmlformats.org/officeDocument/2006/relationships/image" Target="../media/image64.svg"/><Relationship Id="rId9" Type="http://schemas.openxmlformats.org/officeDocument/2006/relationships/image" Target="../media/image34.png"/><Relationship Id="rId14" Type="http://schemas.openxmlformats.org/officeDocument/2006/relationships/slide" Target="slide22.xml"/><Relationship Id="rId22" Type="http://schemas.openxmlformats.org/officeDocument/2006/relationships/image" Target="../media/image38.png"/><Relationship Id="rId27" Type="http://schemas.openxmlformats.org/officeDocument/2006/relationships/image" Target="../media/image79.sv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id="{04997C8A-9E83-13FD-80B9-F2ED615C8F03}"/>
              </a:ext>
            </a:extLst>
          </p:cNvPr>
          <p:cNvSpPr txBox="1">
            <a:spLocks noGrp="1"/>
          </p:cNvSpPr>
          <p:nvPr>
            <p:ph type="ctrTitle"/>
          </p:nvPr>
        </p:nvSpPr>
        <p:spPr>
          <a:xfrm>
            <a:off x="1524000" y="2186608"/>
            <a:ext cx="9144000" cy="2055249"/>
          </a:xfrm>
          <a:prstGeom prst="rect">
            <a:avLst/>
          </a:prstGeom>
          <a:noFill/>
          <a:ln>
            <a:noFill/>
          </a:ln>
        </p:spPr>
        <p:txBody>
          <a:bodyPr spcFirstLastPara="1" wrap="square" lIns="91425" tIns="45700" rIns="91425" bIns="45700" anchor="b" anchorCtr="0">
            <a:normAutofit fontScale="90000"/>
          </a:bodyPr>
          <a:lstStyle/>
          <a:p>
            <a:pPr>
              <a:lnSpc>
                <a:spcPct val="150000"/>
              </a:lnSpc>
              <a:buSzPts val="5200"/>
            </a:pP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Thứ</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năm</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ngày</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2 </a:t>
            </a: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tháng</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10 </a:t>
            </a: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năm</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2025</a:t>
            </a:r>
            <a:b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b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Tiếng</a:t>
            </a:r>
            <a:r>
              <a:rPr lang="en-US" sz="40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2060"/>
                </a:solidFill>
                <a:latin typeface="Times New Roman" panose="02020603050405020304" pitchFamily="18" charset="0"/>
                <a:ea typeface="Arial"/>
                <a:cs typeface="Times New Roman" panose="02020603050405020304" pitchFamily="18" charset="0"/>
                <a:sym typeface="Arial"/>
              </a:rPr>
              <a:t>việt</a:t>
            </a:r>
            <a:r>
              <a:rPr lang="en-US" sz="4000" b="1" dirty="0">
                <a:solidFill>
                  <a:srgbClr val="002060"/>
                </a:solidFill>
                <a:latin typeface="Times New Roman" panose="02020603050405020304" pitchFamily="18" charset="0"/>
                <a:ea typeface="Arial"/>
                <a:cs typeface="Times New Roman" panose="02020603050405020304" pitchFamily="18" charset="0"/>
                <a:sym typeface="Arial"/>
              </a:rPr>
              <a:t/>
            </a:r>
            <a:br>
              <a:rPr lang="en-US" sz="4000" b="1" dirty="0">
                <a:solidFill>
                  <a:srgbClr val="002060"/>
                </a:solidFill>
                <a:latin typeface="Times New Roman" panose="02020603050405020304" pitchFamily="18" charset="0"/>
                <a:ea typeface="Arial"/>
                <a:cs typeface="Times New Roman" panose="02020603050405020304" pitchFamily="18" charset="0"/>
                <a:sym typeface="Arial"/>
              </a:rPr>
            </a:b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Bài</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đọc</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4: </a:t>
            </a: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Cuộc</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họp</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bí</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4000" b="1" dirty="0" err="1">
                <a:solidFill>
                  <a:srgbClr val="FF0000"/>
                </a:solidFill>
                <a:latin typeface="Times New Roman" panose="02020603050405020304" pitchFamily="18" charset="0"/>
                <a:ea typeface="Arial"/>
                <a:cs typeface="Times New Roman" panose="02020603050405020304" pitchFamily="18" charset="0"/>
                <a:sym typeface="Arial"/>
              </a:rPr>
              <a:t>mật</a:t>
            </a:r>
            <a:r>
              <a:rPr lang="en-US" sz="4000" b="1" dirty="0">
                <a:solidFill>
                  <a:srgbClr val="FF0000"/>
                </a:solidFill>
                <a:latin typeface="Times New Roman" panose="02020603050405020304" pitchFamily="18" charset="0"/>
                <a:ea typeface="Arial"/>
                <a:cs typeface="Times New Roman" panose="02020603050405020304" pitchFamily="18" charset="0"/>
                <a:sym typeface="Arial"/>
              </a:rPr>
              <a:t> </a:t>
            </a:r>
            <a:endParaRPr sz="4000" b="1" dirty="0">
              <a:solidFill>
                <a:srgbClr val="002060"/>
              </a:solidFill>
              <a:latin typeface="Times New Roman" panose="02020603050405020304" pitchFamily="18" charset="0"/>
              <a:ea typeface="Arial"/>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p>
        </p:txBody>
      </p:sp>
      <p:sp>
        <p:nvSpPr>
          <p:cNvPr id="4" name="Google Shape;235;p1">
            <a:extLst>
              <a:ext uri="{FF2B5EF4-FFF2-40B4-BE49-F238E27FC236}">
                <a16:creationId xmlns:a16="http://schemas.microsoft.com/office/drawing/2014/main" id="{04997C8A-9E83-13FD-80B9-F2ED615C8F03}"/>
              </a:ext>
            </a:extLst>
          </p:cNvPr>
          <p:cNvSpPr txBox="1">
            <a:spLocks/>
          </p:cNvSpPr>
          <p:nvPr/>
        </p:nvSpPr>
        <p:spPr>
          <a:xfrm>
            <a:off x="3168445" y="5083278"/>
            <a:ext cx="5855110" cy="815314"/>
          </a:xfrm>
          <a:prstGeom prst="rect">
            <a:avLst/>
          </a:prstGeom>
          <a:noFill/>
          <a:ln>
            <a:noFill/>
          </a:ln>
        </p:spPr>
        <p:txBody>
          <a:bodyPr spcFirstLastPara="1" wrap="square" lIns="91425" tIns="45700" rIns="91425" bIns="45700" anchor="b" anchorCtr="0">
            <a:normAutofit fontScale="90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buSzPts val="5200"/>
            </a:pPr>
            <a:r>
              <a:rPr lang="en-US" sz="4000" b="1" dirty="0" err="1" smtClean="0">
                <a:solidFill>
                  <a:srgbClr val="0070C0"/>
                </a:solidFill>
                <a:latin typeface="Times New Roman" panose="02020603050405020304" pitchFamily="18" charset="0"/>
                <a:ea typeface="Arial"/>
                <a:cs typeface="Times New Roman" panose="02020603050405020304" pitchFamily="18" charset="0"/>
                <a:sym typeface="Arial"/>
              </a:rPr>
              <a:t>Giáo</a:t>
            </a:r>
            <a:r>
              <a:rPr lang="en-US" sz="4000" b="1" dirty="0" smtClean="0">
                <a:solidFill>
                  <a:srgbClr val="0070C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70C0"/>
                </a:solidFill>
                <a:latin typeface="Times New Roman" panose="02020603050405020304" pitchFamily="18" charset="0"/>
                <a:ea typeface="Arial"/>
                <a:cs typeface="Times New Roman" panose="02020603050405020304" pitchFamily="18" charset="0"/>
                <a:sym typeface="Arial"/>
              </a:rPr>
              <a:t>viên</a:t>
            </a:r>
            <a:r>
              <a:rPr lang="en-US" sz="4000" b="1" dirty="0" smtClean="0">
                <a:solidFill>
                  <a:srgbClr val="0070C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70C0"/>
                </a:solidFill>
                <a:latin typeface="Times New Roman" panose="02020603050405020304" pitchFamily="18" charset="0"/>
                <a:ea typeface="Arial"/>
                <a:cs typeface="Times New Roman" panose="02020603050405020304" pitchFamily="18" charset="0"/>
                <a:sym typeface="Arial"/>
              </a:rPr>
              <a:t>Nguyễn</a:t>
            </a:r>
            <a:r>
              <a:rPr lang="en-US" sz="4000" b="1" dirty="0" smtClean="0">
                <a:solidFill>
                  <a:srgbClr val="0070C0"/>
                </a:solidFill>
                <a:latin typeface="Times New Roman" panose="02020603050405020304" pitchFamily="18" charset="0"/>
                <a:ea typeface="Arial"/>
                <a:cs typeface="Times New Roman" panose="02020603050405020304" pitchFamily="18" charset="0"/>
                <a:sym typeface="Arial"/>
              </a:rPr>
              <a:t> </a:t>
            </a:r>
            <a:r>
              <a:rPr lang="en-US" sz="4000" b="1" dirty="0" err="1" smtClean="0">
                <a:solidFill>
                  <a:srgbClr val="0070C0"/>
                </a:solidFill>
                <a:latin typeface="Times New Roman" panose="02020603050405020304" pitchFamily="18" charset="0"/>
                <a:ea typeface="Arial"/>
                <a:cs typeface="Times New Roman" panose="02020603050405020304" pitchFamily="18" charset="0"/>
                <a:sym typeface="Arial"/>
              </a:rPr>
              <a:t>Thị</a:t>
            </a:r>
            <a:r>
              <a:rPr lang="en-US" sz="4000" b="1" dirty="0" smtClean="0">
                <a:solidFill>
                  <a:srgbClr val="0070C0"/>
                </a:solidFill>
                <a:latin typeface="Times New Roman" panose="02020603050405020304" pitchFamily="18" charset="0"/>
                <a:ea typeface="Arial"/>
                <a:cs typeface="Times New Roman" panose="02020603050405020304" pitchFamily="18" charset="0"/>
                <a:sym typeface="Arial"/>
              </a:rPr>
              <a:t> Sim</a:t>
            </a:r>
            <a:endParaRPr lang="en-US" sz="4000" b="1" dirty="0">
              <a:solidFill>
                <a:srgbClr val="0070C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9879E4-5216-DA84-9617-0A5309A1F4D1}"/>
              </a:ext>
            </a:extLst>
          </p:cNvPr>
          <p:cNvSpPr txBox="1"/>
          <p:nvPr/>
        </p:nvSpPr>
        <p:spPr>
          <a:xfrm>
            <a:off x="285727" y="191227"/>
            <a:ext cx="10841998" cy="954107"/>
          </a:xfrm>
          <a:prstGeom prst="rect">
            <a:avLst/>
          </a:prstGeom>
          <a:noFill/>
        </p:spPr>
        <p:txBody>
          <a:bodyPr wrap="square" rtlCol="0">
            <a:spAutoFit/>
          </a:bodyPr>
          <a:lstStyle/>
          <a:p>
            <a:pPr algn="just" defTabSz="1152053">
              <a:buClrTx/>
              <a:defRPr/>
            </a:pPr>
            <a:r>
              <a:rPr lang="vi-VN" sz="2800" b="1" dirty="0">
                <a:solidFill>
                  <a:sysClr val="windowText" lastClr="000000"/>
                </a:solidFill>
                <a:latin typeface="Times New Roman" panose="02020603050405020304" pitchFamily="18" charset="0"/>
                <a:cs typeface="Times New Roman" panose="02020603050405020304" pitchFamily="18" charset="0"/>
              </a:rPr>
              <a:t>Câu </a:t>
            </a:r>
            <a:r>
              <a:rPr lang="en-US" sz="2800" b="1" dirty="0">
                <a:solidFill>
                  <a:sysClr val="windowText" lastClr="000000"/>
                </a:solidFill>
                <a:latin typeface="Times New Roman" panose="02020603050405020304" pitchFamily="18" charset="0"/>
                <a:cs typeface="Times New Roman" panose="02020603050405020304" pitchFamily="18" charset="0"/>
              </a:rPr>
              <a:t>1</a:t>
            </a:r>
            <a:r>
              <a:rPr lang="vi-VN" sz="2800" b="1" dirty="0">
                <a:solidFill>
                  <a:sysClr val="windowText" lastClr="000000"/>
                </a:solidFill>
                <a:latin typeface="Times New Roman" panose="02020603050405020304" pitchFamily="18" charset="0"/>
                <a:cs typeface="Times New Roman" panose="02020603050405020304" pitchFamily="18" charset="0"/>
              </a:rPr>
              <a:t>: </a:t>
            </a:r>
            <a:r>
              <a:rPr lang="vi-VN" sz="2800" dirty="0">
                <a:solidFill>
                  <a:sysClr val="windowText" lastClr="000000"/>
                </a:solidFill>
                <a:latin typeface="Times New Roman" panose="02020603050405020304" pitchFamily="18" charset="0"/>
                <a:cs typeface="Times New Roman" panose="02020603050405020304" pitchFamily="18" charset="0"/>
              </a:rPr>
              <a:t>Em hiểu thầy giáo muốn nhắn nhủ điều gì với các bạn học sinh nam khi yêu cầu Đi-tô và Giu-ri-cô giúp đỡ Ê-lê-na? </a:t>
            </a:r>
          </a:p>
        </p:txBody>
      </p:sp>
      <p:sp>
        <p:nvSpPr>
          <p:cNvPr id="8" name="TextBox 7">
            <a:extLst>
              <a:ext uri="{FF2B5EF4-FFF2-40B4-BE49-F238E27FC236}">
                <a16:creationId xmlns:a16="http://schemas.microsoft.com/office/drawing/2014/main" id="{079BA2F1-7CF1-F8EC-E826-ED332667C840}"/>
              </a:ext>
            </a:extLst>
          </p:cNvPr>
          <p:cNvSpPr txBox="1"/>
          <p:nvPr/>
        </p:nvSpPr>
        <p:spPr>
          <a:xfrm>
            <a:off x="285727" y="1167005"/>
            <a:ext cx="11539550" cy="861774"/>
          </a:xfrm>
          <a:prstGeom prst="rect">
            <a:avLst/>
          </a:prstGeom>
        </p:spPr>
        <p:txBody>
          <a:bodyPr wrap="square" lIns="0" tIns="0" rIns="0" bIns="0" rtlCol="0" anchor="t">
            <a:spAutoFit/>
          </a:bodyPr>
          <a:lstStyle/>
          <a:p>
            <a:pPr algn="just" defTabSz="1152053">
              <a:buClrTx/>
              <a:defRPr/>
            </a:pPr>
            <a:r>
              <a:rPr lang="en-US" sz="2800" b="1" dirty="0" smtClean="0">
                <a:solidFill>
                  <a:sysClr val="windowText" lastClr="000000"/>
                </a:solidFill>
                <a:latin typeface="Times New Roman" panose="02020603050405020304" pitchFamily="18" charset="0"/>
                <a:cs typeface="Times New Roman" panose="02020603050405020304" pitchFamily="18" charset="0"/>
              </a:rPr>
              <a:t>=&gt;</a:t>
            </a:r>
            <a:r>
              <a:rPr lang="en-US" sz="2800" dirty="0" smtClean="0">
                <a:solidFill>
                  <a:sysClr val="windowText" lastClr="000000"/>
                </a:solidFill>
                <a:latin typeface="Times New Roman" panose="02020603050405020304" pitchFamily="18" charset="0"/>
                <a:cs typeface="Times New Roman" panose="02020603050405020304" pitchFamily="18" charset="0"/>
              </a:rPr>
              <a:t> </a:t>
            </a:r>
            <a:r>
              <a:rPr lang="vi-VN" sz="2800" dirty="0" smtClean="0">
                <a:solidFill>
                  <a:sysClr val="windowText" lastClr="000000"/>
                </a:solidFill>
                <a:latin typeface="Times New Roman" panose="02020603050405020304" pitchFamily="18" charset="0"/>
                <a:cs typeface="Times New Roman" panose="02020603050405020304" pitchFamily="18" charset="0"/>
              </a:rPr>
              <a:t>Thầy </a:t>
            </a:r>
            <a:r>
              <a:rPr lang="vi-VN" sz="2800" dirty="0">
                <a:solidFill>
                  <a:sysClr val="windowText" lastClr="000000"/>
                </a:solidFill>
                <a:latin typeface="Times New Roman" panose="02020603050405020304" pitchFamily="18" charset="0"/>
                <a:cs typeface="Times New Roman" panose="02020603050405020304" pitchFamily="18" charset="0"/>
              </a:rPr>
              <a:t>giáo muốn nhắn nhủ các bạn nam: </a:t>
            </a:r>
            <a:r>
              <a:rPr lang="vi-VN" sz="2800" dirty="0">
                <a:solidFill>
                  <a:schemeClr val="tx1"/>
                </a:solidFill>
                <a:latin typeface="Times New Roman" panose="02020603050405020304" pitchFamily="18" charset="0"/>
                <a:cs typeface="Times New Roman" panose="02020603050405020304" pitchFamily="18" charset="0"/>
              </a:rPr>
              <a:t>cần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chia sẻ, giúp đỡ bạn khi bạn gặp khó khăn, cần giúp đỡ.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9148F28-B620-FEE6-C14D-37B76D7E00BE}"/>
              </a:ext>
            </a:extLst>
          </p:cNvPr>
          <p:cNvSpPr/>
          <p:nvPr/>
        </p:nvSpPr>
        <p:spPr>
          <a:xfrm>
            <a:off x="285727" y="3842173"/>
            <a:ext cx="11394962" cy="661207"/>
          </a:xfrm>
          <a:prstGeom prst="rect">
            <a:avLst/>
          </a:prstGeom>
        </p:spPr>
        <p:txBody>
          <a:bodyPr wrap="square">
            <a:spAutoFit/>
          </a:bodyPr>
          <a:lstStyle/>
          <a:p>
            <a:pPr algn="just" defTabSz="1152053">
              <a:lnSpc>
                <a:spcPct val="150000"/>
              </a:lnSpc>
              <a:buClrTx/>
              <a:defRPr/>
            </a:pPr>
            <a:r>
              <a:rPr lang="en-US" sz="2000" dirty="0">
                <a:solidFill>
                  <a:sysClr val="windowText" lastClr="000000"/>
                </a:solidFill>
                <a:latin typeface="+mn-lt"/>
              </a:rPr>
              <a:t> </a:t>
            </a:r>
            <a:r>
              <a:rPr lang="en-US" sz="2800" dirty="0" smtClean="0">
                <a:solidFill>
                  <a:sysClr val="windowText" lastClr="000000"/>
                </a:solidFill>
                <a:latin typeface="Times New Roman" panose="02020603050405020304" pitchFamily="18" charset="0"/>
                <a:cs typeface="Times New Roman" panose="02020603050405020304" pitchFamily="18" charset="0"/>
              </a:rPr>
              <a:t>+  </a:t>
            </a:r>
            <a:r>
              <a:rPr lang="vi-VN" sz="2800" dirty="0">
                <a:solidFill>
                  <a:sysClr val="windowText" lastClr="000000"/>
                </a:solidFill>
                <a:latin typeface="Times New Roman" panose="02020603050405020304" pitchFamily="18" charset="0"/>
                <a:cs typeface="Times New Roman" panose="02020603050405020304" pitchFamily="18" charset="0"/>
              </a:rPr>
              <a:t>Đi-tô giúp Ê-lê-na một cách miễn cưỡng, nói gắt gỏng.</a:t>
            </a:r>
          </a:p>
        </p:txBody>
      </p:sp>
      <p:sp>
        <p:nvSpPr>
          <p:cNvPr id="15" name="Rectangle 14">
            <a:extLst>
              <a:ext uri="{FF2B5EF4-FFF2-40B4-BE49-F238E27FC236}">
                <a16:creationId xmlns:a16="http://schemas.microsoft.com/office/drawing/2014/main" id="{E6B88DCD-8F6D-5294-A595-EDE510B12B36}"/>
              </a:ext>
            </a:extLst>
          </p:cNvPr>
          <p:cNvSpPr/>
          <p:nvPr/>
        </p:nvSpPr>
        <p:spPr>
          <a:xfrm>
            <a:off x="157316" y="3362927"/>
            <a:ext cx="7576441" cy="52322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en-US" sz="2800" b="1" dirty="0" smtClean="0">
                <a:latin typeface="Times New Roman" panose="02020603050405020304" pitchFamily="18" charset="0"/>
                <a:cs typeface="Times New Roman" panose="02020603050405020304" pitchFamily="18" charset="0"/>
              </a:rPr>
              <a:t>=&gt; </a:t>
            </a:r>
            <a:r>
              <a:rPr lang="vi-VN" sz="2800" b="1" dirty="0" smtClean="0">
                <a:latin typeface="Times New Roman" panose="02020603050405020304" pitchFamily="18" charset="0"/>
                <a:cs typeface="Times New Roman" panose="02020603050405020304" pitchFamily="18" charset="0"/>
              </a:rPr>
              <a:t>Bởi </a:t>
            </a:r>
            <a:r>
              <a:rPr lang="vi-VN" sz="2800" b="1" dirty="0">
                <a:latin typeface="Times New Roman" panose="02020603050405020304" pitchFamily="18" charset="0"/>
                <a:cs typeface="Times New Roman" panose="02020603050405020304" pitchFamily="18" charset="0"/>
              </a:rPr>
              <a:t>vì Đi-tô và Giu-ri-cô đều chưa ân cần</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6697173-13EB-2C35-3215-A94C88FD0B75}"/>
              </a:ext>
            </a:extLst>
          </p:cNvPr>
          <p:cNvSpPr/>
          <p:nvPr/>
        </p:nvSpPr>
        <p:spPr>
          <a:xfrm>
            <a:off x="285727" y="4563732"/>
            <a:ext cx="11394963" cy="954107"/>
          </a:xfrm>
          <a:prstGeom prst="rect">
            <a:avLst/>
          </a:prstGeom>
        </p:spPr>
        <p:txBody>
          <a:bodyPr wrap="square">
            <a:spAutoFit/>
          </a:bodyPr>
          <a:lstStyle/>
          <a:p>
            <a:pPr algn="just" defTabSz="1152053">
              <a:buClrTx/>
              <a:defRPr/>
            </a:pPr>
            <a:r>
              <a:rPr lang="en-US" sz="2800" dirty="0" smtClean="0">
                <a:solidFill>
                  <a:sysClr val="windowText" lastClr="000000"/>
                </a:solidFill>
                <a:latin typeface="Times New Roman" panose="02020603050405020304" pitchFamily="18" charset="0"/>
                <a:cs typeface="Times New Roman" panose="02020603050405020304" pitchFamily="18" charset="0"/>
              </a:rPr>
              <a:t>+ </a:t>
            </a:r>
            <a:r>
              <a:rPr lang="vi-VN" sz="2800" dirty="0" smtClean="0">
                <a:solidFill>
                  <a:sysClr val="windowText" lastClr="000000"/>
                </a:solidFill>
                <a:latin typeface="Times New Roman" panose="02020603050405020304" pitchFamily="18" charset="0"/>
                <a:cs typeface="Times New Roman" panose="02020603050405020304" pitchFamily="18" charset="0"/>
              </a:rPr>
              <a:t>Giu-ri-cô </a:t>
            </a:r>
            <a:r>
              <a:rPr lang="vi-VN" sz="2800" dirty="0">
                <a:solidFill>
                  <a:sysClr val="windowText" lastClr="000000"/>
                </a:solidFill>
                <a:latin typeface="Times New Roman" panose="02020603050405020304" pitchFamily="18" charset="0"/>
                <a:cs typeface="Times New Roman" panose="02020603050405020304" pitchFamily="18" charset="0"/>
              </a:rPr>
              <a:t>lừng khừng, xốc nách Ê-lê-na mạnh tay khiến cô bé đứng lên một cách khó nhọc và lại ngã khuỵu xuống.</a:t>
            </a:r>
          </a:p>
        </p:txBody>
      </p:sp>
      <p:sp>
        <p:nvSpPr>
          <p:cNvPr id="20" name="Rectangle 19">
            <a:extLst>
              <a:ext uri="{FF2B5EF4-FFF2-40B4-BE49-F238E27FC236}">
                <a16:creationId xmlns:a16="http://schemas.microsoft.com/office/drawing/2014/main" id="{12FD275B-50B0-4BFC-16CA-2E3B8251003D}"/>
              </a:ext>
            </a:extLst>
          </p:cNvPr>
          <p:cNvSpPr/>
          <p:nvPr/>
        </p:nvSpPr>
        <p:spPr>
          <a:xfrm>
            <a:off x="285727" y="5539510"/>
            <a:ext cx="11779044" cy="954107"/>
          </a:xfrm>
          <a:prstGeom prst="rect">
            <a:avLst/>
          </a:prstGeom>
        </p:spPr>
        <p:txBody>
          <a:bodyPr wrap="square">
            <a:spAutoFit/>
          </a:bodyPr>
          <a:lstStyle/>
          <a:p>
            <a:pPr algn="just" defTabSz="1152053">
              <a:buClrTx/>
              <a:defRPr/>
            </a:pPr>
            <a:r>
              <a:rPr lang="en-US" sz="2800" dirty="0" smtClean="0">
                <a:solidFill>
                  <a:sysClr val="windowText" lastClr="000000"/>
                </a:solidFill>
                <a:latin typeface="Times New Roman" panose="02020603050405020304" pitchFamily="18" charset="0"/>
                <a:cs typeface="Times New Roman" panose="02020603050405020304" pitchFamily="18" charset="0"/>
              </a:rPr>
              <a:t>+ </a:t>
            </a:r>
            <a:r>
              <a:rPr lang="vi-VN" sz="2800" dirty="0" smtClean="0">
                <a:solidFill>
                  <a:sysClr val="windowText" lastClr="000000"/>
                </a:solidFill>
                <a:latin typeface="Times New Roman" panose="02020603050405020304" pitchFamily="18" charset="0"/>
                <a:cs typeface="Times New Roman" panose="02020603050405020304" pitchFamily="18" charset="0"/>
              </a:rPr>
              <a:t>Xa-sa</a:t>
            </a:r>
            <a:r>
              <a:rPr lang="vi-VN" sz="2800" dirty="0">
                <a:solidFill>
                  <a:sysClr val="windowText" lastClr="000000"/>
                </a:solidFill>
                <a:latin typeface="Times New Roman" panose="02020603050405020304" pitchFamily="18" charset="0"/>
                <a:cs typeface="Times New Roman" panose="02020603050405020304" pitchFamily="18" charset="0"/>
              </a:rPr>
              <a:t>, khác với Đi-tô và Giu-ri-cô, đã giúp bạn một cách tự nguyện, nhẹ nhàng và ân cần: không chờ thầy giáo nhắc, an ủi bạn, đưa tay đỡ bạn đứng lên.</a:t>
            </a:r>
          </a:p>
        </p:txBody>
      </p:sp>
      <p:sp>
        <p:nvSpPr>
          <p:cNvPr id="25" name="TextBox 24">
            <a:extLst>
              <a:ext uri="{FF2B5EF4-FFF2-40B4-BE49-F238E27FC236}">
                <a16:creationId xmlns:a16="http://schemas.microsoft.com/office/drawing/2014/main" id="{F67F3981-80D7-80B2-9FF2-B7EF500D1DF7}"/>
              </a:ext>
            </a:extLst>
          </p:cNvPr>
          <p:cNvSpPr txBox="1"/>
          <p:nvPr/>
        </p:nvSpPr>
        <p:spPr>
          <a:xfrm>
            <a:off x="285727" y="2328386"/>
            <a:ext cx="10746802" cy="954106"/>
          </a:xfrm>
          <a:prstGeom prst="rect">
            <a:avLst/>
          </a:prstGeom>
          <a:noFill/>
        </p:spPr>
        <p:txBody>
          <a:bodyPr wrap="square" rtlCol="0">
            <a:spAutoFit/>
          </a:bodyPr>
          <a:lstStyle/>
          <a:p>
            <a:pPr algn="just" defTabSz="1152053">
              <a:buClrTx/>
              <a:defRPr/>
            </a:pPr>
            <a:r>
              <a:rPr lang="vi-VN" sz="2800" b="1" dirty="0">
                <a:solidFill>
                  <a:sysClr val="windowText" lastClr="000000"/>
                </a:solidFill>
                <a:latin typeface="Times New Roman" panose="02020603050405020304" pitchFamily="18" charset="0"/>
                <a:cs typeface="Times New Roman" panose="02020603050405020304" pitchFamily="18" charset="0"/>
              </a:rPr>
              <a:t>Câu </a:t>
            </a:r>
            <a:r>
              <a:rPr lang="en-US" sz="2800" b="1" dirty="0">
                <a:solidFill>
                  <a:sysClr val="windowText" lastClr="000000"/>
                </a:solidFill>
                <a:latin typeface="Times New Roman" panose="02020603050405020304" pitchFamily="18" charset="0"/>
                <a:cs typeface="Times New Roman" panose="02020603050405020304" pitchFamily="18" charset="0"/>
              </a:rPr>
              <a:t>2</a:t>
            </a:r>
            <a:r>
              <a:rPr lang="vi-VN" sz="2800" b="1" dirty="0">
                <a:solidFill>
                  <a:sysClr val="windowText" lastClr="000000"/>
                </a:solidFill>
                <a:latin typeface="Times New Roman" panose="02020603050405020304" pitchFamily="18" charset="0"/>
                <a:cs typeface="Times New Roman" panose="02020603050405020304" pitchFamily="18" charset="0"/>
              </a:rPr>
              <a:t>: </a:t>
            </a:r>
            <a:r>
              <a:rPr lang="vi-VN" sz="2800" dirty="0">
                <a:solidFill>
                  <a:sysClr val="windowText" lastClr="000000"/>
                </a:solidFill>
                <a:latin typeface="Times New Roman" panose="02020603050405020304" pitchFamily="18" charset="0"/>
                <a:cs typeface="Times New Roman" panose="02020603050405020304" pitchFamily="18" charset="0"/>
              </a:rPr>
              <a:t>Vì sao Ê-lê-na vẫn khóc mặc dù đã được Đi-tô và Giu-ri-cô đến giúp, nhưng cô bé lại nín khóc ngay khi được Xa-sa giúp đỡ? </a:t>
            </a:r>
          </a:p>
        </p:txBody>
      </p:sp>
    </p:spTree>
    <p:extLst>
      <p:ext uri="{BB962C8B-B14F-4D97-AF65-F5344CB8AC3E}">
        <p14:creationId xmlns:p14="http://schemas.microsoft.com/office/powerpoint/2010/main" val="385134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DAFE82-A7BF-10EE-F6C0-0B1678795FDD}"/>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72C5608-AFA6-71A6-B07F-961397CA4FC5}"/>
              </a:ext>
            </a:extLst>
          </p:cNvPr>
          <p:cNvSpPr/>
          <p:nvPr/>
        </p:nvSpPr>
        <p:spPr>
          <a:xfrm>
            <a:off x="1764139" y="2243980"/>
            <a:ext cx="5671930" cy="2950875"/>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8">
            <a:extLst>
              <a:ext uri="{FF2B5EF4-FFF2-40B4-BE49-F238E27FC236}">
                <a16:creationId xmlns:a16="http://schemas.microsoft.com/office/drawing/2014/main" id="{61670BE7-1E18-8263-4CBB-12130966BDC6}"/>
              </a:ext>
            </a:extLst>
          </p:cNvPr>
          <p:cNvSpPr txBox="1"/>
          <p:nvPr/>
        </p:nvSpPr>
        <p:spPr>
          <a:xfrm>
            <a:off x="1764139" y="2013373"/>
            <a:ext cx="6545730" cy="3433273"/>
          </a:xfrm>
          <a:prstGeom prst="rect">
            <a:avLst/>
          </a:prstGeom>
        </p:spPr>
        <p:txBody>
          <a:bodyPr lIns="50800" tIns="50800" rIns="50800" bIns="50800" rtlCol="0" anchor="ctr"/>
          <a:lstStyle/>
          <a:p>
            <a:pPr algn="ctr">
              <a:lnSpc>
                <a:spcPts val="3210"/>
              </a:lnSpc>
            </a:pPr>
            <a:endParaRPr/>
          </a:p>
        </p:txBody>
      </p:sp>
      <p:sp>
        <p:nvSpPr>
          <p:cNvPr id="11" name="Freeform 9">
            <a:extLst>
              <a:ext uri="{FF2B5EF4-FFF2-40B4-BE49-F238E27FC236}">
                <a16:creationId xmlns:a16="http://schemas.microsoft.com/office/drawing/2014/main" id="{734282E1-70CE-F09C-B9CA-A78DD5412B13}"/>
              </a:ext>
            </a:extLst>
          </p:cNvPr>
          <p:cNvSpPr/>
          <p:nvPr/>
        </p:nvSpPr>
        <p:spPr>
          <a:xfrm>
            <a:off x="3790857" y="2017554"/>
            <a:ext cx="1616030" cy="417230"/>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2689BFD2-2C87-1CE9-4BB7-332FC3C7E088}"/>
              </a:ext>
            </a:extLst>
          </p:cNvPr>
          <p:cNvSpPr txBox="1"/>
          <p:nvPr/>
        </p:nvSpPr>
        <p:spPr>
          <a:xfrm>
            <a:off x="2102484" y="2872242"/>
            <a:ext cx="4992776" cy="1715534"/>
          </a:xfrm>
          <a:prstGeom prst="rect">
            <a:avLst/>
          </a:prstGeom>
        </p:spPr>
        <p:txBody>
          <a:bodyPr wrap="square" lIns="0" tIns="0" rIns="0" bIns="0" rtlCol="0" anchor="t">
            <a:spAutoFit/>
          </a:bodyPr>
          <a:lstStyle/>
          <a:p>
            <a:pPr algn="ctr" defTabSz="576026">
              <a:lnSpc>
                <a:spcPct val="150000"/>
              </a:lnSpc>
              <a:spcBef>
                <a:spcPct val="0"/>
              </a:spcBef>
              <a:buClrTx/>
            </a:pPr>
            <a:r>
              <a:rPr lang="en-US" sz="2600" b="1" kern="1200" dirty="0">
                <a:solidFill>
                  <a:schemeClr val="tx1"/>
                </a:solidFill>
                <a:latin typeface="+mn-lt"/>
                <a:ea typeface="+mn-ea"/>
                <a:cs typeface="Arial" panose="020B0604020202020204" pitchFamily="34" charset="0"/>
              </a:rPr>
              <a:t>RÚT RA </a:t>
            </a:r>
            <a:r>
              <a:rPr lang="en-US" sz="2600" b="1" kern="1200" dirty="0" err="1">
                <a:solidFill>
                  <a:schemeClr val="tx1"/>
                </a:solidFill>
                <a:latin typeface="+mn-lt"/>
                <a:ea typeface="+mn-ea"/>
                <a:cs typeface="Arial" panose="020B0604020202020204" pitchFamily="34" charset="0"/>
              </a:rPr>
              <a:t>Ý</a:t>
            </a:r>
            <a:r>
              <a:rPr lang="en-US" sz="2600" b="1" kern="1200" dirty="0">
                <a:solidFill>
                  <a:schemeClr val="tx1"/>
                </a:solidFill>
                <a:latin typeface="+mn-lt"/>
                <a:ea typeface="+mn-ea"/>
                <a:cs typeface="Arial" panose="020B0604020202020204" pitchFamily="34" charset="0"/>
              </a:rPr>
              <a:t> ĐOẠN 1: </a:t>
            </a:r>
          </a:p>
          <a:p>
            <a:pPr algn="ctr" defTabSz="576026">
              <a:lnSpc>
                <a:spcPct val="150000"/>
              </a:lnSpc>
              <a:spcBef>
                <a:spcPct val="0"/>
              </a:spcBef>
              <a:buClrTx/>
            </a:pPr>
            <a:r>
              <a:rPr lang="en-US" sz="2600" kern="1200" dirty="0" err="1">
                <a:solidFill>
                  <a:schemeClr val="tx1"/>
                </a:solidFill>
                <a:latin typeface="+mn-lt"/>
                <a:ea typeface="+mn-ea"/>
                <a:cs typeface="Arial" panose="020B0604020202020204" pitchFamily="34" charset="0"/>
              </a:rPr>
              <a:t>Sự</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giúp</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đỡ</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của</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Đi-tô</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Giu-ri-cô</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và</a:t>
            </a:r>
            <a:r>
              <a:rPr lang="en-US" sz="2600" kern="1200" dirty="0">
                <a:solidFill>
                  <a:schemeClr val="tx1"/>
                </a:solidFill>
                <a:latin typeface="+mn-lt"/>
                <a:ea typeface="+mn-ea"/>
                <a:cs typeface="Arial" panose="020B0604020202020204" pitchFamily="34" charset="0"/>
              </a:rPr>
              <a:t> Xa-</a:t>
            </a:r>
            <a:r>
              <a:rPr lang="en-US" sz="2600" kern="1200" dirty="0" err="1">
                <a:solidFill>
                  <a:schemeClr val="tx1"/>
                </a:solidFill>
                <a:latin typeface="+mn-lt"/>
                <a:ea typeface="+mn-ea"/>
                <a:cs typeface="Arial" panose="020B0604020202020204" pitchFamily="34" charset="0"/>
              </a:rPr>
              <a:t>sa</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dành</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cho</a:t>
            </a:r>
            <a:r>
              <a:rPr lang="en-US" sz="2600" kern="1200" dirty="0">
                <a:solidFill>
                  <a:schemeClr val="tx1"/>
                </a:solidFill>
                <a:latin typeface="+mn-lt"/>
                <a:ea typeface="+mn-ea"/>
                <a:cs typeface="Arial" panose="020B0604020202020204" pitchFamily="34" charset="0"/>
              </a:rPr>
              <a:t> Ê-</a:t>
            </a:r>
            <a:r>
              <a:rPr lang="en-US" sz="2600" kern="1200" dirty="0" err="1">
                <a:solidFill>
                  <a:schemeClr val="tx1"/>
                </a:solidFill>
                <a:latin typeface="+mn-lt"/>
                <a:ea typeface="+mn-ea"/>
                <a:cs typeface="Arial" panose="020B0604020202020204" pitchFamily="34" charset="0"/>
              </a:rPr>
              <a:t>lê</a:t>
            </a:r>
            <a:r>
              <a:rPr lang="en-US" sz="2600" kern="1200" dirty="0">
                <a:solidFill>
                  <a:schemeClr val="tx1"/>
                </a:solidFill>
                <a:latin typeface="+mn-lt"/>
                <a:ea typeface="+mn-ea"/>
                <a:cs typeface="Arial" panose="020B0604020202020204" pitchFamily="34" charset="0"/>
              </a:rPr>
              <a:t>-</a:t>
            </a:r>
            <a:r>
              <a:rPr lang="en-US" sz="2600" kern="1200" dirty="0" err="1">
                <a:solidFill>
                  <a:schemeClr val="tx1"/>
                </a:solidFill>
                <a:latin typeface="+mn-lt"/>
                <a:ea typeface="+mn-ea"/>
                <a:cs typeface="Arial" panose="020B0604020202020204" pitchFamily="34" charset="0"/>
              </a:rPr>
              <a:t>na.</a:t>
            </a:r>
            <a:endParaRPr lang="en-US" sz="2600" kern="1200" dirty="0">
              <a:solidFill>
                <a:schemeClr val="tx1"/>
              </a:solidFill>
              <a:latin typeface="+mn-lt"/>
              <a:ea typeface="+mn-ea"/>
              <a:cs typeface="Arial" panose="020B0604020202020204" pitchFamily="34" charset="0"/>
            </a:endParaRPr>
          </a:p>
        </p:txBody>
      </p:sp>
      <p:sp>
        <p:nvSpPr>
          <p:cNvPr id="13" name="Freeform 4">
            <a:extLst>
              <a:ext uri="{FF2B5EF4-FFF2-40B4-BE49-F238E27FC236}">
                <a16:creationId xmlns:a16="http://schemas.microsoft.com/office/drawing/2014/main" id="{6657C2FF-E2A3-4AC5-51B0-563956CD86B9}"/>
              </a:ext>
            </a:extLst>
          </p:cNvPr>
          <p:cNvSpPr/>
          <p:nvPr/>
        </p:nvSpPr>
        <p:spPr>
          <a:xfrm>
            <a:off x="7086025" y="2389751"/>
            <a:ext cx="3341629" cy="5819964"/>
          </a:xfrm>
          <a:custGeom>
            <a:avLst/>
            <a:gdLst/>
            <a:ahLst/>
            <a:cxnLst/>
            <a:rect l="l" t="t" r="r" b="b"/>
            <a:pathLst>
              <a:path w="6265125" h="10911684">
                <a:moveTo>
                  <a:pt x="0" y="0"/>
                </a:moveTo>
                <a:lnTo>
                  <a:pt x="6265125" y="0"/>
                </a:lnTo>
                <a:lnTo>
                  <a:pt x="6265125" y="10911684"/>
                </a:lnTo>
                <a:lnTo>
                  <a:pt x="0" y="10911684"/>
                </a:lnTo>
                <a:lnTo>
                  <a:pt x="0" y="0"/>
                </a:lnTo>
                <a:close/>
              </a:path>
            </a:pathLst>
          </a:custGeom>
          <a:blipFill>
            <a:blip r:embed="rId5"/>
            <a:stretch>
              <a:fillRect/>
            </a:stretch>
          </a:blipFill>
        </p:spPr>
      </p:sp>
    </p:spTree>
    <p:extLst>
      <p:ext uri="{BB962C8B-B14F-4D97-AF65-F5344CB8AC3E}">
        <p14:creationId xmlns:p14="http://schemas.microsoft.com/office/powerpoint/2010/main" val="303807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885EE6-F662-369B-FBBD-ACA9C954AD9F}"/>
              </a:ext>
            </a:extLst>
          </p:cNvPr>
          <p:cNvSpPr txBox="1"/>
          <p:nvPr/>
        </p:nvSpPr>
        <p:spPr>
          <a:xfrm>
            <a:off x="432866" y="212281"/>
            <a:ext cx="11051384" cy="954107"/>
          </a:xfrm>
          <a:prstGeom prst="rect">
            <a:avLst/>
          </a:prstGeom>
          <a:noFill/>
        </p:spPr>
        <p:txBody>
          <a:bodyPr wrap="square" rtlCol="0">
            <a:spAutoFit/>
          </a:bodyPr>
          <a:lstStyle/>
          <a:p>
            <a:pPr algn="just" defTabSz="1152053">
              <a:buClrTx/>
              <a:defRPr/>
            </a:pPr>
            <a:r>
              <a:rPr lang="vi-VN" sz="2800" b="1" dirty="0">
                <a:solidFill>
                  <a:schemeClr val="tx1"/>
                </a:solidFill>
                <a:latin typeface="Times New Roman" panose="02020603050405020304" pitchFamily="18" charset="0"/>
                <a:cs typeface="Times New Roman" panose="02020603050405020304" pitchFamily="18" charset="0"/>
              </a:rPr>
              <a:t>Câu 3: </a:t>
            </a:r>
            <a:r>
              <a:rPr lang="vi-VN" sz="2800" dirty="0">
                <a:solidFill>
                  <a:schemeClr val="tx1"/>
                </a:solidFill>
                <a:latin typeface="Times New Roman" panose="02020603050405020304" pitchFamily="18" charset="0"/>
                <a:cs typeface="Times New Roman" panose="02020603050405020304" pitchFamily="18" charset="0"/>
              </a:rPr>
              <a:t>Thầy giáo quyết định tổ chức cuộc họp với các học sinh nam để làm gì? Theo em, vì sao thầy giáo tổ chức cuộc họp đó một cách bí mật? </a:t>
            </a:r>
            <a:endParaRPr lang="vi-VN"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CE8AE87-85A5-E6D7-35C8-2BB80FDF03FC}"/>
              </a:ext>
            </a:extLst>
          </p:cNvPr>
          <p:cNvSpPr txBox="1"/>
          <p:nvPr/>
        </p:nvSpPr>
        <p:spPr>
          <a:xfrm>
            <a:off x="498235" y="1292183"/>
            <a:ext cx="10920646" cy="861774"/>
          </a:xfrm>
          <a:prstGeom prst="rect">
            <a:avLst/>
          </a:prstGeom>
        </p:spPr>
        <p:txBody>
          <a:bodyPr wrap="square" lIns="0" tIns="0" rIns="0" bIns="0" rtlCol="0" anchor="t">
            <a:spAutoFit/>
          </a:bodyPr>
          <a:lstStyle/>
          <a:p>
            <a:pPr algn="just" defTabSz="1152053">
              <a:buClrTx/>
              <a:defRPr/>
            </a:pPr>
            <a:r>
              <a:rPr lang="en-US" sz="2800" dirty="0" smtClean="0">
                <a:solidFill>
                  <a:sysClr val="windowText" lastClr="000000"/>
                </a:solidFill>
                <a:latin typeface="Times New Roman" panose="02020603050405020304" pitchFamily="18" charset="0"/>
                <a:cs typeface="Times New Roman" panose="02020603050405020304" pitchFamily="18" charset="0"/>
              </a:rPr>
              <a:t>=&gt; </a:t>
            </a:r>
            <a:r>
              <a:rPr lang="vi-VN" sz="2800" dirty="0" smtClean="0">
                <a:solidFill>
                  <a:sysClr val="windowText" lastClr="000000"/>
                </a:solidFill>
                <a:latin typeface="Times New Roman" panose="02020603050405020304" pitchFamily="18" charset="0"/>
                <a:cs typeface="Times New Roman" panose="02020603050405020304" pitchFamily="18" charset="0"/>
              </a:rPr>
              <a:t>Thầy </a:t>
            </a:r>
            <a:r>
              <a:rPr lang="vi-VN" sz="2800" dirty="0">
                <a:solidFill>
                  <a:sysClr val="windowText" lastClr="000000"/>
                </a:solidFill>
                <a:latin typeface="Times New Roman" panose="02020603050405020304" pitchFamily="18" charset="0"/>
                <a:cs typeface="Times New Roman" panose="02020603050405020304" pitchFamily="18" charset="0"/>
              </a:rPr>
              <a:t>giáo tổ chức cuộc họp với các học sinh nam để giúp các học sinh nam biết cách quan tâm các bạn nữ. </a:t>
            </a:r>
          </a:p>
        </p:txBody>
      </p:sp>
      <p:sp>
        <p:nvSpPr>
          <p:cNvPr id="11" name="Rounded Rectangle 103">
            <a:extLst>
              <a:ext uri="{FF2B5EF4-FFF2-40B4-BE49-F238E27FC236}">
                <a16:creationId xmlns:a16="http://schemas.microsoft.com/office/drawing/2014/main" id="{5434EF65-B05E-415E-63A9-A7DB9CF9582A}"/>
              </a:ext>
            </a:extLst>
          </p:cNvPr>
          <p:cNvSpPr/>
          <p:nvPr/>
        </p:nvSpPr>
        <p:spPr>
          <a:xfrm>
            <a:off x="432866" y="2279752"/>
            <a:ext cx="3589812" cy="2482525"/>
          </a:xfrm>
          <a:prstGeom prst="roundRect">
            <a:avLst>
              <a:gd name="adj" fmla="val 11255"/>
            </a:avLst>
          </a:prstGeom>
          <a:solidFill>
            <a:schemeClr val="accent2">
              <a:lumMod val="40000"/>
              <a:lumOff val="60000"/>
            </a:schemeClr>
          </a:solidFill>
          <a:ln w="38100" cap="flat" cmpd="sng" algn="ctr">
            <a:solidFill>
              <a:schemeClr val="bg1"/>
            </a:solidFill>
            <a:prstDash val="solid"/>
          </a:ln>
          <a:effectLst/>
        </p:spPr>
        <p:txBody>
          <a:bodyPr rtlCol="0" anchor="ctr"/>
          <a:lstStyle/>
          <a:p>
            <a:pPr algn="ctr">
              <a:lnSpc>
                <a:spcPct val="150000"/>
              </a:lnSpc>
              <a:buClrTx/>
            </a:pPr>
            <a:r>
              <a:rPr lang="en-US" sz="2400" dirty="0" smtClean="0">
                <a:solidFill>
                  <a:schemeClr val="tx1"/>
                </a:solidFill>
                <a:latin typeface="+mn-lt"/>
                <a:ea typeface="+mn-ea"/>
                <a:cs typeface="Arial" panose="020B0604020202020204" pitchFamily="34" charset="0"/>
              </a:rPr>
              <a:t>=&gt; </a:t>
            </a:r>
            <a:r>
              <a:rPr lang="en-US" sz="2400" dirty="0" err="1" smtClean="0">
                <a:solidFill>
                  <a:schemeClr val="tx1"/>
                </a:solidFill>
                <a:latin typeface="+mn-lt"/>
                <a:ea typeface="+mn-ea"/>
                <a:cs typeface="Arial" panose="020B0604020202020204" pitchFamily="34" charset="0"/>
              </a:rPr>
              <a:t>Thầy</a:t>
            </a:r>
            <a:r>
              <a:rPr lang="en-US" sz="2400" dirty="0" smtClean="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giáo</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tổ</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chức</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cuộc</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họp</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đó</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một</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cách</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bí</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mật</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vì</a:t>
            </a:r>
            <a:r>
              <a:rPr lang="en-US" sz="2400" dirty="0">
                <a:solidFill>
                  <a:schemeClr val="tx1"/>
                </a:solidFill>
                <a:latin typeface="+mn-lt"/>
                <a:ea typeface="+mn-ea"/>
                <a:cs typeface="Arial" panose="020B0604020202020204" pitchFamily="34" charset="0"/>
              </a:rPr>
              <a:t>:</a:t>
            </a:r>
            <a:endParaRPr lang="vi-VN" sz="2400" dirty="0">
              <a:solidFill>
                <a:schemeClr val="tx1"/>
              </a:solidFill>
              <a:latin typeface="+mn-lt"/>
              <a:ea typeface="+mn-ea"/>
              <a:cs typeface="Arial" panose="020B0604020202020204" pitchFamily="34" charset="0"/>
            </a:endParaRPr>
          </a:p>
        </p:txBody>
      </p:sp>
      <p:sp>
        <p:nvSpPr>
          <p:cNvPr id="12" name="Rounded Rectangle 104">
            <a:extLst>
              <a:ext uri="{FF2B5EF4-FFF2-40B4-BE49-F238E27FC236}">
                <a16:creationId xmlns:a16="http://schemas.microsoft.com/office/drawing/2014/main" id="{BA573A7D-35AF-6C58-8AAA-D72F189E1511}"/>
              </a:ext>
            </a:extLst>
          </p:cNvPr>
          <p:cNvSpPr/>
          <p:nvPr/>
        </p:nvSpPr>
        <p:spPr>
          <a:xfrm>
            <a:off x="4844274" y="2327104"/>
            <a:ext cx="7278900" cy="829051"/>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buClrTx/>
            </a:pPr>
            <a:r>
              <a:rPr lang="vi-VN" sz="2800" dirty="0">
                <a:latin typeface="Times New Roman" panose="02020603050405020304" pitchFamily="18" charset="0"/>
                <a:ea typeface="+mn-ea"/>
                <a:cs typeface="Times New Roman" panose="02020603050405020304" pitchFamily="18" charset="0"/>
              </a:rPr>
              <a:t>Đó là câu chuyện riêng của thầy và các bạn nam</a:t>
            </a:r>
            <a:r>
              <a:rPr lang="en-US" sz="2800" dirty="0">
                <a:latin typeface="Times New Roman" panose="02020603050405020304" pitchFamily="18" charset="0"/>
                <a:ea typeface="+mn-ea"/>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D60335B3-3EF5-A1E9-1336-A668F913B57C}"/>
              </a:ext>
            </a:extLst>
          </p:cNvPr>
          <p:cNvCxnSpPr>
            <a:cxnSpLocks/>
            <a:stCxn id="11" idx="3"/>
            <a:endCxn id="12" idx="1"/>
          </p:cNvCxnSpPr>
          <p:nvPr/>
        </p:nvCxnSpPr>
        <p:spPr>
          <a:xfrm flipV="1">
            <a:off x="4022678" y="2741630"/>
            <a:ext cx="821596" cy="779385"/>
          </a:xfrm>
          <a:prstGeom prst="straightConnector1">
            <a:avLst/>
          </a:prstGeom>
          <a:noFill/>
          <a:ln w="19050" cap="flat" cmpd="sng" algn="ctr">
            <a:solidFill>
              <a:srgbClr val="E9FCE3">
                <a:lumMod val="10000"/>
              </a:srgbClr>
            </a:solidFill>
            <a:prstDash val="solid"/>
            <a:tailEnd type="triangle"/>
          </a:ln>
          <a:effectLst/>
        </p:spPr>
      </p:cxnSp>
      <p:sp>
        <p:nvSpPr>
          <p:cNvPr id="14" name="Rounded Rectangle 108">
            <a:extLst>
              <a:ext uri="{FF2B5EF4-FFF2-40B4-BE49-F238E27FC236}">
                <a16:creationId xmlns:a16="http://schemas.microsoft.com/office/drawing/2014/main" id="{176431FC-C883-10DE-3888-15F163F615B7}"/>
              </a:ext>
            </a:extLst>
          </p:cNvPr>
          <p:cNvSpPr/>
          <p:nvPr/>
        </p:nvSpPr>
        <p:spPr>
          <a:xfrm>
            <a:off x="4794636" y="3419227"/>
            <a:ext cx="7278900" cy="1093779"/>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buClrTx/>
            </a:pPr>
            <a:r>
              <a:rPr lang="vi-VN" sz="2800" dirty="0">
                <a:latin typeface="Times New Roman" panose="02020603050405020304" pitchFamily="18" charset="0"/>
                <a:ea typeface="+mn-ea"/>
                <a:cs typeface="Times New Roman" panose="02020603050405020304" pitchFamily="18" charset="0"/>
              </a:rPr>
              <a:t>Thầy muốn mọi người hiểu rằng các bạn nam đã tự thay đổi mà không cần sự chỉ bảo của thầy.</a:t>
            </a:r>
            <a:endParaRPr lang="en-US" sz="2800" dirty="0">
              <a:latin typeface="Times New Roman" panose="02020603050405020304" pitchFamily="18" charset="0"/>
              <a:ea typeface="+mn-ea"/>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E6420293-F562-35A8-7FAA-651D4981DC72}"/>
              </a:ext>
            </a:extLst>
          </p:cNvPr>
          <p:cNvCxnSpPr>
            <a:cxnSpLocks/>
            <a:stCxn id="11" idx="3"/>
            <a:endCxn id="14" idx="1"/>
          </p:cNvCxnSpPr>
          <p:nvPr/>
        </p:nvCxnSpPr>
        <p:spPr>
          <a:xfrm>
            <a:off x="4022678" y="3521015"/>
            <a:ext cx="771958" cy="445102"/>
          </a:xfrm>
          <a:prstGeom prst="straightConnector1">
            <a:avLst/>
          </a:prstGeom>
          <a:noFill/>
          <a:ln w="19050" cap="flat" cmpd="sng" algn="ctr">
            <a:solidFill>
              <a:srgbClr val="E9FCE3">
                <a:lumMod val="10000"/>
              </a:srgbClr>
            </a:solidFill>
            <a:prstDash val="solid"/>
            <a:tailEnd type="triangle"/>
          </a:ln>
          <a:effectLst/>
        </p:spPr>
      </p:cxnSp>
      <p:sp>
        <p:nvSpPr>
          <p:cNvPr id="33" name="Rounded Rectangle 207">
            <a:extLst>
              <a:ext uri="{FF2B5EF4-FFF2-40B4-BE49-F238E27FC236}">
                <a16:creationId xmlns:a16="http://schemas.microsoft.com/office/drawing/2014/main" id="{15F0CAC4-A897-5ECE-1CE5-A86E20C195BD}"/>
              </a:ext>
            </a:extLst>
          </p:cNvPr>
          <p:cNvSpPr/>
          <p:nvPr/>
        </p:nvSpPr>
        <p:spPr>
          <a:xfrm>
            <a:off x="275304" y="4935423"/>
            <a:ext cx="11582399" cy="723099"/>
          </a:xfrm>
          <a:prstGeom prst="rect">
            <a:avLst/>
          </a:prstGeom>
          <a:solidFill>
            <a:srgbClr val="FFFFFF"/>
          </a:solidFill>
          <a:ln w="12700" cap="flat" cmpd="sng" algn="ctr">
            <a:solidFill>
              <a:srgbClr val="000000"/>
            </a:solidFill>
            <a:prstDash val="solid"/>
          </a:ln>
          <a:effectLst/>
        </p:spPr>
        <p:txBody>
          <a:bodyPr rtlCol="0" anchor="ctr"/>
          <a:lstStyle/>
          <a:p>
            <a:pPr algn="just">
              <a:buClrTx/>
            </a:pPr>
            <a:r>
              <a:rPr lang="en-US" sz="2800" b="1" dirty="0" smtClean="0">
                <a:solidFill>
                  <a:schemeClr val="tx1"/>
                </a:solidFill>
                <a:latin typeface="Times New Roman" panose="02020603050405020304" pitchFamily="18" charset="0"/>
                <a:ea typeface="+mn-ea"/>
                <a:cs typeface="Times New Roman" panose="02020603050405020304" pitchFamily="18" charset="0"/>
              </a:rPr>
              <a:t>=&gt; </a:t>
            </a:r>
            <a:r>
              <a:rPr lang="en-US" sz="2800" b="1" dirty="0">
                <a:solidFill>
                  <a:schemeClr val="tx1"/>
                </a:solidFill>
                <a:latin typeface="Times New Roman" panose="02020603050405020304" pitchFamily="18" charset="0"/>
                <a:ea typeface="+mn-ea"/>
                <a:cs typeface="Times New Roman" panose="02020603050405020304" pitchFamily="18" charset="0"/>
              </a:rPr>
              <a:t>Ý</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đoạn</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smtClean="0">
                <a:solidFill>
                  <a:schemeClr val="tx1"/>
                </a:solidFill>
                <a:latin typeface="Times New Roman" panose="02020603050405020304" pitchFamily="18" charset="0"/>
                <a:ea typeface="+mn-ea"/>
                <a:cs typeface="Times New Roman" panose="02020603050405020304" pitchFamily="18" charset="0"/>
              </a:rPr>
              <a:t>2</a:t>
            </a:r>
            <a:r>
              <a:rPr lang="en-US" sz="2800" b="1"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Cuộc</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họp</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bí</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mật</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giữa</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các</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bạn</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nam</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và</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thầy</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giáo</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với</a:t>
            </a:r>
            <a:r>
              <a:rPr lang="en-US" sz="2800" dirty="0">
                <a:solidFill>
                  <a:schemeClr val="tx1"/>
                </a:solidFill>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mn-ea"/>
                <a:cs typeface="Times New Roman" panose="02020603050405020304" pitchFamily="18" charset="0"/>
              </a:rPr>
              <a:t>nhau</a:t>
            </a:r>
            <a:r>
              <a:rPr lang="en-US" sz="2800" dirty="0">
                <a:solidFill>
                  <a:schemeClr val="tx1"/>
                </a:solidFill>
                <a:latin typeface="Times New Roman" panose="02020603050405020304" pitchFamily="18" charset="0"/>
                <a:ea typeface="+mn-ea"/>
                <a:cs typeface="Times New Roman" panose="02020603050405020304" pitchFamily="18" charset="0"/>
              </a:rPr>
              <a:t>.</a:t>
            </a:r>
            <a:endParaRPr lang="vi-VN" sz="2800" dirty="0">
              <a:solidFill>
                <a:schemeClr val="tx1"/>
              </a:solidFill>
              <a:latin typeface="Times New Roman" panose="02020603050405020304" pitchFamily="18" charset="0"/>
              <a:ea typeface="+mn-ea"/>
              <a:cs typeface="Times New Roman" panose="02020603050405020304" pitchFamily="18" charset="0"/>
            </a:endParaRPr>
          </a:p>
        </p:txBody>
      </p:sp>
      <p:sp>
        <p:nvSpPr>
          <p:cNvPr id="34" name="Rounded Rectangle 211">
            <a:extLst>
              <a:ext uri="{FF2B5EF4-FFF2-40B4-BE49-F238E27FC236}">
                <a16:creationId xmlns:a16="http://schemas.microsoft.com/office/drawing/2014/main" id="{30F90C7A-3026-EE65-865D-89993AAED9B6}"/>
              </a:ext>
            </a:extLst>
          </p:cNvPr>
          <p:cNvSpPr/>
          <p:nvPr/>
        </p:nvSpPr>
        <p:spPr>
          <a:xfrm>
            <a:off x="275304" y="5875641"/>
            <a:ext cx="11582399" cy="781330"/>
          </a:xfrm>
          <a:prstGeom prst="rect">
            <a:avLst/>
          </a:prstGeom>
          <a:solidFill>
            <a:srgbClr val="FFFFFF"/>
          </a:solidFill>
          <a:ln w="12700" cap="flat" cmpd="sng" algn="ctr">
            <a:solidFill>
              <a:srgbClr val="000000"/>
            </a:solidFill>
            <a:prstDash val="solid"/>
          </a:ln>
          <a:effectLst/>
        </p:spPr>
        <p:txBody>
          <a:bodyPr rtlCol="0" anchor="ctr"/>
          <a:lstStyle/>
          <a:p>
            <a:pPr algn="just">
              <a:buClrTx/>
              <a:defRPr/>
            </a:pPr>
            <a:r>
              <a:rPr lang="en-US" sz="2800" b="1" dirty="0" smtClean="0">
                <a:solidFill>
                  <a:schemeClr val="tx1"/>
                </a:solidFill>
                <a:latin typeface="Times New Roman" panose="02020603050405020304" pitchFamily="18" charset="0"/>
                <a:ea typeface="+mn-ea"/>
                <a:cs typeface="Times New Roman" panose="02020603050405020304" pitchFamily="18" charset="0"/>
              </a:rPr>
              <a:t>=&gt; Ý đ</a:t>
            </a:r>
            <a:r>
              <a:rPr lang="vi-VN" sz="2800" b="1" dirty="0" smtClean="0">
                <a:solidFill>
                  <a:schemeClr val="tx1"/>
                </a:solidFill>
                <a:latin typeface="Times New Roman" panose="02020603050405020304" pitchFamily="18" charset="0"/>
                <a:ea typeface="+mn-ea"/>
                <a:cs typeface="Times New Roman" panose="02020603050405020304" pitchFamily="18" charset="0"/>
              </a:rPr>
              <a:t>oạn </a:t>
            </a:r>
            <a:r>
              <a:rPr lang="vi-VN" sz="2800" b="1" dirty="0">
                <a:solidFill>
                  <a:schemeClr val="tx1"/>
                </a:solidFill>
                <a:latin typeface="Times New Roman" panose="02020603050405020304" pitchFamily="18" charset="0"/>
                <a:ea typeface="+mn-ea"/>
                <a:cs typeface="Times New Roman" panose="02020603050405020304" pitchFamily="18" charset="0"/>
              </a:rPr>
              <a:t>3: </a:t>
            </a:r>
            <a:r>
              <a:rPr lang="vi-VN" sz="2800" dirty="0">
                <a:solidFill>
                  <a:schemeClr val="tx1"/>
                </a:solidFill>
                <a:latin typeface="Times New Roman" panose="02020603050405020304" pitchFamily="18" charset="0"/>
                <a:ea typeface="+mn-ea"/>
                <a:cs typeface="Times New Roman" panose="02020603050405020304" pitchFamily="18" charset="0"/>
              </a:rPr>
              <a:t>Thầy giáo đã giảng giải cho các bạn trong lớp hiểu ra cần phải yêu thương, ân cần, biết chăm sóc, nhường nhịn lẫn nhau</a:t>
            </a:r>
            <a:r>
              <a:rPr lang="en-US" sz="2800" dirty="0">
                <a:solidFill>
                  <a:schemeClr val="tx1"/>
                </a:solidFill>
                <a:latin typeface="Times New Roman" panose="02020603050405020304" pitchFamily="18" charset="0"/>
                <a:ea typeface="+mn-ea"/>
                <a:cs typeface="Times New Roman" panose="02020603050405020304" pitchFamily="18" charset="0"/>
              </a:rPr>
              <a:t>.</a:t>
            </a:r>
            <a:endParaRPr lang="vi-VN" sz="2800" dirty="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631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13AE8F-5268-0350-0D22-B90C1733782E}"/>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3E174FA-1F67-BD36-B897-0A93A735B833}"/>
              </a:ext>
            </a:extLst>
          </p:cNvPr>
          <p:cNvGrpSpPr/>
          <p:nvPr/>
        </p:nvGrpSpPr>
        <p:grpSpPr>
          <a:xfrm>
            <a:off x="434681" y="1660393"/>
            <a:ext cx="10997354" cy="1199040"/>
            <a:chOff x="324824" y="1908158"/>
            <a:chExt cx="8728914" cy="951712"/>
          </a:xfrm>
        </p:grpSpPr>
        <p:sp>
          <p:nvSpPr>
            <p:cNvPr id="13" name="Rounded Rectangle 6">
              <a:extLst>
                <a:ext uri="{FF2B5EF4-FFF2-40B4-BE49-F238E27FC236}">
                  <a16:creationId xmlns:a16="http://schemas.microsoft.com/office/drawing/2014/main" id="{81B1FDF2-4D49-0741-D299-EFA5F7F3D365}"/>
                </a:ext>
              </a:extLst>
            </p:cNvPr>
            <p:cNvSpPr/>
            <p:nvPr/>
          </p:nvSpPr>
          <p:spPr>
            <a:xfrm>
              <a:off x="546977" y="1908158"/>
              <a:ext cx="8506761" cy="951712"/>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400">
                <a:solidFill>
                  <a:srgbClr val="FFF8F8"/>
                </a:solidFill>
                <a:latin typeface="+mn-lt"/>
                <a:ea typeface="+mn-ea"/>
                <a:cs typeface="+mn-cs"/>
              </a:endParaRPr>
            </a:p>
          </p:txBody>
        </p:sp>
        <p:pic>
          <p:nvPicPr>
            <p:cNvPr id="14" name="Picture 2" descr="https://cdn-icons-png.flaticon.com/128/5184/5184592.png">
              <a:extLst>
                <a:ext uri="{FF2B5EF4-FFF2-40B4-BE49-F238E27FC236}">
                  <a16:creationId xmlns:a16="http://schemas.microsoft.com/office/drawing/2014/main" id="{F8ED69C4-52DF-8E12-EEC6-2558BF6526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4" y="216186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B5615A-CE38-6A42-7841-989540424709}"/>
                </a:ext>
              </a:extLst>
            </p:cNvPr>
            <p:cNvSpPr txBox="1"/>
            <p:nvPr/>
          </p:nvSpPr>
          <p:spPr>
            <a:xfrm>
              <a:off x="921648" y="1917757"/>
              <a:ext cx="7979568" cy="757302"/>
            </a:xfrm>
            <a:prstGeom prst="rect">
              <a:avLst/>
            </a:prstGeom>
            <a:noFill/>
          </p:spPr>
          <p:txBody>
            <a:bodyPr wrap="square" rtlCol="0">
              <a:spAutoFit/>
            </a:bodyPr>
            <a:lstStyle/>
            <a:p>
              <a:pPr algn="just" defTabSz="1152053">
                <a:buClrTx/>
                <a:defRPr/>
              </a:pPr>
              <a:r>
                <a:rPr lang="vi-VN" sz="2800" b="1" dirty="0">
                  <a:solidFill>
                    <a:sysClr val="windowText" lastClr="000000"/>
                  </a:solidFill>
                  <a:latin typeface="Times New Roman" panose="02020603050405020304" pitchFamily="18" charset="0"/>
                  <a:cs typeface="Times New Roman" panose="02020603050405020304" pitchFamily="18" charset="0"/>
                </a:rPr>
                <a:t>Câu </a:t>
              </a:r>
              <a:r>
                <a:rPr lang="en-US" sz="2800" b="1" dirty="0">
                  <a:solidFill>
                    <a:sysClr val="windowText" lastClr="000000"/>
                  </a:solidFill>
                  <a:latin typeface="Times New Roman" panose="02020603050405020304" pitchFamily="18" charset="0"/>
                  <a:cs typeface="Times New Roman" panose="02020603050405020304" pitchFamily="18" charset="0"/>
                </a:rPr>
                <a:t>4</a:t>
              </a:r>
              <a:r>
                <a:rPr lang="vi-VN" sz="2800" b="1" dirty="0">
                  <a:solidFill>
                    <a:sysClr val="windowText" lastClr="000000"/>
                  </a:solidFill>
                  <a:latin typeface="Times New Roman" panose="02020603050405020304" pitchFamily="18" charset="0"/>
                  <a:cs typeface="Times New Roman" panose="02020603050405020304" pitchFamily="18" charset="0"/>
                </a:rPr>
                <a:t>: </a:t>
              </a:r>
              <a:r>
                <a:rPr lang="vi-VN" sz="2800" dirty="0">
                  <a:solidFill>
                    <a:sysClr val="windowText" lastClr="000000"/>
                  </a:solidFill>
                  <a:latin typeface="Times New Roman" panose="02020603050405020304" pitchFamily="18" charset="0"/>
                  <a:cs typeface="Times New Roman" panose="02020603050405020304" pitchFamily="18" charset="0"/>
                </a:rPr>
                <a:t>Ngoài những điều thầy giáo nói, theo em, các bạn nam, bạn nữ cần có thêm đức tính gì? </a:t>
              </a:r>
            </a:p>
          </p:txBody>
        </p:sp>
      </p:grpSp>
      <p:sp>
        <p:nvSpPr>
          <p:cNvPr id="16" name="Rectangle: Rounded Corners 16">
            <a:extLst>
              <a:ext uri="{FF2B5EF4-FFF2-40B4-BE49-F238E27FC236}">
                <a16:creationId xmlns:a16="http://schemas.microsoft.com/office/drawing/2014/main" id="{EFE7062B-9DFF-5522-CC4D-8D4E276D7F22}"/>
              </a:ext>
            </a:extLst>
          </p:cNvPr>
          <p:cNvSpPr/>
          <p:nvPr/>
        </p:nvSpPr>
        <p:spPr>
          <a:xfrm>
            <a:off x="226142" y="3489405"/>
            <a:ext cx="5432990" cy="1095850"/>
          </a:xfrm>
          <a:prstGeom prst="roundRect">
            <a:avLst/>
          </a:prstGeom>
          <a:solidFill>
            <a:schemeClr val="accent1">
              <a:lumMod val="20000"/>
              <a:lumOff val="80000"/>
            </a:schemeClr>
          </a:solidFill>
          <a:ln w="25400" cap="flat" cmpd="sng" algn="ctr">
            <a:noFill/>
            <a:prstDash val="solid"/>
          </a:ln>
          <a:effectLst/>
        </p:spPr>
        <p:txBody>
          <a:bodyPr rtlCol="0" anchor="ctr"/>
          <a:lstStyle/>
          <a:p>
            <a:pPr algn="just" defTabSz="576026">
              <a:buClrTx/>
            </a:pPr>
            <a:r>
              <a:rPr lang="vi-VN" sz="2800" kern="1200" dirty="0">
                <a:solidFill>
                  <a:prstClr val="black"/>
                </a:solidFill>
                <a:latin typeface="Times New Roman" panose="02020603050405020304" pitchFamily="18" charset="0"/>
                <a:ea typeface="+mn-ea"/>
                <a:cs typeface="Times New Roman" panose="02020603050405020304" pitchFamily="18" charset="0"/>
              </a:rPr>
              <a:t>Các bạn nam cần mạnh mẽ, trung thực, biết quan tâm đến mọi người</a:t>
            </a:r>
            <a:r>
              <a:rPr lang="en-US" sz="2800" kern="1200" dirty="0">
                <a:solidFill>
                  <a:prstClr val="black"/>
                </a:solidFill>
                <a:latin typeface="Times New Roman" panose="02020603050405020304" pitchFamily="18" charset="0"/>
                <a:ea typeface="+mn-ea"/>
                <a:cs typeface="Times New Roman" panose="02020603050405020304" pitchFamily="18" charset="0"/>
              </a:rPr>
              <a:t>,...</a:t>
            </a:r>
            <a:endParaRPr lang="vi-VN" sz="28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7" name="Rectangle: Rounded Corners 17">
            <a:extLst>
              <a:ext uri="{FF2B5EF4-FFF2-40B4-BE49-F238E27FC236}">
                <a16:creationId xmlns:a16="http://schemas.microsoft.com/office/drawing/2014/main" id="{EC3FCC16-AE62-C99E-CF03-E58F9597033C}"/>
              </a:ext>
            </a:extLst>
          </p:cNvPr>
          <p:cNvSpPr/>
          <p:nvPr/>
        </p:nvSpPr>
        <p:spPr>
          <a:xfrm>
            <a:off x="6453809" y="3489404"/>
            <a:ext cx="5482552" cy="1095850"/>
          </a:xfrm>
          <a:prstGeom prst="roundRect">
            <a:avLst/>
          </a:prstGeom>
          <a:solidFill>
            <a:schemeClr val="accent1">
              <a:lumMod val="20000"/>
              <a:lumOff val="80000"/>
            </a:schemeClr>
          </a:solidFill>
          <a:ln w="25400" cap="flat" cmpd="sng" algn="ctr">
            <a:noFill/>
            <a:prstDash val="solid"/>
          </a:ln>
          <a:effectLst/>
        </p:spPr>
        <p:txBody>
          <a:bodyPr rtlCol="0" anchor="ctr"/>
          <a:lstStyle/>
          <a:p>
            <a:pPr algn="just" defTabSz="576026">
              <a:buClrTx/>
            </a:pPr>
            <a:r>
              <a:rPr lang="vi-VN" sz="2800" kern="1200" dirty="0">
                <a:solidFill>
                  <a:prstClr val="black"/>
                </a:solidFill>
                <a:latin typeface="Times New Roman" panose="02020603050405020304" pitchFamily="18" charset="0"/>
                <a:ea typeface="+mn-ea"/>
                <a:cs typeface="Times New Roman" panose="02020603050405020304" pitchFamily="18" charset="0"/>
              </a:rPr>
              <a:t>Các bạn nữ cần dịu dàng, chu đáo, biết quan tâm tới mọi người,…</a:t>
            </a:r>
          </a:p>
        </p:txBody>
      </p:sp>
      <p:sp>
        <p:nvSpPr>
          <p:cNvPr id="18" name="Arrow: Down 26">
            <a:extLst>
              <a:ext uri="{FF2B5EF4-FFF2-40B4-BE49-F238E27FC236}">
                <a16:creationId xmlns:a16="http://schemas.microsoft.com/office/drawing/2014/main" id="{5FB0918A-BE6B-9FE1-A762-129FCB4B07CC}"/>
              </a:ext>
            </a:extLst>
          </p:cNvPr>
          <p:cNvSpPr/>
          <p:nvPr/>
        </p:nvSpPr>
        <p:spPr>
          <a:xfrm>
            <a:off x="2874463" y="2962437"/>
            <a:ext cx="591111" cy="461867"/>
          </a:xfrm>
          <a:prstGeom prst="downArrow">
            <a:avLst/>
          </a:prstGeom>
          <a:solidFill>
            <a:schemeClr val="accent2">
              <a:lumMod val="75000"/>
            </a:schemeClr>
          </a:solidFill>
          <a:ln w="28575" cap="flat" cmpd="sng" algn="ctr">
            <a:no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19" name="Arrow: Down 27">
            <a:extLst>
              <a:ext uri="{FF2B5EF4-FFF2-40B4-BE49-F238E27FC236}">
                <a16:creationId xmlns:a16="http://schemas.microsoft.com/office/drawing/2014/main" id="{37C4153D-43E9-AB9C-D7BE-1C62347781E9}"/>
              </a:ext>
            </a:extLst>
          </p:cNvPr>
          <p:cNvSpPr/>
          <p:nvPr/>
        </p:nvSpPr>
        <p:spPr>
          <a:xfrm>
            <a:off x="8726428" y="2962437"/>
            <a:ext cx="591111" cy="461867"/>
          </a:xfrm>
          <a:prstGeom prst="downArrow">
            <a:avLst/>
          </a:prstGeom>
          <a:solidFill>
            <a:schemeClr val="accent2">
              <a:lumMod val="75000"/>
            </a:schemeClr>
          </a:solidFill>
          <a:ln w="28575" cap="flat" cmpd="sng" algn="ctr">
            <a:no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25" name="TextBox 11">
            <a:extLst>
              <a:ext uri="{FF2B5EF4-FFF2-40B4-BE49-F238E27FC236}">
                <a16:creationId xmlns:a16="http://schemas.microsoft.com/office/drawing/2014/main" id="{F2DEDB8C-E118-2FE4-061E-15F18CF00227}"/>
              </a:ext>
            </a:extLst>
          </p:cNvPr>
          <p:cNvSpPr txBox="1"/>
          <p:nvPr/>
        </p:nvSpPr>
        <p:spPr>
          <a:xfrm>
            <a:off x="680906" y="5445627"/>
            <a:ext cx="11090787" cy="861774"/>
          </a:xfrm>
          <a:prstGeom prst="rect">
            <a:avLst/>
          </a:prstGeom>
        </p:spPr>
        <p:txBody>
          <a:bodyPr wrap="square" lIns="0" tIns="0" rIns="0" bIns="0" rtlCol="0" anchor="t">
            <a:spAutoFit/>
          </a:bodyPr>
          <a:lstStyle/>
          <a:p>
            <a:pPr defTabSz="576026">
              <a:spcBef>
                <a:spcPct val="0"/>
              </a:spcBef>
              <a:buClrTx/>
            </a:pPr>
            <a:r>
              <a:rPr lang="en-US" sz="2800" b="1" kern="1200" dirty="0" smtClean="0">
                <a:solidFill>
                  <a:schemeClr val="tx1"/>
                </a:solidFill>
                <a:latin typeface="Times New Roman" panose="02020603050405020304" pitchFamily="18" charset="0"/>
                <a:ea typeface="+mn-ea"/>
                <a:cs typeface="Times New Roman" panose="02020603050405020304" pitchFamily="18" charset="0"/>
              </a:rPr>
              <a:t>=&gt;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Nội</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dung:  </a:t>
            </a:r>
            <a:r>
              <a:rPr lang="vi-VN" sz="2800" kern="1200" dirty="0" smtClean="0">
                <a:solidFill>
                  <a:schemeClr val="tx1"/>
                </a:solidFill>
                <a:latin typeface="Times New Roman" panose="02020603050405020304" pitchFamily="18" charset="0"/>
                <a:ea typeface="+mn-ea"/>
                <a:cs typeface="Times New Roman" panose="02020603050405020304" pitchFamily="18" charset="0"/>
              </a:rPr>
              <a:t>Dù </a:t>
            </a:r>
            <a:r>
              <a:rPr lang="vi-VN" sz="2800" kern="1200" dirty="0">
                <a:solidFill>
                  <a:schemeClr val="tx1"/>
                </a:solidFill>
                <a:latin typeface="Times New Roman" panose="02020603050405020304" pitchFamily="18" charset="0"/>
                <a:ea typeface="+mn-ea"/>
                <a:cs typeface="Times New Roman" panose="02020603050405020304" pitchFamily="18" charset="0"/>
              </a:rPr>
              <a:t>là nam hay nữ, mỗi HS đều cần học cách ứng xử phù hợp với bạn bè để mình thực sự là một người bạn đáng tin cậy.</a:t>
            </a:r>
          </a:p>
        </p:txBody>
      </p:sp>
    </p:spTree>
    <p:extLst>
      <p:ext uri="{BB962C8B-B14F-4D97-AF65-F5344CB8AC3E}">
        <p14:creationId xmlns:p14="http://schemas.microsoft.com/office/powerpoint/2010/main" val="31952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0654B3-722D-BCEE-DE0D-B982FD4E33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A32A68-D81C-BAE9-56B1-A7631791811A}"/>
              </a:ext>
            </a:extLst>
          </p:cNvPr>
          <p:cNvSpPr txBox="1"/>
          <p:nvPr/>
        </p:nvSpPr>
        <p:spPr>
          <a:xfrm>
            <a:off x="783287" y="1733234"/>
            <a:ext cx="10625425" cy="4590872"/>
          </a:xfrm>
          <a:prstGeom prst="rect">
            <a:avLst/>
          </a:prstGeom>
          <a:noFill/>
          <a:ln>
            <a:noFill/>
          </a:ln>
        </p:spPr>
        <p:txBody>
          <a:bodyPr wrap="square">
            <a:spAutoFit/>
          </a:bodyPr>
          <a:lstStyle/>
          <a:p>
            <a:pPr indent="347663" algn="just" defTabSz="1152053">
              <a:lnSpc>
                <a:spcPct val="150000"/>
              </a:lnSpc>
              <a:buClrTx/>
              <a:defRPr/>
            </a:pPr>
            <a:r>
              <a:rPr lang="vi-VN" sz="2200" dirty="0">
                <a:solidFill>
                  <a:schemeClr val="tx1"/>
                </a:solidFill>
                <a:latin typeface="+mn-lt"/>
                <a:ea typeface="+mn-ea"/>
              </a:rPr>
              <a:t>Thầy giáo </a:t>
            </a:r>
            <a:r>
              <a:rPr lang="vi-VN" sz="2200" u="sng" dirty="0">
                <a:solidFill>
                  <a:schemeClr val="tx1"/>
                </a:solidFill>
                <a:latin typeface="+mn-lt"/>
                <a:ea typeface="+mn-ea"/>
              </a:rPr>
              <a:t>quyết định</a:t>
            </a:r>
            <a:r>
              <a:rPr lang="vi-VN" sz="2200" dirty="0">
                <a:solidFill>
                  <a:schemeClr val="tx1"/>
                </a:solidFill>
                <a:latin typeface="+mn-lt"/>
                <a:ea typeface="+mn-ea"/>
              </a:rPr>
              <a:t> tổ chức một cuộc họp bí mật để giúp các học sinh nam biết cách </a:t>
            </a:r>
            <a:r>
              <a:rPr lang="vi-VN" sz="2200" u="sng" dirty="0">
                <a:solidFill>
                  <a:schemeClr val="tx1"/>
                </a:solidFill>
                <a:latin typeface="+mn-lt"/>
                <a:ea typeface="+mn-ea"/>
              </a:rPr>
              <a:t>quan tâm</a:t>
            </a:r>
            <a:r>
              <a:rPr lang="vi-VN" sz="2200" dirty="0">
                <a:solidFill>
                  <a:schemeClr val="tx1"/>
                </a:solidFill>
                <a:latin typeface="+mn-lt"/>
                <a:ea typeface="+mn-ea"/>
              </a:rPr>
              <a:t>, </a:t>
            </a:r>
            <a:r>
              <a:rPr lang="vi-VN" sz="2200" u="sng" dirty="0">
                <a:solidFill>
                  <a:schemeClr val="tx1"/>
                </a:solidFill>
                <a:latin typeface="+mn-lt"/>
                <a:ea typeface="+mn-ea"/>
              </a:rPr>
              <a:t>giúp đỡ</a:t>
            </a:r>
            <a:r>
              <a:rPr lang="vi-VN" sz="2200" dirty="0">
                <a:solidFill>
                  <a:schemeClr val="tx1"/>
                </a:solidFill>
                <a:latin typeface="+mn-lt"/>
                <a:ea typeface="+mn-ea"/>
              </a:rPr>
              <a:t> các bạn nữ. Thầy gọi các em lại gần, nói: </a:t>
            </a:r>
          </a:p>
          <a:p>
            <a:pPr indent="347663" algn="just" defTabSz="1152053">
              <a:lnSpc>
                <a:spcPct val="150000"/>
              </a:lnSpc>
              <a:buClrTx/>
              <a:defRPr/>
            </a:pPr>
            <a:r>
              <a:rPr lang="vi-VN" sz="2200" dirty="0">
                <a:solidFill>
                  <a:schemeClr val="tx1"/>
                </a:solidFill>
                <a:latin typeface="+mn-lt"/>
                <a:ea typeface="+mn-ea"/>
              </a:rPr>
              <a:t>- Thầy sẽ lập nhóm những người đàn ông </a:t>
            </a:r>
            <a:r>
              <a:rPr lang="vi-VN" sz="2200" u="sng" dirty="0">
                <a:solidFill>
                  <a:schemeClr val="tx1"/>
                </a:solidFill>
                <a:latin typeface="+mn-lt"/>
                <a:ea typeface="+mn-ea"/>
              </a:rPr>
              <a:t>chân chính</a:t>
            </a:r>
            <a:r>
              <a:rPr lang="vi-VN" sz="2200" dirty="0">
                <a:solidFill>
                  <a:schemeClr val="tx1"/>
                </a:solidFill>
                <a:latin typeface="+mn-lt"/>
                <a:ea typeface="+mn-ea"/>
              </a:rPr>
              <a:t>. Em nào muốn tham gia thì </a:t>
            </a:r>
            <a:r>
              <a:rPr lang="vi-VN" sz="2200" u="sng" dirty="0">
                <a:solidFill>
                  <a:schemeClr val="tx1"/>
                </a:solidFill>
                <a:latin typeface="+mn-lt"/>
                <a:ea typeface="+mn-ea"/>
              </a:rPr>
              <a:t>giơ tay</a:t>
            </a:r>
            <a:r>
              <a:rPr lang="vi-VN" sz="2200" dirty="0">
                <a:solidFill>
                  <a:schemeClr val="tx1"/>
                </a:solidFill>
                <a:latin typeface="+mn-lt"/>
                <a:ea typeface="+mn-ea"/>
              </a:rPr>
              <a:t>. </a:t>
            </a:r>
          </a:p>
          <a:p>
            <a:pPr indent="347663" algn="just" defTabSz="1152053">
              <a:lnSpc>
                <a:spcPct val="150000"/>
              </a:lnSpc>
              <a:buClrTx/>
              <a:defRPr/>
            </a:pPr>
            <a:r>
              <a:rPr lang="vi-VN" sz="2200" dirty="0">
                <a:solidFill>
                  <a:schemeClr val="tx1"/>
                </a:solidFill>
                <a:latin typeface="+mn-lt"/>
                <a:ea typeface="+mn-ea"/>
              </a:rPr>
              <a:t>Xa-sa giơ tay </a:t>
            </a:r>
            <a:r>
              <a:rPr lang="vi-VN" sz="2200" u="sng" dirty="0">
                <a:solidFill>
                  <a:schemeClr val="tx1"/>
                </a:solidFill>
                <a:latin typeface="+mn-lt"/>
                <a:ea typeface="+mn-ea"/>
              </a:rPr>
              <a:t>đầu tiên</a:t>
            </a:r>
            <a:r>
              <a:rPr lang="vi-VN" sz="2200" dirty="0">
                <a:solidFill>
                  <a:schemeClr val="tx1"/>
                </a:solidFill>
                <a:latin typeface="+mn-lt"/>
                <a:ea typeface="+mn-ea"/>
              </a:rPr>
              <a:t>. Sau đó, </a:t>
            </a:r>
            <a:r>
              <a:rPr lang="vi-VN" sz="2200" u="sng" dirty="0">
                <a:solidFill>
                  <a:schemeClr val="tx1"/>
                </a:solidFill>
                <a:latin typeface="+mn-lt"/>
                <a:ea typeface="+mn-ea"/>
              </a:rPr>
              <a:t>tất cả </a:t>
            </a:r>
            <a:r>
              <a:rPr lang="vi-VN" sz="2200" dirty="0">
                <a:solidFill>
                  <a:schemeClr val="tx1"/>
                </a:solidFill>
                <a:latin typeface="+mn-lt"/>
                <a:ea typeface="+mn-ea"/>
              </a:rPr>
              <a:t>đều giơ tay. </a:t>
            </a:r>
          </a:p>
          <a:p>
            <a:pPr indent="347663" algn="just" defTabSz="1152053">
              <a:lnSpc>
                <a:spcPct val="150000"/>
              </a:lnSpc>
              <a:buClrTx/>
              <a:defRPr/>
            </a:pPr>
            <a:r>
              <a:rPr lang="vi-VN" sz="2200" dirty="0">
                <a:solidFill>
                  <a:schemeClr val="tx1"/>
                </a:solidFill>
                <a:latin typeface="+mn-lt"/>
                <a:ea typeface="+mn-ea"/>
              </a:rPr>
              <a:t>- Em nào cũng muốn làm người đàn ông chân chính. Vậy, từ </a:t>
            </a:r>
            <a:r>
              <a:rPr lang="vi-VN" sz="2200" u="sng" dirty="0">
                <a:solidFill>
                  <a:schemeClr val="tx1"/>
                </a:solidFill>
                <a:latin typeface="+mn-lt"/>
                <a:ea typeface="+mn-ea"/>
              </a:rPr>
              <a:t>hôm </a:t>
            </a:r>
            <a:r>
              <a:rPr lang="en-US" sz="2200" u="sng" dirty="0">
                <a:solidFill>
                  <a:schemeClr val="tx1"/>
                </a:solidFill>
                <a:latin typeface="+mn-lt"/>
                <a:ea typeface="+mn-ea"/>
              </a:rPr>
              <a:t>nay</a:t>
            </a:r>
            <a:r>
              <a:rPr lang="vi-VN" sz="2200" dirty="0">
                <a:solidFill>
                  <a:schemeClr val="tx1"/>
                </a:solidFill>
                <a:latin typeface="+mn-lt"/>
                <a:ea typeface="+mn-ea"/>
              </a:rPr>
              <a:t>, các em phải tuân theo nội quy của hội. Các em đồng ý </a:t>
            </a:r>
            <a:r>
              <a:rPr lang="vi-VN" sz="2200" u="sng" dirty="0">
                <a:solidFill>
                  <a:schemeClr val="tx1"/>
                </a:solidFill>
                <a:latin typeface="+mn-lt"/>
                <a:ea typeface="+mn-ea"/>
              </a:rPr>
              <a:t>chứ</a:t>
            </a:r>
            <a:r>
              <a:rPr lang="vi-VN" sz="2200" dirty="0">
                <a:solidFill>
                  <a:schemeClr val="tx1"/>
                </a:solidFill>
                <a:latin typeface="+mn-lt"/>
                <a:ea typeface="+mn-ea"/>
              </a:rPr>
              <a:t>? </a:t>
            </a:r>
          </a:p>
          <a:p>
            <a:pPr indent="347663" algn="just" defTabSz="1152053">
              <a:lnSpc>
                <a:spcPct val="150000"/>
              </a:lnSpc>
              <a:buClrTx/>
              <a:defRPr/>
            </a:pPr>
            <a:r>
              <a:rPr lang="vi-VN" sz="2200" dirty="0">
                <a:solidFill>
                  <a:schemeClr val="tx1"/>
                </a:solidFill>
                <a:latin typeface="+mn-lt"/>
                <a:ea typeface="+mn-ea"/>
              </a:rPr>
              <a:t>- </a:t>
            </a:r>
            <a:r>
              <a:rPr lang="vi-VN" sz="2200" u="sng" dirty="0">
                <a:solidFill>
                  <a:schemeClr val="tx1"/>
                </a:solidFill>
                <a:latin typeface="+mn-lt"/>
                <a:ea typeface="+mn-ea"/>
              </a:rPr>
              <a:t>Đồng ý</a:t>
            </a:r>
            <a:r>
              <a:rPr lang="vi-VN" sz="2200" dirty="0">
                <a:solidFill>
                  <a:schemeClr val="tx1"/>
                </a:solidFill>
                <a:latin typeface="+mn-lt"/>
                <a:ea typeface="+mn-ea"/>
              </a:rPr>
              <a:t> ạ! </a:t>
            </a:r>
          </a:p>
          <a:p>
            <a:pPr indent="347663" algn="just" defTabSz="1152053">
              <a:lnSpc>
                <a:spcPct val="150000"/>
              </a:lnSpc>
              <a:buClrTx/>
              <a:defRPr/>
            </a:pPr>
            <a:r>
              <a:rPr lang="vi-VN" sz="2200" dirty="0">
                <a:solidFill>
                  <a:schemeClr val="tx1"/>
                </a:solidFill>
                <a:latin typeface="+mn-lt"/>
                <a:ea typeface="+mn-ea"/>
              </a:rPr>
              <a:t>- Chúng ta bắt đầu từ điều thứ nhất: </a:t>
            </a:r>
            <a:r>
              <a:rPr lang="vi-VN" sz="2200" u="sng" dirty="0">
                <a:solidFill>
                  <a:schemeClr val="tx1"/>
                </a:solidFill>
                <a:latin typeface="+mn-lt"/>
                <a:ea typeface="+mn-ea"/>
              </a:rPr>
              <a:t>quan tâm</a:t>
            </a:r>
            <a:r>
              <a:rPr lang="vi-VN" sz="2200" dirty="0">
                <a:solidFill>
                  <a:schemeClr val="tx1"/>
                </a:solidFill>
                <a:latin typeface="+mn-lt"/>
                <a:ea typeface="+mn-ea"/>
              </a:rPr>
              <a:t> và </a:t>
            </a:r>
            <a:r>
              <a:rPr lang="vi-VN" sz="2200" u="sng" dirty="0">
                <a:solidFill>
                  <a:schemeClr val="tx1"/>
                </a:solidFill>
                <a:latin typeface="+mn-lt"/>
                <a:ea typeface="+mn-ea"/>
              </a:rPr>
              <a:t>ân cần</a:t>
            </a:r>
            <a:r>
              <a:rPr lang="vi-VN" sz="2200" dirty="0">
                <a:solidFill>
                  <a:schemeClr val="tx1"/>
                </a:solidFill>
                <a:latin typeface="+mn-lt"/>
                <a:ea typeface="+mn-ea"/>
              </a:rPr>
              <a:t> với các bạn nữ. </a:t>
            </a:r>
          </a:p>
        </p:txBody>
      </p:sp>
      <p:sp>
        <p:nvSpPr>
          <p:cNvPr id="3" name="TextBox 2">
            <a:extLst>
              <a:ext uri="{FF2B5EF4-FFF2-40B4-BE49-F238E27FC236}">
                <a16:creationId xmlns:a16="http://schemas.microsoft.com/office/drawing/2014/main" id="{F531D0A1-F7EC-5280-E1FF-412A033ED810}"/>
              </a:ext>
            </a:extLst>
          </p:cNvPr>
          <p:cNvSpPr txBox="1"/>
          <p:nvPr/>
        </p:nvSpPr>
        <p:spPr>
          <a:xfrm>
            <a:off x="4385493" y="902973"/>
            <a:ext cx="6877304" cy="830261"/>
          </a:xfrm>
          <a:prstGeom prst="rect">
            <a:avLst/>
          </a:prstGeom>
          <a:noFill/>
        </p:spPr>
        <p:txBody>
          <a:bodyPr wrap="square" lIns="90711" tIns="0" rIns="90711" bIns="90711">
            <a:spAutoFit/>
          </a:bodyPr>
          <a:lstStyle/>
          <a:p>
            <a:pPr algn="ctr" defTabSz="1152053">
              <a:lnSpc>
                <a:spcPct val="150000"/>
              </a:lnSpc>
              <a:defRPr/>
            </a:pPr>
            <a:r>
              <a:rPr lang="vi-VN"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HOẠT ĐỘNG </a:t>
            </a:r>
            <a:r>
              <a:rPr 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3</a:t>
            </a:r>
            <a:r>
              <a:rPr lang="vi-VN" sz="32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r>
              <a:rPr lang="en-US" sz="32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ĐỌC </a:t>
            </a:r>
            <a:r>
              <a:rPr lang="en-US" sz="32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NÂNG CAO</a:t>
            </a:r>
            <a:endParaRPr lang="vi-VN" sz="32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804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CE53D4-A8EB-3007-FAB4-AA1AE25CAF63}"/>
              </a:ext>
            </a:extLst>
          </p:cNvPr>
          <p:cNvSpPr txBox="1"/>
          <p:nvPr/>
        </p:nvSpPr>
        <p:spPr>
          <a:xfrm>
            <a:off x="1914903" y="664562"/>
            <a:ext cx="4181097" cy="2275366"/>
          </a:xfrm>
          <a:prstGeom prst="rect">
            <a:avLst/>
          </a:prstGeom>
          <a:noFill/>
        </p:spPr>
        <p:txBody>
          <a:bodyPr wrap="square" rtlCol="0">
            <a:spAutoFit/>
          </a:bodyPr>
          <a:lstStyle/>
          <a:p>
            <a:pPr algn="ctr" defTabSz="576026">
              <a:lnSpc>
                <a:spcPct val="150000"/>
              </a:lnSpc>
              <a:buClrTx/>
              <a:defRPr/>
            </a:pPr>
            <a:r>
              <a:rPr lang="en-US" sz="5040" b="1" kern="1200" dirty="0">
                <a:ln>
                  <a:solidFill>
                    <a:prstClr val="black"/>
                  </a:solidFill>
                </a:ln>
                <a:solidFill>
                  <a:srgbClr val="FFFF00"/>
                </a:solidFill>
                <a:effectLst>
                  <a:glow rad="228600">
                    <a:srgbClr val="FFFF00">
                      <a:alpha val="40000"/>
                    </a:srgbClr>
                  </a:glow>
                  <a:reflection blurRad="6350" stA="55000" endA="300" endPos="45500" dir="5400000" sy="-100000" algn="bl" rotWithShape="0"/>
                </a:effectLst>
                <a:latin typeface="Arial" panose="020B0604020202020204" pitchFamily="34" charset="0"/>
                <a:ea typeface="+mn-ea"/>
                <a:cs typeface="Arial" panose="020B0604020202020204" pitchFamily="34" charset="0"/>
              </a:rPr>
              <a:t>TRÒ CHƠI</a:t>
            </a:r>
          </a:p>
          <a:p>
            <a:pPr algn="ctr" defTabSz="576026">
              <a:lnSpc>
                <a:spcPct val="150000"/>
              </a:lnSpc>
              <a:buClrTx/>
              <a:defRPr/>
            </a:pPr>
            <a:r>
              <a:rPr lang="en-US" sz="5040" b="1" kern="1200" dirty="0">
                <a:ln>
                  <a:solidFill>
                    <a:prstClr val="black"/>
                  </a:solidFill>
                </a:ln>
                <a:solidFill>
                  <a:srgbClr val="FFFF00"/>
                </a:solidFill>
                <a:effectLst>
                  <a:glow rad="228600">
                    <a:srgbClr val="FFFF00">
                      <a:alpha val="40000"/>
                    </a:srgbClr>
                  </a:glow>
                  <a:reflection blurRad="6350" stA="55000" endA="300" endPos="45500" dir="5400000" sy="-100000" algn="bl" rotWithShape="0"/>
                </a:effectLst>
                <a:latin typeface="Arial" panose="020B0604020202020204" pitchFamily="34" charset="0"/>
                <a:ea typeface="+mn-ea"/>
                <a:cs typeface="Arial" panose="020B0604020202020204" pitchFamily="34" charset="0"/>
              </a:rPr>
              <a:t>MARIO</a:t>
            </a:r>
          </a:p>
        </p:txBody>
      </p:sp>
      <p:pic>
        <p:nvPicPr>
          <p:cNvPr id="3" name="y2mate.com - Super Mario Bros Theme Song">
            <a:hlinkClick r:id="" action="ppaction://media"/>
            <a:extLst>
              <a:ext uri="{FF2B5EF4-FFF2-40B4-BE49-F238E27FC236}">
                <a16:creationId xmlns:a16="http://schemas.microsoft.com/office/drawing/2014/main" id="{B4F8FCA5-602D-F578-77F3-43905722ACB0}"/>
              </a:ext>
            </a:extLst>
          </p:cNvPr>
          <p:cNvPicPr>
            <a:picLocks noChangeAspect="1"/>
          </p:cNvPicPr>
          <p:nvPr>
            <a:audioFile r:link="rId1"/>
            <p:extLst>
              <p:ext uri="{DAA4B4D4-6D71-4841-9C94-3DE7FCFB9230}">
                <p14:media xmlns:p14="http://schemas.microsoft.com/office/powerpoint/2010/main" r:embed="rId2">
                  <p14:trim st="12580" end="60505.875"/>
                </p14:media>
              </p:ext>
            </p:extLst>
          </p:nvPr>
        </p:nvPicPr>
        <p:blipFill>
          <a:blip r:embed="rId6"/>
          <a:stretch>
            <a:fillRect/>
          </a:stretch>
        </p:blipFill>
        <p:spPr>
          <a:xfrm>
            <a:off x="-672018" y="0"/>
            <a:ext cx="384010" cy="384010"/>
          </a:xfrm>
          <a:prstGeom prst="rect">
            <a:avLst/>
          </a:prstGeom>
        </p:spPr>
      </p:pic>
      <p:pic>
        <p:nvPicPr>
          <p:cNvPr id="4" name="Picture 3" descr="Logo, company name&#10;&#10;Description automatically generated">
            <a:extLst>
              <a:ext uri="{FF2B5EF4-FFF2-40B4-BE49-F238E27FC236}">
                <a16:creationId xmlns:a16="http://schemas.microsoft.com/office/drawing/2014/main" id="{0F82A377-3C34-1E45-0B99-57711A09B3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2"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2">
                                            <p:txEl>
                                              <p:pRg st="0" end="0"/>
                                            </p:txEl>
                                          </p:spTgt>
                                        </p:tgtEl>
                                      </p:cBhvr>
                                    </p:animEffect>
                                    <p:animScale>
                                      <p:cBhvr>
                                        <p:cTn id="9" dur="250" autoRev="1" fill="hold"/>
                                        <p:tgtEl>
                                          <p:spTgt spid="2">
                                            <p:txEl>
                                              <p:pRg st="0" end="0"/>
                                            </p:txEl>
                                          </p:spTgt>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D33CC0A4-F827-393A-9DB8-6AEA6E8ACE3D}"/>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57B5BEEC-90F7-D916-0904-3270E4179C31}"/>
              </a:ext>
            </a:extLst>
          </p:cNvPr>
          <p:cNvSpPr/>
          <p:nvPr/>
        </p:nvSpPr>
        <p:spPr>
          <a:xfrm rot="-3110424">
            <a:off x="10607742" y="173333"/>
            <a:ext cx="898708" cy="913659"/>
          </a:xfrm>
          <a:custGeom>
            <a:avLst/>
            <a:gdLst/>
            <a:ahLst/>
            <a:cxnLst/>
            <a:rect l="l" t="t" r="r" b="b"/>
            <a:pathLst>
              <a:path w="1426660" h="1450394">
                <a:moveTo>
                  <a:pt x="0" y="0"/>
                </a:moveTo>
                <a:lnTo>
                  <a:pt x="1426660" y="0"/>
                </a:lnTo>
                <a:lnTo>
                  <a:pt x="1426660" y="1450394"/>
                </a:lnTo>
                <a:lnTo>
                  <a:pt x="0" y="1450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3" name="Freeform 4">
            <a:extLst>
              <a:ext uri="{FF2B5EF4-FFF2-40B4-BE49-F238E27FC236}">
                <a16:creationId xmlns:a16="http://schemas.microsoft.com/office/drawing/2014/main" id="{26C39A1A-85FA-69F3-3966-69011AE775A0}"/>
              </a:ext>
            </a:extLst>
          </p:cNvPr>
          <p:cNvSpPr/>
          <p:nvPr/>
        </p:nvSpPr>
        <p:spPr>
          <a:xfrm rot="1701854">
            <a:off x="10352996" y="4600501"/>
            <a:ext cx="974590" cy="873587"/>
          </a:xfrm>
          <a:custGeom>
            <a:avLst/>
            <a:gdLst/>
            <a:ahLst/>
            <a:cxnLst/>
            <a:rect l="l" t="t" r="r" b="b"/>
            <a:pathLst>
              <a:path w="1547119" h="1386782">
                <a:moveTo>
                  <a:pt x="0" y="0"/>
                </a:moveTo>
                <a:lnTo>
                  <a:pt x="1547119" y="0"/>
                </a:lnTo>
                <a:lnTo>
                  <a:pt x="1547119" y="1386782"/>
                </a:lnTo>
                <a:lnTo>
                  <a:pt x="0" y="1386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mn-lt"/>
              <a:ea typeface="+mn-ea"/>
            </a:endParaRPr>
          </a:p>
        </p:txBody>
      </p:sp>
      <p:grpSp>
        <p:nvGrpSpPr>
          <p:cNvPr id="4" name="Group 3">
            <a:extLst>
              <a:ext uri="{FF2B5EF4-FFF2-40B4-BE49-F238E27FC236}">
                <a16:creationId xmlns:a16="http://schemas.microsoft.com/office/drawing/2014/main" id="{AE1C8A17-C8EC-F9D3-CDB2-1411D51B64B9}"/>
              </a:ext>
            </a:extLst>
          </p:cNvPr>
          <p:cNvGrpSpPr/>
          <p:nvPr/>
        </p:nvGrpSpPr>
        <p:grpSpPr>
          <a:xfrm>
            <a:off x="255696" y="3960107"/>
            <a:ext cx="1384536" cy="1314051"/>
            <a:chOff x="110098" y="221930"/>
            <a:chExt cx="3352800" cy="3182112"/>
          </a:xfrm>
        </p:grpSpPr>
        <p:sp>
          <p:nvSpPr>
            <p:cNvPr id="5" name="Freeform 12">
              <a:extLst>
                <a:ext uri="{FF2B5EF4-FFF2-40B4-BE49-F238E27FC236}">
                  <a16:creationId xmlns:a16="http://schemas.microsoft.com/office/drawing/2014/main" id="{68004DF9-69E5-716F-5C9D-FFDB6CCE7C7B}"/>
                </a:ext>
              </a:extLst>
            </p:cNvPr>
            <p:cNvSpPr/>
            <p:nvPr/>
          </p:nvSpPr>
          <p:spPr>
            <a:xfrm>
              <a:off x="110098" y="221930"/>
              <a:ext cx="3352800" cy="3182112"/>
            </a:xfrm>
            <a:custGeom>
              <a:avLst/>
              <a:gdLst/>
              <a:ahLst/>
              <a:cxnLst/>
              <a:rect l="l" t="t" r="r" b="b"/>
              <a:pathLst>
                <a:path w="1756109" h="1666707">
                  <a:moveTo>
                    <a:pt x="0" y="0"/>
                  </a:moveTo>
                  <a:lnTo>
                    <a:pt x="1756109" y="0"/>
                  </a:lnTo>
                  <a:lnTo>
                    <a:pt x="1756109" y="1666707"/>
                  </a:lnTo>
                  <a:lnTo>
                    <a:pt x="0" y="16667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6" name="Freeform 15">
              <a:extLst>
                <a:ext uri="{FF2B5EF4-FFF2-40B4-BE49-F238E27FC236}">
                  <a16:creationId xmlns:a16="http://schemas.microsoft.com/office/drawing/2014/main" id="{A9A5774C-24D0-ED54-F7A9-41D5A3F9AA76}"/>
                </a:ext>
              </a:extLst>
            </p:cNvPr>
            <p:cNvSpPr/>
            <p:nvPr/>
          </p:nvSpPr>
          <p:spPr>
            <a:xfrm rot="20991526">
              <a:off x="913169" y="1274463"/>
              <a:ext cx="1746658" cy="1101983"/>
            </a:xfrm>
            <a:custGeom>
              <a:avLst/>
              <a:gdLst/>
              <a:ahLst/>
              <a:cxnLst/>
              <a:rect l="l" t="t" r="r" b="b"/>
              <a:pathLst>
                <a:path w="2328877" h="1469310">
                  <a:moveTo>
                    <a:pt x="0" y="0"/>
                  </a:moveTo>
                  <a:lnTo>
                    <a:pt x="2328877" y="0"/>
                  </a:lnTo>
                  <a:lnTo>
                    <a:pt x="2328877" y="1469309"/>
                  </a:lnTo>
                  <a:lnTo>
                    <a:pt x="0" y="146930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576026">
                <a:buClrTx/>
                <a:defRPr/>
              </a:pPr>
              <a:endParaRPr lang="en-US" sz="1134" kern="1200">
                <a:solidFill>
                  <a:prstClr val="black"/>
                </a:solidFill>
                <a:latin typeface="+mn-lt"/>
                <a:ea typeface="+mn-ea"/>
              </a:endParaRPr>
            </a:p>
          </p:txBody>
        </p:sp>
      </p:grpSp>
      <p:sp>
        <p:nvSpPr>
          <p:cNvPr id="7" name="Freeform 16">
            <a:extLst>
              <a:ext uri="{FF2B5EF4-FFF2-40B4-BE49-F238E27FC236}">
                <a16:creationId xmlns:a16="http://schemas.microsoft.com/office/drawing/2014/main" id="{3BAEAC9A-F3EB-270C-FB3F-1991E710BF9C}"/>
              </a:ext>
            </a:extLst>
          </p:cNvPr>
          <p:cNvSpPr/>
          <p:nvPr/>
        </p:nvSpPr>
        <p:spPr>
          <a:xfrm>
            <a:off x="813867" y="1644405"/>
            <a:ext cx="1614306" cy="1269249"/>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8" name="Freeform 13">
            <a:extLst>
              <a:ext uri="{FF2B5EF4-FFF2-40B4-BE49-F238E27FC236}">
                <a16:creationId xmlns:a16="http://schemas.microsoft.com/office/drawing/2014/main" id="{25B061D1-1892-6418-E191-171045650E97}"/>
              </a:ext>
            </a:extLst>
          </p:cNvPr>
          <p:cNvSpPr/>
          <p:nvPr/>
        </p:nvSpPr>
        <p:spPr>
          <a:xfrm>
            <a:off x="7998139" y="1265739"/>
            <a:ext cx="1184215" cy="1496638"/>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9" name="Freeform 14">
            <a:extLst>
              <a:ext uri="{FF2B5EF4-FFF2-40B4-BE49-F238E27FC236}">
                <a16:creationId xmlns:a16="http://schemas.microsoft.com/office/drawing/2014/main" id="{C9198226-4976-110B-FA74-D08BD99FE9DC}"/>
              </a:ext>
            </a:extLst>
          </p:cNvPr>
          <p:cNvSpPr/>
          <p:nvPr/>
        </p:nvSpPr>
        <p:spPr>
          <a:xfrm>
            <a:off x="9397652" y="1484368"/>
            <a:ext cx="570593" cy="1496639"/>
          </a:xfrm>
          <a:custGeom>
            <a:avLst/>
            <a:gdLst/>
            <a:ahLst/>
            <a:cxnLst/>
            <a:rect l="l" t="t" r="r" b="b"/>
            <a:pathLst>
              <a:path w="1568767" h="4114800">
                <a:moveTo>
                  <a:pt x="0" y="0"/>
                </a:moveTo>
                <a:lnTo>
                  <a:pt x="1568767" y="0"/>
                </a:lnTo>
                <a:lnTo>
                  <a:pt x="1568767" y="4114800"/>
                </a:lnTo>
                <a:lnTo>
                  <a:pt x="0" y="41148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0" name="Freeform 15">
            <a:extLst>
              <a:ext uri="{FF2B5EF4-FFF2-40B4-BE49-F238E27FC236}">
                <a16:creationId xmlns:a16="http://schemas.microsoft.com/office/drawing/2014/main" id="{1142FC71-7E31-D6A5-612D-AC2973925570}"/>
              </a:ext>
            </a:extLst>
          </p:cNvPr>
          <p:cNvSpPr/>
          <p:nvPr/>
        </p:nvSpPr>
        <p:spPr>
          <a:xfrm>
            <a:off x="10159541" y="1441017"/>
            <a:ext cx="1307688" cy="1496638"/>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1" name="Freeform 17">
            <a:extLst>
              <a:ext uri="{FF2B5EF4-FFF2-40B4-BE49-F238E27FC236}">
                <a16:creationId xmlns:a16="http://schemas.microsoft.com/office/drawing/2014/main" id="{0DADE744-0344-0DCD-990D-95D0D4A43577}"/>
              </a:ext>
            </a:extLst>
          </p:cNvPr>
          <p:cNvSpPr/>
          <p:nvPr/>
        </p:nvSpPr>
        <p:spPr>
          <a:xfrm>
            <a:off x="6383548" y="1376922"/>
            <a:ext cx="1507947" cy="1496638"/>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2" name="Freeform 18">
            <a:extLst>
              <a:ext uri="{FF2B5EF4-FFF2-40B4-BE49-F238E27FC236}">
                <a16:creationId xmlns:a16="http://schemas.microsoft.com/office/drawing/2014/main" id="{AA28B09C-1392-22BB-8A8A-6F4492338563}"/>
              </a:ext>
            </a:extLst>
          </p:cNvPr>
          <p:cNvSpPr/>
          <p:nvPr/>
        </p:nvSpPr>
        <p:spPr>
          <a:xfrm>
            <a:off x="4944674" y="1484367"/>
            <a:ext cx="1531088" cy="1496638"/>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3" name="Freeform 19">
            <a:extLst>
              <a:ext uri="{FF2B5EF4-FFF2-40B4-BE49-F238E27FC236}">
                <a16:creationId xmlns:a16="http://schemas.microsoft.com/office/drawing/2014/main" id="{8EFFE68C-4E13-7691-B268-A4528976736A}"/>
              </a:ext>
            </a:extLst>
          </p:cNvPr>
          <p:cNvSpPr/>
          <p:nvPr/>
        </p:nvSpPr>
        <p:spPr>
          <a:xfrm>
            <a:off x="179475" y="46566"/>
            <a:ext cx="6701675" cy="6433609"/>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576026">
              <a:buClrTx/>
              <a:defRPr/>
            </a:pPr>
            <a:endParaRPr lang="en-US" sz="1134" kern="1200">
              <a:solidFill>
                <a:prstClr val="black"/>
              </a:solidFill>
              <a:latin typeface="+mn-lt"/>
              <a:ea typeface="+mn-ea"/>
            </a:endParaRPr>
          </a:p>
        </p:txBody>
      </p:sp>
      <p:pic>
        <p:nvPicPr>
          <p:cNvPr id="14" name="Picture 18">
            <a:extLst>
              <a:ext uri="{FF2B5EF4-FFF2-40B4-BE49-F238E27FC236}">
                <a16:creationId xmlns:a16="http://schemas.microsoft.com/office/drawing/2014/main" id="{FE3EE566-EE82-F4DF-2708-1867AB75D4CF}"/>
              </a:ext>
            </a:extLst>
          </p:cNvPr>
          <p:cNvPicPr>
            <a:picLocks noChangeAspect="1"/>
          </p:cNvPicPr>
          <p:nvPr/>
        </p:nvPicPr>
        <p:blipFill>
          <a:blip r:embed="rId25"/>
          <a:srcRect/>
          <a:stretch>
            <a:fillRect/>
          </a:stretch>
        </p:blipFill>
        <p:spPr>
          <a:xfrm flipH="1">
            <a:off x="7462300" y="3348646"/>
            <a:ext cx="2741689" cy="3143822"/>
          </a:xfrm>
          <a:prstGeom prst="rect">
            <a:avLst/>
          </a:prstGeom>
        </p:spPr>
      </p:pic>
      <p:pic>
        <p:nvPicPr>
          <p:cNvPr id="15" name="Picture 24">
            <a:extLst>
              <a:ext uri="{FF2B5EF4-FFF2-40B4-BE49-F238E27FC236}">
                <a16:creationId xmlns:a16="http://schemas.microsoft.com/office/drawing/2014/main" id="{59EE41A8-E7B2-FDA2-7FFD-3EBD9F285917}"/>
              </a:ext>
            </a:extLst>
          </p:cNvPr>
          <p:cNvPicPr>
            <a:picLocks noChangeAspect="1"/>
          </p:cNvPicPr>
          <p:nvPr/>
        </p:nvPicPr>
        <p:blipFill>
          <a:blip r:embed="rId26"/>
          <a:srcRect/>
          <a:stretch>
            <a:fillRect/>
          </a:stretch>
        </p:blipFill>
        <p:spPr>
          <a:xfrm>
            <a:off x="5337190" y="3381670"/>
            <a:ext cx="1868141" cy="1906268"/>
          </a:xfrm>
          <a:prstGeom prst="rect">
            <a:avLst/>
          </a:prstGeom>
        </p:spPr>
      </p:pic>
      <p:pic>
        <p:nvPicPr>
          <p:cNvPr id="20" name="Picture 19" descr="Logo, company name&#10;&#10;Description automatically generated">
            <a:extLst>
              <a:ext uri="{FF2B5EF4-FFF2-40B4-BE49-F238E27FC236}">
                <a16:creationId xmlns:a16="http://schemas.microsoft.com/office/drawing/2014/main" id="{E0BFA1A8-5DBE-8DC8-36C1-16A7FCF10382}"/>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grpSp>
        <p:nvGrpSpPr>
          <p:cNvPr id="25" name="Group 24">
            <a:extLst>
              <a:ext uri="{FF2B5EF4-FFF2-40B4-BE49-F238E27FC236}">
                <a16:creationId xmlns:a16="http://schemas.microsoft.com/office/drawing/2014/main" id="{0DAADD1E-88C7-CEB0-5B7E-61DFFB924299}"/>
              </a:ext>
            </a:extLst>
          </p:cNvPr>
          <p:cNvGrpSpPr/>
          <p:nvPr/>
        </p:nvGrpSpPr>
        <p:grpSpPr>
          <a:xfrm>
            <a:off x="813867" y="266007"/>
            <a:ext cx="10492853" cy="6260734"/>
            <a:chOff x="1035116" y="274431"/>
            <a:chExt cx="16656954" cy="9938647"/>
          </a:xfrm>
        </p:grpSpPr>
        <p:sp>
          <p:nvSpPr>
            <p:cNvPr id="26" name="Freeform 9">
              <a:extLst>
                <a:ext uri="{FF2B5EF4-FFF2-40B4-BE49-F238E27FC236}">
                  <a16:creationId xmlns:a16="http://schemas.microsoft.com/office/drawing/2014/main" id="{2A650BD7-ED6B-7114-BA95-F0AE33D77640}"/>
                </a:ext>
              </a:extLst>
            </p:cNvPr>
            <p:cNvSpPr/>
            <p:nvPr/>
          </p:nvSpPr>
          <p:spPr>
            <a:xfrm>
              <a:off x="1035116" y="274431"/>
              <a:ext cx="16656954" cy="9938647"/>
            </a:xfrm>
            <a:custGeom>
              <a:avLst/>
              <a:gdLst/>
              <a:ahLst/>
              <a:cxnLst/>
              <a:rect l="l" t="t" r="r" b="b"/>
              <a:pathLst>
                <a:path w="5020635" h="2995645">
                  <a:moveTo>
                    <a:pt x="0" y="0"/>
                  </a:moveTo>
                  <a:lnTo>
                    <a:pt x="5020635" y="0"/>
                  </a:lnTo>
                  <a:lnTo>
                    <a:pt x="5020635" y="2995646"/>
                  </a:lnTo>
                  <a:lnTo>
                    <a:pt x="0" y="2995646"/>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27" name="TextBox 26">
              <a:extLst>
                <a:ext uri="{FF2B5EF4-FFF2-40B4-BE49-F238E27FC236}">
                  <a16:creationId xmlns:a16="http://schemas.microsoft.com/office/drawing/2014/main" id="{A5B8BC63-CCD9-0E5E-F31E-BC11FEA1B933}"/>
                </a:ext>
              </a:extLst>
            </p:cNvPr>
            <p:cNvSpPr txBox="1"/>
            <p:nvPr/>
          </p:nvSpPr>
          <p:spPr>
            <a:xfrm>
              <a:off x="2346935" y="2733809"/>
              <a:ext cx="13609217" cy="5131436"/>
            </a:xfrm>
            <a:prstGeom prst="rect">
              <a:avLst/>
            </a:prstGeom>
            <a:noFill/>
          </p:spPr>
          <p:txBody>
            <a:bodyPr wrap="square">
              <a:spAutoFit/>
            </a:bodyPr>
            <a:lstStyle/>
            <a:p>
              <a:pPr algn="just" defTabSz="576026">
                <a:lnSpc>
                  <a:spcPct val="150000"/>
                </a:lnSpc>
                <a:spcAft>
                  <a:spcPts val="504"/>
                </a:spcAft>
                <a:buClrTx/>
                <a:defRPr/>
              </a:pPr>
              <a:r>
                <a:rPr lang="en-VN" sz="2800" kern="1200" dirty="0">
                  <a:solidFill>
                    <a:prstClr val="black"/>
                  </a:solidFill>
                  <a:latin typeface="+mn-lt"/>
                  <a:ea typeface="Calibri" panose="020F0502020204030204" pitchFamily="34" charset="0"/>
                  <a:cs typeface="Arial" panose="020B0604020202020204" pitchFamily="34" charset="0"/>
                </a:rPr>
                <a:t>Để </a:t>
              </a:r>
              <a:r>
                <a:rPr lang="en-US" sz="2800" kern="1200" dirty="0" err="1">
                  <a:solidFill>
                    <a:prstClr val="black"/>
                  </a:solidFill>
                  <a:latin typeface="+mn-lt"/>
                  <a:ea typeface="Calibri" panose="020F0502020204030204" pitchFamily="34" charset="0"/>
                  <a:cs typeface="Arial" panose="020B0604020202020204" pitchFamily="34" charset="0"/>
                </a:rPr>
                <a:t>hoàn</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thành</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thử</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thách</a:t>
              </a:r>
              <a:r>
                <a:rPr lang="en-US" sz="2800" kern="1200" dirty="0">
                  <a:solidFill>
                    <a:prstClr val="black"/>
                  </a:solidFill>
                  <a:latin typeface="+mn-lt"/>
                  <a:ea typeface="Calibri" panose="020F0502020204030204" pitchFamily="34" charset="0"/>
                  <a:cs typeface="Arial" panose="020B0604020202020204" pitchFamily="34" charset="0"/>
                </a:rPr>
                <a:t>, </a:t>
              </a:r>
              <a:r>
                <a:rPr lang="en-VN" sz="2800" kern="1200" dirty="0">
                  <a:solidFill>
                    <a:prstClr val="black"/>
                  </a:solidFill>
                  <a:latin typeface="+mn-lt"/>
                  <a:ea typeface="Calibri" panose="020F0502020204030204" pitchFamily="34" charset="0"/>
                  <a:cs typeface="Arial" panose="020B0604020202020204" pitchFamily="34" charset="0"/>
                </a:rPr>
                <a:t>hãy thu thập đủ 15 xu trên đường đi của Mario. Lưu ý trên đường đi cũng sẽ xuất hiện những câu hỏi, mỗi câu hỏi sẽ được cộng </a:t>
              </a:r>
              <a:r>
                <a:rPr lang="en-US" sz="2800" kern="1200" dirty="0" err="1">
                  <a:solidFill>
                    <a:prstClr val="black"/>
                  </a:solidFill>
                  <a:latin typeface="+mn-lt"/>
                  <a:ea typeface="Calibri" panose="020F0502020204030204" pitchFamily="34" charset="0"/>
                  <a:cs typeface="Arial" panose="020B0604020202020204" pitchFamily="34" charset="0"/>
                </a:rPr>
                <a:t>số</a:t>
              </a:r>
              <a:r>
                <a:rPr lang="en-US" sz="2800" kern="1200" dirty="0">
                  <a:solidFill>
                    <a:prstClr val="black"/>
                  </a:solidFill>
                  <a:latin typeface="+mn-lt"/>
                  <a:ea typeface="Calibri" panose="020F0502020204030204" pitchFamily="34" charset="0"/>
                  <a:cs typeface="Arial" panose="020B0604020202020204" pitchFamily="34" charset="0"/>
                </a:rPr>
                <a:t> xu </a:t>
              </a:r>
              <a:r>
                <a:rPr lang="en-US" sz="2800" kern="1200" dirty="0" err="1">
                  <a:solidFill>
                    <a:prstClr val="black"/>
                  </a:solidFill>
                  <a:latin typeface="+mn-lt"/>
                  <a:ea typeface="Calibri" panose="020F0502020204030204" pitchFamily="34" charset="0"/>
                  <a:cs typeface="Arial" panose="020B0604020202020204" pitchFamily="34" charset="0"/>
                </a:rPr>
                <a:t>tương</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ứng</a:t>
              </a:r>
              <a:r>
                <a:rPr lang="en-VN" sz="2800" kern="1200" dirty="0">
                  <a:solidFill>
                    <a:prstClr val="black"/>
                  </a:solidFill>
                  <a:latin typeface="+mn-lt"/>
                  <a:ea typeface="Calibri" panose="020F0502020204030204" pitchFamily="34" charset="0"/>
                  <a:cs typeface="Arial" panose="020B0604020202020204" pitchFamily="34" charset="0"/>
                </a:rPr>
                <a:t>. Cùng nhau trả lời đúng các câu hỏi để được cộng xu nhé!</a:t>
              </a:r>
            </a:p>
          </p:txBody>
        </p:sp>
        <p:sp>
          <p:nvSpPr>
            <p:cNvPr id="28" name="TextBox 27">
              <a:extLst>
                <a:ext uri="{FF2B5EF4-FFF2-40B4-BE49-F238E27FC236}">
                  <a16:creationId xmlns:a16="http://schemas.microsoft.com/office/drawing/2014/main" id="{519DEE68-0BAE-BCC5-D38E-D6D57970D6BB}"/>
                </a:ext>
              </a:extLst>
            </p:cNvPr>
            <p:cNvSpPr txBox="1"/>
            <p:nvPr/>
          </p:nvSpPr>
          <p:spPr>
            <a:xfrm>
              <a:off x="1243159" y="1536755"/>
              <a:ext cx="15945565" cy="1117835"/>
            </a:xfrm>
            <a:prstGeom prst="rect">
              <a:avLst/>
            </a:prstGeom>
            <a:noFill/>
          </p:spPr>
          <p:txBody>
            <a:bodyPr wrap="square">
              <a:spAutoFit/>
            </a:bodyPr>
            <a:lstStyle/>
            <a:p>
              <a:pPr algn="ctr" defTabSz="576026">
                <a:lnSpc>
                  <a:spcPct val="150000"/>
                </a:lnSpc>
                <a:spcAft>
                  <a:spcPts val="504"/>
                </a:spcAft>
                <a:buClrTx/>
                <a:defRPr/>
              </a:pPr>
              <a:r>
                <a:rPr lang="en-US" sz="3024" b="1" kern="1200">
                  <a:solidFill>
                    <a:srgbClr val="C00000"/>
                  </a:solidFill>
                  <a:latin typeface="+mn-lt"/>
                  <a:ea typeface="Calibri" panose="020F0502020204030204" pitchFamily="34" charset="0"/>
                  <a:cs typeface="Arial" panose="020B0604020202020204" pitchFamily="34" charset="0"/>
                </a:rPr>
                <a:t>LUẬT</a:t>
              </a:r>
              <a:r>
                <a:rPr lang="en-VN" sz="3024" b="1" kern="1200">
                  <a:solidFill>
                    <a:srgbClr val="C00000"/>
                  </a:solidFill>
                  <a:latin typeface="+mn-lt"/>
                  <a:ea typeface="Calibri" panose="020F0502020204030204" pitchFamily="34" charset="0"/>
                  <a:cs typeface="Arial" panose="020B0604020202020204" pitchFamily="34" charset="0"/>
                </a:rPr>
                <a:t> </a:t>
              </a:r>
              <a:r>
                <a:rPr lang="en-VN" sz="3024" b="1" kern="1200" dirty="0">
                  <a:solidFill>
                    <a:srgbClr val="C00000"/>
                  </a:solidFill>
                  <a:latin typeface="+mn-lt"/>
                  <a:ea typeface="Calibri" panose="020F0502020204030204" pitchFamily="34" charset="0"/>
                  <a:cs typeface="Arial" panose="020B0604020202020204" pitchFamily="34" charset="0"/>
                </a:rPr>
                <a:t>CHƠI “MARIO”</a:t>
              </a:r>
            </a:p>
          </p:txBody>
        </p:sp>
      </p:grpSp>
    </p:spTree>
    <p:extLst>
      <p:ext uri="{BB962C8B-B14F-4D97-AF65-F5344CB8AC3E}">
        <p14:creationId xmlns:p14="http://schemas.microsoft.com/office/powerpoint/2010/main" val="379829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BC69D071-1BE1-80D0-406D-467E369FC1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3B3C71-55F5-E21B-B737-F4CCB2AFB253}"/>
              </a:ext>
            </a:extLst>
          </p:cNvPr>
          <p:cNvSpPr/>
          <p:nvPr/>
        </p:nvSpPr>
        <p:spPr>
          <a:xfrm>
            <a:off x="179476" y="5382089"/>
            <a:ext cx="11520311" cy="1098086"/>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 xmlns:asvg="http://schemas.microsoft.com/office/drawing/2016/SVG/main" r:embed="rId4"/>
                </a:ext>
              </a:extLst>
            </a:blip>
            <a:stretch>
              <a:fillRect t="-907161"/>
            </a:stretch>
          </a:blipFill>
        </p:spPr>
        <p:txBody>
          <a:bodyPr/>
          <a:lstStyle/>
          <a:p>
            <a:pPr defTabSz="576026">
              <a:buClrTx/>
              <a:defRPr/>
            </a:pPr>
            <a:endParaRPr lang="en-US" sz="1134" kern="1200">
              <a:solidFill>
                <a:prstClr val="black"/>
              </a:solidFill>
              <a:latin typeface="Calibri"/>
              <a:ea typeface="+mn-ea"/>
            </a:endParaRPr>
          </a:p>
        </p:txBody>
      </p:sp>
      <p:sp>
        <p:nvSpPr>
          <p:cNvPr id="3" name="Freeform 3">
            <a:extLst>
              <a:ext uri="{FF2B5EF4-FFF2-40B4-BE49-F238E27FC236}">
                <a16:creationId xmlns:a16="http://schemas.microsoft.com/office/drawing/2014/main" id="{64DD4011-F9D3-2112-9A98-600AA6C459E3}"/>
              </a:ext>
            </a:extLst>
          </p:cNvPr>
          <p:cNvSpPr/>
          <p:nvPr/>
        </p:nvSpPr>
        <p:spPr>
          <a:xfrm>
            <a:off x="1210200" y="4068110"/>
            <a:ext cx="627019" cy="1298826"/>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 xmlns:asvg="http://schemas.microsoft.com/office/drawing/2016/SVG/main" r:embed="rId4"/>
                </a:ext>
              </a:extLst>
            </a:blip>
            <a:stretch>
              <a:fillRect l="-87264" t="-283605" r="-744464" b="-48202"/>
            </a:stretch>
          </a:blipFill>
        </p:spPr>
        <p:txBody>
          <a:bodyPr/>
          <a:lstStyle/>
          <a:p>
            <a:pPr defTabSz="576026">
              <a:buClrTx/>
              <a:defRPr/>
            </a:pPr>
            <a:endParaRPr lang="en-US" sz="1134" kern="1200">
              <a:solidFill>
                <a:prstClr val="black"/>
              </a:solidFill>
              <a:latin typeface="Calibri"/>
              <a:ea typeface="+mn-ea"/>
            </a:endParaRPr>
          </a:p>
        </p:txBody>
      </p:sp>
      <p:sp>
        <p:nvSpPr>
          <p:cNvPr id="4" name="Freeform 4">
            <a:extLst>
              <a:ext uri="{FF2B5EF4-FFF2-40B4-BE49-F238E27FC236}">
                <a16:creationId xmlns:a16="http://schemas.microsoft.com/office/drawing/2014/main" id="{37C71F46-F7B6-343F-D23B-23750591ABB7}"/>
              </a:ext>
            </a:extLst>
          </p:cNvPr>
          <p:cNvSpPr/>
          <p:nvPr/>
        </p:nvSpPr>
        <p:spPr>
          <a:xfrm>
            <a:off x="3085747" y="250775"/>
            <a:ext cx="629357" cy="405936"/>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5" name="Freeform 5">
            <a:extLst>
              <a:ext uri="{FF2B5EF4-FFF2-40B4-BE49-F238E27FC236}">
                <a16:creationId xmlns:a16="http://schemas.microsoft.com/office/drawing/2014/main" id="{341CD852-6B79-D680-7C92-FA755D6A9D5C}"/>
              </a:ext>
            </a:extLst>
          </p:cNvPr>
          <p:cNvSpPr/>
          <p:nvPr/>
        </p:nvSpPr>
        <p:spPr>
          <a:xfrm>
            <a:off x="9375246" y="1088174"/>
            <a:ext cx="1910198" cy="143503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6" name="Freeform 6">
            <a:extLst>
              <a:ext uri="{FF2B5EF4-FFF2-40B4-BE49-F238E27FC236}">
                <a16:creationId xmlns:a16="http://schemas.microsoft.com/office/drawing/2014/main" id="{97986177-1D98-B01F-7074-6792E7D1A0EE}"/>
              </a:ext>
            </a:extLst>
          </p:cNvPr>
          <p:cNvSpPr/>
          <p:nvPr/>
        </p:nvSpPr>
        <p:spPr>
          <a:xfrm>
            <a:off x="7700707" y="2238164"/>
            <a:ext cx="1363122" cy="1166038"/>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7" name="Freeform 7">
            <a:extLst>
              <a:ext uri="{FF2B5EF4-FFF2-40B4-BE49-F238E27FC236}">
                <a16:creationId xmlns:a16="http://schemas.microsoft.com/office/drawing/2014/main" id="{DF578C3B-DDCE-DCDC-F0EB-648957FD9BA2}"/>
              </a:ext>
            </a:extLst>
          </p:cNvPr>
          <p:cNvSpPr/>
          <p:nvPr/>
        </p:nvSpPr>
        <p:spPr>
          <a:xfrm>
            <a:off x="3771443" y="4275193"/>
            <a:ext cx="527048" cy="1091742"/>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 xmlns:asvg="http://schemas.microsoft.com/office/drawing/2016/SVG/main" r:embed="rId4"/>
                </a:ext>
              </a:extLst>
            </a:blip>
            <a:stretch>
              <a:fillRect l="-414419" t="-286304" r="-417308" b="-45503"/>
            </a:stretch>
          </a:blipFill>
        </p:spPr>
        <p:txBody>
          <a:bodyPr/>
          <a:lstStyle/>
          <a:p>
            <a:pPr defTabSz="576026">
              <a:buClrTx/>
              <a:defRPr/>
            </a:pPr>
            <a:endParaRPr lang="en-US" sz="1134" kern="1200">
              <a:solidFill>
                <a:prstClr val="black"/>
              </a:solidFill>
              <a:latin typeface="Calibri"/>
              <a:ea typeface="+mn-ea"/>
            </a:endParaRPr>
          </a:p>
        </p:txBody>
      </p:sp>
      <p:sp>
        <p:nvSpPr>
          <p:cNvPr id="8" name="Freeform 9">
            <a:extLst>
              <a:ext uri="{FF2B5EF4-FFF2-40B4-BE49-F238E27FC236}">
                <a16:creationId xmlns:a16="http://schemas.microsoft.com/office/drawing/2014/main" id="{48817108-2476-AB40-B528-728E76AAC6A2}"/>
              </a:ext>
            </a:extLst>
          </p:cNvPr>
          <p:cNvSpPr/>
          <p:nvPr/>
        </p:nvSpPr>
        <p:spPr>
          <a:xfrm>
            <a:off x="2609632" y="2839487"/>
            <a:ext cx="576816" cy="576816"/>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9" name="Freeform 10">
            <a:extLst>
              <a:ext uri="{FF2B5EF4-FFF2-40B4-BE49-F238E27FC236}">
                <a16:creationId xmlns:a16="http://schemas.microsoft.com/office/drawing/2014/main" id="{6602C82B-0782-2DCB-5675-A31557F1F3EA}"/>
              </a:ext>
            </a:extLst>
          </p:cNvPr>
          <p:cNvSpPr/>
          <p:nvPr/>
        </p:nvSpPr>
        <p:spPr>
          <a:xfrm>
            <a:off x="3811679" y="2839487"/>
            <a:ext cx="576816" cy="576816"/>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0" name="Freeform 11">
            <a:extLst>
              <a:ext uri="{FF2B5EF4-FFF2-40B4-BE49-F238E27FC236}">
                <a16:creationId xmlns:a16="http://schemas.microsoft.com/office/drawing/2014/main" id="{648FAA38-D1E3-8F7C-293B-9362CA8E913F}"/>
              </a:ext>
            </a:extLst>
          </p:cNvPr>
          <p:cNvSpPr/>
          <p:nvPr/>
        </p:nvSpPr>
        <p:spPr>
          <a:xfrm>
            <a:off x="6232716" y="4083265"/>
            <a:ext cx="627019" cy="1298826"/>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 xmlns:asvg="http://schemas.microsoft.com/office/drawing/2016/SVG/main" r:embed="rId4"/>
                </a:ext>
              </a:extLst>
            </a:blip>
            <a:stretch>
              <a:fillRect l="-87264" t="-283605" r="-744464" b="-48202"/>
            </a:stretch>
          </a:blipFill>
        </p:spPr>
        <p:txBody>
          <a:bodyPr/>
          <a:lstStyle/>
          <a:p>
            <a:pPr defTabSz="576026">
              <a:buClrTx/>
              <a:defRPr/>
            </a:pPr>
            <a:endParaRPr lang="en-US" sz="1134" kern="1200">
              <a:solidFill>
                <a:prstClr val="black"/>
              </a:solidFill>
              <a:latin typeface="Calibri"/>
              <a:ea typeface="+mn-ea"/>
            </a:endParaRPr>
          </a:p>
        </p:txBody>
      </p:sp>
      <p:sp>
        <p:nvSpPr>
          <p:cNvPr id="11" name="Freeform 12">
            <a:extLst>
              <a:ext uri="{FF2B5EF4-FFF2-40B4-BE49-F238E27FC236}">
                <a16:creationId xmlns:a16="http://schemas.microsoft.com/office/drawing/2014/main" id="{08FA3571-9FAB-7EE4-DB39-3DF0D3E3B3B4}"/>
              </a:ext>
            </a:extLst>
          </p:cNvPr>
          <p:cNvSpPr/>
          <p:nvPr/>
        </p:nvSpPr>
        <p:spPr>
          <a:xfrm>
            <a:off x="2049800" y="2839487"/>
            <a:ext cx="576816" cy="576816"/>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2" name="Freeform 14">
            <a:extLst>
              <a:ext uri="{FF2B5EF4-FFF2-40B4-BE49-F238E27FC236}">
                <a16:creationId xmlns:a16="http://schemas.microsoft.com/office/drawing/2014/main" id="{D9EE7D91-0EE8-D22C-CC40-88FABA750C01}"/>
              </a:ext>
            </a:extLst>
          </p:cNvPr>
          <p:cNvSpPr/>
          <p:nvPr/>
        </p:nvSpPr>
        <p:spPr>
          <a:xfrm>
            <a:off x="5012511" y="2857792"/>
            <a:ext cx="576816" cy="576816"/>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13" name="xu5">
            <a:extLst>
              <a:ext uri="{FF2B5EF4-FFF2-40B4-BE49-F238E27FC236}">
                <a16:creationId xmlns:a16="http://schemas.microsoft.com/office/drawing/2014/main" id="{89C99D77-0F49-EA44-0A2E-F4C569476068}"/>
              </a:ext>
            </a:extLst>
          </p:cNvPr>
          <p:cNvPicPr>
            <a:picLocks noChangeAspect="1"/>
          </p:cNvPicPr>
          <p:nvPr/>
        </p:nvPicPr>
        <p:blipFill>
          <a:blip r:embed="rId13"/>
          <a:srcRect/>
          <a:stretch>
            <a:fillRect/>
          </a:stretch>
        </p:blipFill>
        <p:spPr>
          <a:xfrm>
            <a:off x="8382269" y="1548505"/>
            <a:ext cx="498968" cy="533655"/>
          </a:xfrm>
          <a:prstGeom prst="rect">
            <a:avLst/>
          </a:prstGeom>
        </p:spPr>
      </p:pic>
      <p:pic>
        <p:nvPicPr>
          <p:cNvPr id="14" name="xu4">
            <a:extLst>
              <a:ext uri="{FF2B5EF4-FFF2-40B4-BE49-F238E27FC236}">
                <a16:creationId xmlns:a16="http://schemas.microsoft.com/office/drawing/2014/main" id="{FD7040B8-D20A-CDDB-882B-8A94EC43540C}"/>
              </a:ext>
            </a:extLst>
          </p:cNvPr>
          <p:cNvPicPr>
            <a:picLocks noChangeAspect="1"/>
          </p:cNvPicPr>
          <p:nvPr/>
        </p:nvPicPr>
        <p:blipFill>
          <a:blip r:embed="rId13"/>
          <a:srcRect/>
          <a:stretch>
            <a:fillRect/>
          </a:stretch>
        </p:blipFill>
        <p:spPr>
          <a:xfrm>
            <a:off x="5166177" y="2256383"/>
            <a:ext cx="498968" cy="533655"/>
          </a:xfrm>
          <a:prstGeom prst="rect">
            <a:avLst/>
          </a:prstGeom>
        </p:spPr>
      </p:pic>
      <p:pic>
        <p:nvPicPr>
          <p:cNvPr id="15" name="xu3">
            <a:extLst>
              <a:ext uri="{FF2B5EF4-FFF2-40B4-BE49-F238E27FC236}">
                <a16:creationId xmlns:a16="http://schemas.microsoft.com/office/drawing/2014/main" id="{ED90CB7C-7557-251A-4BF7-22738279F159}"/>
              </a:ext>
            </a:extLst>
          </p:cNvPr>
          <p:cNvPicPr>
            <a:picLocks noChangeAspect="1"/>
          </p:cNvPicPr>
          <p:nvPr/>
        </p:nvPicPr>
        <p:blipFill>
          <a:blip r:embed="rId13"/>
          <a:srcRect/>
          <a:stretch>
            <a:fillRect/>
          </a:stretch>
        </p:blipFill>
        <p:spPr>
          <a:xfrm>
            <a:off x="2687479" y="2269223"/>
            <a:ext cx="498968" cy="533655"/>
          </a:xfrm>
          <a:prstGeom prst="rect">
            <a:avLst/>
          </a:prstGeom>
        </p:spPr>
      </p:pic>
      <p:pic>
        <p:nvPicPr>
          <p:cNvPr id="16" name="xu2">
            <a:extLst>
              <a:ext uri="{FF2B5EF4-FFF2-40B4-BE49-F238E27FC236}">
                <a16:creationId xmlns:a16="http://schemas.microsoft.com/office/drawing/2014/main" id="{45A08140-C3B5-7B68-A4C3-B4196F3BAF68}"/>
              </a:ext>
            </a:extLst>
          </p:cNvPr>
          <p:cNvPicPr>
            <a:picLocks noChangeAspect="1"/>
          </p:cNvPicPr>
          <p:nvPr/>
        </p:nvPicPr>
        <p:blipFill>
          <a:blip r:embed="rId13"/>
          <a:srcRect/>
          <a:stretch>
            <a:fillRect/>
          </a:stretch>
        </p:blipFill>
        <p:spPr>
          <a:xfrm>
            <a:off x="2049801" y="2238164"/>
            <a:ext cx="498968" cy="533655"/>
          </a:xfrm>
          <a:prstGeom prst="rect">
            <a:avLst/>
          </a:prstGeom>
        </p:spPr>
      </p:pic>
      <p:pic>
        <p:nvPicPr>
          <p:cNvPr id="17" name="xu1">
            <a:extLst>
              <a:ext uri="{FF2B5EF4-FFF2-40B4-BE49-F238E27FC236}">
                <a16:creationId xmlns:a16="http://schemas.microsoft.com/office/drawing/2014/main" id="{7CCFEFA1-7AB8-D495-7E87-4BA6F046F993}"/>
              </a:ext>
            </a:extLst>
          </p:cNvPr>
          <p:cNvPicPr>
            <a:picLocks noChangeAspect="1"/>
          </p:cNvPicPr>
          <p:nvPr/>
        </p:nvPicPr>
        <p:blipFill>
          <a:blip r:embed="rId13"/>
          <a:srcRect/>
          <a:stretch>
            <a:fillRect/>
          </a:stretch>
        </p:blipFill>
        <p:spPr>
          <a:xfrm>
            <a:off x="1274227" y="3595681"/>
            <a:ext cx="498968" cy="533655"/>
          </a:xfrm>
          <a:prstGeom prst="rect">
            <a:avLst/>
          </a:prstGeom>
        </p:spPr>
      </p:pic>
      <p:sp>
        <p:nvSpPr>
          <p:cNvPr id="18" name="câu 5">
            <a:hlinkClick r:id="rId14" action="ppaction://hlinksldjump"/>
            <a:extLst>
              <a:ext uri="{FF2B5EF4-FFF2-40B4-BE49-F238E27FC236}">
                <a16:creationId xmlns:a16="http://schemas.microsoft.com/office/drawing/2014/main" id="{A2439790-2D18-2D56-3836-729BF0658EFD}"/>
              </a:ext>
            </a:extLst>
          </p:cNvPr>
          <p:cNvSpPr/>
          <p:nvPr/>
        </p:nvSpPr>
        <p:spPr>
          <a:xfrm>
            <a:off x="10023632" y="341306"/>
            <a:ext cx="613425" cy="613425"/>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9" name="Câu 4">
            <a:hlinkClick r:id="rId17" action="ppaction://hlinksldjump"/>
            <a:extLst>
              <a:ext uri="{FF2B5EF4-FFF2-40B4-BE49-F238E27FC236}">
                <a16:creationId xmlns:a16="http://schemas.microsoft.com/office/drawing/2014/main" id="{21CB5B25-6DB1-3171-EC7C-07E02ABA6C20}"/>
              </a:ext>
            </a:extLst>
          </p:cNvPr>
          <p:cNvSpPr/>
          <p:nvPr/>
        </p:nvSpPr>
        <p:spPr>
          <a:xfrm>
            <a:off x="7700707" y="1508620"/>
            <a:ext cx="613425" cy="613425"/>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0" name="câu 3">
            <a:hlinkClick r:id="rId18" action="ppaction://hlinksldjump"/>
            <a:extLst>
              <a:ext uri="{FF2B5EF4-FFF2-40B4-BE49-F238E27FC236}">
                <a16:creationId xmlns:a16="http://schemas.microsoft.com/office/drawing/2014/main" id="{9776143E-E48E-1CAC-A910-3A0534D90BBF}"/>
              </a:ext>
            </a:extLst>
          </p:cNvPr>
          <p:cNvSpPr/>
          <p:nvPr/>
        </p:nvSpPr>
        <p:spPr>
          <a:xfrm>
            <a:off x="6232715" y="3595682"/>
            <a:ext cx="613425" cy="613425"/>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1" name="câu 2">
            <a:hlinkClick r:id="rId19" action="ppaction://hlinksldjump"/>
            <a:extLst>
              <a:ext uri="{FF2B5EF4-FFF2-40B4-BE49-F238E27FC236}">
                <a16:creationId xmlns:a16="http://schemas.microsoft.com/office/drawing/2014/main" id="{EB47EFC8-EA43-8E57-0580-6FD35E005FE8}"/>
              </a:ext>
            </a:extLst>
          </p:cNvPr>
          <p:cNvSpPr/>
          <p:nvPr/>
        </p:nvSpPr>
        <p:spPr>
          <a:xfrm>
            <a:off x="4393790" y="2821182"/>
            <a:ext cx="613425" cy="613425"/>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2" name="câu 1">
            <a:hlinkClick r:id="rId20" action="ppaction://hlinksldjump"/>
            <a:extLst>
              <a:ext uri="{FF2B5EF4-FFF2-40B4-BE49-F238E27FC236}">
                <a16:creationId xmlns:a16="http://schemas.microsoft.com/office/drawing/2014/main" id="{A4D5B02A-21F3-292F-F87E-F19BCE584F62}"/>
              </a:ext>
            </a:extLst>
          </p:cNvPr>
          <p:cNvSpPr/>
          <p:nvPr/>
        </p:nvSpPr>
        <p:spPr>
          <a:xfrm>
            <a:off x="3186447" y="2821182"/>
            <a:ext cx="613425" cy="613425"/>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23" name="ngưoiif">
            <a:extLst>
              <a:ext uri="{FF2B5EF4-FFF2-40B4-BE49-F238E27FC236}">
                <a16:creationId xmlns:a16="http://schemas.microsoft.com/office/drawing/2014/main" id="{6FF39B73-B1A3-1B54-617C-53F8BEC0D4D2}"/>
              </a:ext>
            </a:extLst>
          </p:cNvPr>
          <p:cNvPicPr>
            <a:picLocks noChangeAspect="1"/>
          </p:cNvPicPr>
          <p:nvPr/>
        </p:nvPicPr>
        <p:blipFill>
          <a:blip r:embed="rId21"/>
          <a:srcRect/>
          <a:stretch>
            <a:fillRect/>
          </a:stretch>
        </p:blipFill>
        <p:spPr>
          <a:xfrm>
            <a:off x="397063" y="4680126"/>
            <a:ext cx="591808" cy="704570"/>
          </a:xfrm>
          <a:prstGeom prst="rect">
            <a:avLst/>
          </a:prstGeom>
        </p:spPr>
      </p:pic>
      <p:sp>
        <p:nvSpPr>
          <p:cNvPr id="24" name="Freeform 23">
            <a:extLst>
              <a:ext uri="{FF2B5EF4-FFF2-40B4-BE49-F238E27FC236}">
                <a16:creationId xmlns:a16="http://schemas.microsoft.com/office/drawing/2014/main" id="{A0BBA319-46A3-B782-2A67-507FF064D514}"/>
              </a:ext>
            </a:extLst>
          </p:cNvPr>
          <p:cNvSpPr/>
          <p:nvPr/>
        </p:nvSpPr>
        <p:spPr>
          <a:xfrm>
            <a:off x="4544641" y="349657"/>
            <a:ext cx="925149" cy="596720"/>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5" name="cờ">
            <a:hlinkClick r:id="" action="ppaction://noaction"/>
            <a:extLst>
              <a:ext uri="{FF2B5EF4-FFF2-40B4-BE49-F238E27FC236}">
                <a16:creationId xmlns:a16="http://schemas.microsoft.com/office/drawing/2014/main" id="{83B46E71-7F14-1CAA-430E-DF2747E6FE36}"/>
              </a:ext>
            </a:extLst>
          </p:cNvPr>
          <p:cNvSpPr/>
          <p:nvPr/>
        </p:nvSpPr>
        <p:spPr>
          <a:xfrm>
            <a:off x="11173514" y="207841"/>
            <a:ext cx="870059" cy="1238518"/>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22">
              <a:extLst>
                <a:ext uri="{96DAC541-7B7A-43D3-8B79-37D633B846F1}">
                  <asvg:svgBlip xmlns="" xmlns:asvg="http://schemas.microsoft.com/office/drawing/2016/SVG/main" r:embed="rId24"/>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26" name="xu x 2">
            <a:extLst>
              <a:ext uri="{FF2B5EF4-FFF2-40B4-BE49-F238E27FC236}">
                <a16:creationId xmlns:a16="http://schemas.microsoft.com/office/drawing/2014/main" id="{EC02DF9D-742A-900D-D6B1-CFE273397553}"/>
              </a:ext>
            </a:extLst>
          </p:cNvPr>
          <p:cNvPicPr>
            <a:picLocks noChangeAspect="1"/>
          </p:cNvPicPr>
          <p:nvPr/>
        </p:nvPicPr>
        <p:blipFill>
          <a:blip r:embed="rId25"/>
          <a:srcRect/>
          <a:stretch>
            <a:fillRect/>
          </a:stretch>
        </p:blipFill>
        <p:spPr>
          <a:xfrm>
            <a:off x="2706294" y="1207130"/>
            <a:ext cx="1072900" cy="1094795"/>
          </a:xfrm>
          <a:prstGeom prst="rect">
            <a:avLst/>
          </a:prstGeom>
        </p:spPr>
      </p:pic>
      <p:sp>
        <p:nvSpPr>
          <p:cNvPr id="27" name="Freeform 26">
            <a:extLst>
              <a:ext uri="{FF2B5EF4-FFF2-40B4-BE49-F238E27FC236}">
                <a16:creationId xmlns:a16="http://schemas.microsoft.com/office/drawing/2014/main" id="{28F5F12B-88EE-8918-426C-222DCCBC4992}"/>
              </a:ext>
            </a:extLst>
          </p:cNvPr>
          <p:cNvSpPr/>
          <p:nvPr/>
        </p:nvSpPr>
        <p:spPr>
          <a:xfrm>
            <a:off x="8204400" y="4665368"/>
            <a:ext cx="676837" cy="676837"/>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8" name="Rounded Rectangle 27">
            <a:extLst>
              <a:ext uri="{FF2B5EF4-FFF2-40B4-BE49-F238E27FC236}">
                <a16:creationId xmlns:a16="http://schemas.microsoft.com/office/drawing/2014/main" id="{6E2596D0-98C6-6E32-311E-7EBCB6E15DAA}"/>
              </a:ext>
            </a:extLst>
          </p:cNvPr>
          <p:cNvSpPr/>
          <p:nvPr/>
        </p:nvSpPr>
        <p:spPr>
          <a:xfrm>
            <a:off x="807037"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0 </a:t>
            </a:r>
          </a:p>
        </p:txBody>
      </p:sp>
      <p:sp>
        <p:nvSpPr>
          <p:cNvPr id="29" name="TextBox 28">
            <a:extLst>
              <a:ext uri="{FF2B5EF4-FFF2-40B4-BE49-F238E27FC236}">
                <a16:creationId xmlns:a16="http://schemas.microsoft.com/office/drawing/2014/main" id="{2FD50AEC-CDF4-B6EF-A2F8-8B49CCD5B091}"/>
              </a:ext>
            </a:extLst>
          </p:cNvPr>
          <p:cNvSpPr txBox="1"/>
          <p:nvPr/>
        </p:nvSpPr>
        <p:spPr>
          <a:xfrm>
            <a:off x="1950315" y="254819"/>
            <a:ext cx="816452" cy="653128"/>
          </a:xfrm>
          <a:prstGeom prst="rect">
            <a:avLst/>
          </a:prstGeom>
          <a:noFill/>
        </p:spPr>
        <p:txBody>
          <a:bodyPr wrap="square">
            <a:spAutoFit/>
          </a:bodyPr>
          <a:lstStyle/>
          <a:p>
            <a:pPr algn="ctr" defTabSz="576026">
              <a:lnSpc>
                <a:spcPct val="150000"/>
              </a:lnSpc>
              <a:spcAft>
                <a:spcPts val="504"/>
              </a:spcAft>
              <a:buClrTx/>
              <a:defRPr/>
            </a:pPr>
            <a:r>
              <a:rPr lang="en-VN" sz="2772" b="1" kern="1200" dirty="0">
                <a:solidFill>
                  <a:srgbClr val="C00000"/>
                </a:solidFill>
                <a:latin typeface="Arial" panose="020B0604020202020204" pitchFamily="34" charset="0"/>
                <a:ea typeface="Calibri" panose="020F0502020204030204" pitchFamily="34" charset="0"/>
                <a:cs typeface="Arial" panose="020B0604020202020204" pitchFamily="34" charset="0"/>
              </a:rPr>
              <a:t>XU </a:t>
            </a:r>
          </a:p>
        </p:txBody>
      </p:sp>
      <p:sp>
        <p:nvSpPr>
          <p:cNvPr id="30" name="Rounded Rectangle 29">
            <a:extLst>
              <a:ext uri="{FF2B5EF4-FFF2-40B4-BE49-F238E27FC236}">
                <a16:creationId xmlns:a16="http://schemas.microsoft.com/office/drawing/2014/main" id="{0A931059-C66E-D0F3-2953-76B366503956}"/>
              </a:ext>
            </a:extLst>
          </p:cNvPr>
          <p:cNvSpPr/>
          <p:nvPr/>
        </p:nvSpPr>
        <p:spPr>
          <a:xfrm>
            <a:off x="807037" y="27400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 </a:t>
            </a:r>
          </a:p>
        </p:txBody>
      </p:sp>
      <p:sp>
        <p:nvSpPr>
          <p:cNvPr id="31" name="Rounded Rectangle 30">
            <a:extLst>
              <a:ext uri="{FF2B5EF4-FFF2-40B4-BE49-F238E27FC236}">
                <a16:creationId xmlns:a16="http://schemas.microsoft.com/office/drawing/2014/main" id="{3B54E8A7-957B-E2F5-C04A-DEF6F9D713C6}"/>
              </a:ext>
            </a:extLst>
          </p:cNvPr>
          <p:cNvSpPr/>
          <p:nvPr/>
        </p:nvSpPr>
        <p:spPr>
          <a:xfrm>
            <a:off x="793880" y="27400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2</a:t>
            </a:r>
          </a:p>
        </p:txBody>
      </p:sp>
      <p:sp>
        <p:nvSpPr>
          <p:cNvPr id="32" name="Rounded Rectangle 31">
            <a:extLst>
              <a:ext uri="{FF2B5EF4-FFF2-40B4-BE49-F238E27FC236}">
                <a16:creationId xmlns:a16="http://schemas.microsoft.com/office/drawing/2014/main" id="{2C225D2B-1203-6913-DDA5-29FDDD3139C0}"/>
              </a:ext>
            </a:extLst>
          </p:cNvPr>
          <p:cNvSpPr/>
          <p:nvPr/>
        </p:nvSpPr>
        <p:spPr>
          <a:xfrm>
            <a:off x="800458" y="268332"/>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3</a:t>
            </a:r>
          </a:p>
        </p:txBody>
      </p:sp>
      <p:sp>
        <p:nvSpPr>
          <p:cNvPr id="33" name="Rounded Rectangle 32">
            <a:extLst>
              <a:ext uri="{FF2B5EF4-FFF2-40B4-BE49-F238E27FC236}">
                <a16:creationId xmlns:a16="http://schemas.microsoft.com/office/drawing/2014/main" id="{DABEA0AA-8725-FE44-8100-F64B5E23720F}"/>
              </a:ext>
            </a:extLst>
          </p:cNvPr>
          <p:cNvSpPr/>
          <p:nvPr/>
        </p:nvSpPr>
        <p:spPr>
          <a:xfrm>
            <a:off x="800458" y="269714"/>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5</a:t>
            </a:r>
          </a:p>
        </p:txBody>
      </p:sp>
      <p:sp>
        <p:nvSpPr>
          <p:cNvPr id="34" name="Rounded Rectangle 33">
            <a:extLst>
              <a:ext uri="{FF2B5EF4-FFF2-40B4-BE49-F238E27FC236}">
                <a16:creationId xmlns:a16="http://schemas.microsoft.com/office/drawing/2014/main" id="{AC4206C1-628F-BBA1-A683-C120B9C83EFA}"/>
              </a:ext>
            </a:extLst>
          </p:cNvPr>
          <p:cNvSpPr/>
          <p:nvPr/>
        </p:nvSpPr>
        <p:spPr>
          <a:xfrm>
            <a:off x="807037" y="270723"/>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7</a:t>
            </a:r>
          </a:p>
        </p:txBody>
      </p:sp>
      <p:sp>
        <p:nvSpPr>
          <p:cNvPr id="35" name="Rounded Rectangle 34">
            <a:extLst>
              <a:ext uri="{FF2B5EF4-FFF2-40B4-BE49-F238E27FC236}">
                <a16:creationId xmlns:a16="http://schemas.microsoft.com/office/drawing/2014/main" id="{F08269FB-82F0-C1D4-3C64-C9E575672C67}"/>
              </a:ext>
            </a:extLst>
          </p:cNvPr>
          <p:cNvSpPr/>
          <p:nvPr/>
        </p:nvSpPr>
        <p:spPr>
          <a:xfrm>
            <a:off x="803656"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8</a:t>
            </a:r>
          </a:p>
        </p:txBody>
      </p:sp>
      <p:sp>
        <p:nvSpPr>
          <p:cNvPr id="36" name="Rounded Rectangle 35">
            <a:extLst>
              <a:ext uri="{FF2B5EF4-FFF2-40B4-BE49-F238E27FC236}">
                <a16:creationId xmlns:a16="http://schemas.microsoft.com/office/drawing/2014/main" id="{918422CA-C2C1-2DB4-DF33-B82042CA0D18}"/>
              </a:ext>
            </a:extLst>
          </p:cNvPr>
          <p:cNvSpPr/>
          <p:nvPr/>
        </p:nvSpPr>
        <p:spPr>
          <a:xfrm>
            <a:off x="800274"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10</a:t>
            </a:r>
          </a:p>
        </p:txBody>
      </p:sp>
      <p:sp>
        <p:nvSpPr>
          <p:cNvPr id="37" name="Rounded Rectangle 36">
            <a:extLst>
              <a:ext uri="{FF2B5EF4-FFF2-40B4-BE49-F238E27FC236}">
                <a16:creationId xmlns:a16="http://schemas.microsoft.com/office/drawing/2014/main" id="{D98C8E42-75DD-C9F2-2CA8-30C1AD3C8990}"/>
              </a:ext>
            </a:extLst>
          </p:cNvPr>
          <p:cNvSpPr/>
          <p:nvPr/>
        </p:nvSpPr>
        <p:spPr>
          <a:xfrm>
            <a:off x="793695" y="27686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12</a:t>
            </a:r>
          </a:p>
        </p:txBody>
      </p:sp>
      <p:sp>
        <p:nvSpPr>
          <p:cNvPr id="38" name="Rounded Rectangle 37">
            <a:extLst>
              <a:ext uri="{FF2B5EF4-FFF2-40B4-BE49-F238E27FC236}">
                <a16:creationId xmlns:a16="http://schemas.microsoft.com/office/drawing/2014/main" id="{5BFE7313-5D65-E4A3-40B7-1D012FB784FC}"/>
              </a:ext>
            </a:extLst>
          </p:cNvPr>
          <p:cNvSpPr/>
          <p:nvPr/>
        </p:nvSpPr>
        <p:spPr>
          <a:xfrm>
            <a:off x="803564" y="274932"/>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13</a:t>
            </a:r>
          </a:p>
        </p:txBody>
      </p:sp>
      <p:sp>
        <p:nvSpPr>
          <p:cNvPr id="39" name="Rounded Rectangle 38">
            <a:extLst>
              <a:ext uri="{FF2B5EF4-FFF2-40B4-BE49-F238E27FC236}">
                <a16:creationId xmlns:a16="http://schemas.microsoft.com/office/drawing/2014/main" id="{F4F16BAA-19DF-6E92-C3F3-41807065A1C1}"/>
              </a:ext>
            </a:extLst>
          </p:cNvPr>
          <p:cNvSpPr/>
          <p:nvPr/>
        </p:nvSpPr>
        <p:spPr>
          <a:xfrm>
            <a:off x="807037" y="267761"/>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15</a:t>
            </a:r>
          </a:p>
        </p:txBody>
      </p:sp>
      <p:pic>
        <p:nvPicPr>
          <p:cNvPr id="40" name="xu x 2">
            <a:extLst>
              <a:ext uri="{FF2B5EF4-FFF2-40B4-BE49-F238E27FC236}">
                <a16:creationId xmlns:a16="http://schemas.microsoft.com/office/drawing/2014/main" id="{4ADB8ECE-9510-7902-EBBA-BDBF4F54714D}"/>
              </a:ext>
            </a:extLst>
          </p:cNvPr>
          <p:cNvPicPr>
            <a:picLocks noChangeAspect="1"/>
          </p:cNvPicPr>
          <p:nvPr/>
        </p:nvPicPr>
        <p:blipFill>
          <a:blip r:embed="rId25"/>
          <a:srcRect/>
          <a:stretch>
            <a:fillRect/>
          </a:stretch>
        </p:blipFill>
        <p:spPr>
          <a:xfrm>
            <a:off x="3779194" y="978740"/>
            <a:ext cx="1072900" cy="1094795"/>
          </a:xfrm>
          <a:prstGeom prst="rect">
            <a:avLst/>
          </a:prstGeom>
        </p:spPr>
      </p:pic>
      <p:pic>
        <p:nvPicPr>
          <p:cNvPr id="41" name="xu x 2">
            <a:extLst>
              <a:ext uri="{FF2B5EF4-FFF2-40B4-BE49-F238E27FC236}">
                <a16:creationId xmlns:a16="http://schemas.microsoft.com/office/drawing/2014/main" id="{B4B1BFE6-7563-69DD-6F4F-77D55C8C6FC1}"/>
              </a:ext>
            </a:extLst>
          </p:cNvPr>
          <p:cNvPicPr>
            <a:picLocks noChangeAspect="1"/>
          </p:cNvPicPr>
          <p:nvPr/>
        </p:nvPicPr>
        <p:blipFill>
          <a:blip r:embed="rId25"/>
          <a:srcRect/>
          <a:stretch>
            <a:fillRect/>
          </a:stretch>
        </p:blipFill>
        <p:spPr>
          <a:xfrm>
            <a:off x="5963425" y="2145292"/>
            <a:ext cx="1072900" cy="1094795"/>
          </a:xfrm>
          <a:prstGeom prst="rect">
            <a:avLst/>
          </a:prstGeom>
        </p:spPr>
      </p:pic>
      <p:pic>
        <p:nvPicPr>
          <p:cNvPr id="42" name="xu x 2">
            <a:extLst>
              <a:ext uri="{FF2B5EF4-FFF2-40B4-BE49-F238E27FC236}">
                <a16:creationId xmlns:a16="http://schemas.microsoft.com/office/drawing/2014/main" id="{02CCC772-46DC-D768-67AD-3A300F10E207}"/>
              </a:ext>
            </a:extLst>
          </p:cNvPr>
          <p:cNvPicPr>
            <a:picLocks noChangeAspect="1"/>
          </p:cNvPicPr>
          <p:nvPr/>
        </p:nvPicPr>
        <p:blipFill>
          <a:blip r:embed="rId25"/>
          <a:srcRect/>
          <a:stretch>
            <a:fillRect/>
          </a:stretch>
        </p:blipFill>
        <p:spPr>
          <a:xfrm>
            <a:off x="6975882" y="196301"/>
            <a:ext cx="1072900" cy="1094795"/>
          </a:xfrm>
          <a:prstGeom prst="rect">
            <a:avLst/>
          </a:prstGeom>
        </p:spPr>
      </p:pic>
      <p:pic>
        <p:nvPicPr>
          <p:cNvPr id="43" name="xu x 2">
            <a:extLst>
              <a:ext uri="{FF2B5EF4-FFF2-40B4-BE49-F238E27FC236}">
                <a16:creationId xmlns:a16="http://schemas.microsoft.com/office/drawing/2014/main" id="{16577B92-498E-2767-4226-C7EF7EA8DAD4}"/>
              </a:ext>
            </a:extLst>
          </p:cNvPr>
          <p:cNvPicPr>
            <a:picLocks noChangeAspect="1"/>
          </p:cNvPicPr>
          <p:nvPr/>
        </p:nvPicPr>
        <p:blipFill>
          <a:blip r:embed="rId25"/>
          <a:srcRect/>
          <a:stretch>
            <a:fillRect/>
          </a:stretch>
        </p:blipFill>
        <p:spPr>
          <a:xfrm>
            <a:off x="8631752" y="43175"/>
            <a:ext cx="1072900" cy="1094795"/>
          </a:xfrm>
          <a:prstGeom prst="rect">
            <a:avLst/>
          </a:prstGeom>
        </p:spPr>
      </p:pic>
      <p:sp>
        <p:nvSpPr>
          <p:cNvPr id="44" name="Freeform 26">
            <a:extLst>
              <a:ext uri="{FF2B5EF4-FFF2-40B4-BE49-F238E27FC236}">
                <a16:creationId xmlns:a16="http://schemas.microsoft.com/office/drawing/2014/main" id="{5CFD78F9-BA52-23C2-19EC-9408599147D5}"/>
              </a:ext>
            </a:extLst>
          </p:cNvPr>
          <p:cNvSpPr/>
          <p:nvPr/>
        </p:nvSpPr>
        <p:spPr>
          <a:xfrm>
            <a:off x="9991925" y="4680127"/>
            <a:ext cx="676837" cy="676837"/>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45" name="Picture 44" descr="Logo, company name&#10;&#10;Description automatically generated">
            <a:extLst>
              <a:ext uri="{FF2B5EF4-FFF2-40B4-BE49-F238E27FC236}">
                <a16:creationId xmlns:a16="http://schemas.microsoft.com/office/drawing/2014/main" id="{2A4B87FC-063F-4E54-599F-846A8D0EA31F}"/>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spTree>
    <p:extLst>
      <p:ext uri="{BB962C8B-B14F-4D97-AF65-F5344CB8AC3E}">
        <p14:creationId xmlns:p14="http://schemas.microsoft.com/office/powerpoint/2010/main" val="349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86 0.00602 L 0.07396 -0.19444 " pathEditMode="relative" rAng="0" ptsTypes="AA">
                                      <p:cBhvr>
                                        <p:cTn id="6" dur="2000" fill="hold"/>
                                        <p:tgtEl>
                                          <p:spTgt spid="23"/>
                                        </p:tgtEl>
                                        <p:attrNameLst>
                                          <p:attrName>ppt_x</p:attrName>
                                          <p:attrName>ppt_y</p:attrName>
                                        </p:attrNameLst>
                                      </p:cBhvr>
                                      <p:rCtr x="4036" y="-10031"/>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1259 0.0679 C -0.01754 0.06435 -0.02249 0.06095 -0.02231 0.06296 C -0.02205 0.06497 -0.0112 0.08024 -0.0112 0.0804 C -0.00929 0.08271 -0.00651 0.10694 -0.0112 0.07778 C -0.0158 0.04861 -0.03637 -0.01651 -0.03898 -0.09522 C -0.0415 -0.17361 -0.02926 -0.34121 -0.02648 -0.39383 C -0.0237 -0.44645 -0.02231 -0.41111 -0.02231 -0.41096 L -0.02231 -0.41111 L -0.02231 -0.41096 " pathEditMode="relative" rAng="0" ptsTypes="AAAAAAAAA">
                                      <p:cBhvr>
                                        <p:cTn id="9" dur="2000" fill="hold"/>
                                        <p:tgtEl>
                                          <p:spTgt spid="17"/>
                                        </p:tgtEl>
                                        <p:attrNameLst>
                                          <p:attrName>ppt_x</p:attrName>
                                          <p:attrName>ppt_y</p:attrName>
                                        </p:attrNameLst>
                                      </p:cBhvr>
                                      <p:rCtr x="-1146" y="-23333"/>
                                    </p:animMotion>
                                  </p:childTnLst>
                                </p:cTn>
                              </p:par>
                            </p:childTnLst>
                          </p:cTn>
                        </p:par>
                        <p:par>
                          <p:cTn id="10" fill="hold">
                            <p:stCondLst>
                              <p:cond delay="4000"/>
                            </p:stCondLst>
                            <p:childTnLst>
                              <p:par>
                                <p:cTn id="11" presetID="2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4500"/>
                            </p:stCondLst>
                            <p:childTnLst>
                              <p:par>
                                <p:cTn id="15" presetID="53" presetClass="exit" presetSubtype="32" fill="hold" nodeType="afterEffect">
                                  <p:stCondLst>
                                    <p:cond delay="0"/>
                                  </p:stCondLst>
                                  <p:childTnLst>
                                    <p:anim calcmode="lin" valueType="num">
                                      <p:cBhvr>
                                        <p:cTn id="16" dur="500"/>
                                        <p:tgtEl>
                                          <p:spTgt spid="17"/>
                                        </p:tgtEl>
                                        <p:attrNameLst>
                                          <p:attrName>ppt_w</p:attrName>
                                        </p:attrNameLst>
                                      </p:cBhvr>
                                      <p:tavLst>
                                        <p:tav tm="0">
                                          <p:val>
                                            <p:strVal val="ppt_w"/>
                                          </p:val>
                                        </p:tav>
                                        <p:tav tm="100000">
                                          <p:val>
                                            <p:fltVal val="0"/>
                                          </p:val>
                                        </p:tav>
                                      </p:tavLst>
                                    </p:anim>
                                    <p:anim calcmode="lin" valueType="num">
                                      <p:cBhvr>
                                        <p:cTn id="17" dur="500"/>
                                        <p:tgtEl>
                                          <p:spTgt spid="17"/>
                                        </p:tgtEl>
                                        <p:attrNameLst>
                                          <p:attrName>ppt_h</p:attrName>
                                        </p:attrNameLst>
                                      </p:cBhvr>
                                      <p:tavLst>
                                        <p:tav tm="0">
                                          <p:val>
                                            <p:strVal val="ppt_h"/>
                                          </p:val>
                                        </p:tav>
                                        <p:tav tm="100000">
                                          <p:val>
                                            <p:fltVal val="0"/>
                                          </p:val>
                                        </p:tav>
                                      </p:tavLst>
                                    </p:anim>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7396 -0.19444 L 0.13255 -0.40185 " pathEditMode="relative" rAng="0" ptsTypes="AA">
                                      <p:cBhvr>
                                        <p:cTn id="24" dur="2000" fill="hold"/>
                                        <p:tgtEl>
                                          <p:spTgt spid="23"/>
                                        </p:tgtEl>
                                        <p:attrNameLst>
                                          <p:attrName>ppt_x</p:attrName>
                                          <p:attrName>ppt_y</p:attrName>
                                        </p:attrNameLst>
                                      </p:cBhvr>
                                      <p:rCtr x="2925" y="-10370"/>
                                    </p:animMotion>
                                  </p:childTnLst>
                                </p:cTn>
                              </p:par>
                            </p:childTnLst>
                          </p:cTn>
                        </p:par>
                        <p:par>
                          <p:cTn id="25" fill="hold">
                            <p:stCondLst>
                              <p:cond delay="2000"/>
                            </p:stCondLst>
                            <p:childTnLst>
                              <p:par>
                                <p:cTn id="26" presetID="47" presetClass="exit" presetSubtype="0" fill="hold" nodeType="afterEffect">
                                  <p:stCondLst>
                                    <p:cond delay="0"/>
                                  </p:stCondLst>
                                  <p:childTnLst>
                                    <p:animEffect transition="out" filter="fade">
                                      <p:cBhvr>
                                        <p:cTn id="27" dur="1000"/>
                                        <p:tgtEl>
                                          <p:spTgt spid="16"/>
                                        </p:tgtEl>
                                      </p:cBhvr>
                                    </p:animEffect>
                                    <p:anim calcmode="lin" valueType="num">
                                      <p:cBhvr>
                                        <p:cTn id="28" dur="1000"/>
                                        <p:tgtEl>
                                          <p:spTgt spid="16"/>
                                        </p:tgtEl>
                                        <p:attrNameLst>
                                          <p:attrName>ppt_x</p:attrName>
                                        </p:attrNameLst>
                                      </p:cBhvr>
                                      <p:tavLst>
                                        <p:tav tm="0">
                                          <p:val>
                                            <p:strVal val="ppt_x"/>
                                          </p:val>
                                        </p:tav>
                                        <p:tav tm="100000">
                                          <p:val>
                                            <p:strVal val="ppt_x"/>
                                          </p:val>
                                        </p:tav>
                                      </p:tavLst>
                                    </p:anim>
                                    <p:anim calcmode="lin" valueType="num">
                                      <p:cBhvr>
                                        <p:cTn id="29" dur="1000"/>
                                        <p:tgtEl>
                                          <p:spTgt spid="16"/>
                                        </p:tgtEl>
                                        <p:attrNameLst>
                                          <p:attrName>ppt_y</p:attrName>
                                        </p:attrNameLst>
                                      </p:cBhvr>
                                      <p:tavLst>
                                        <p:tav tm="0">
                                          <p:val>
                                            <p:strVal val="ppt_y"/>
                                          </p:val>
                                        </p:tav>
                                        <p:tav tm="100000">
                                          <p:val>
                                            <p:strVal val="ppt_y-.1"/>
                                          </p:val>
                                        </p:tav>
                                      </p:tavLst>
                                    </p:anim>
                                    <p:set>
                                      <p:cBhvr>
                                        <p:cTn id="30" dur="1" fill="hold">
                                          <p:stCondLst>
                                            <p:cond delay="999"/>
                                          </p:stCondLst>
                                        </p:cTn>
                                        <p:tgtEl>
                                          <p:spTgt spid="16"/>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13898 -0.40663 L 0.19132 -0.40663 " pathEditMode="relative" rAng="0" ptsTypes="AA">
                                      <p:cBhvr>
                                        <p:cTn id="39" dur="2000" fill="hold"/>
                                        <p:tgtEl>
                                          <p:spTgt spid="23"/>
                                        </p:tgtEl>
                                        <p:attrNameLst>
                                          <p:attrName>ppt_x</p:attrName>
                                          <p:attrName>ppt_y</p:attrName>
                                        </p:attrNameLst>
                                      </p:cBhvr>
                                      <p:rCtr x="2613" y="0"/>
                                    </p:animMotion>
                                  </p:childTnLst>
                                </p:cTn>
                              </p:par>
                            </p:childTnLst>
                          </p:cTn>
                        </p:par>
                        <p:par>
                          <p:cTn id="40" fill="hold">
                            <p:stCondLst>
                              <p:cond delay="2000"/>
                            </p:stCondLst>
                            <p:childTnLst>
                              <p:par>
                                <p:cTn id="41" presetID="47" presetClass="exit" presetSubtype="0" fill="hold" nodeType="afterEffect">
                                  <p:stCondLst>
                                    <p:cond delay="0"/>
                                  </p:stCondLst>
                                  <p:childTnLst>
                                    <p:animEffect transition="out" filter="fade">
                                      <p:cBhvr>
                                        <p:cTn id="42" dur="1000"/>
                                        <p:tgtEl>
                                          <p:spTgt spid="15"/>
                                        </p:tgtEl>
                                      </p:cBhvr>
                                    </p:animEffect>
                                    <p:anim calcmode="lin" valueType="num">
                                      <p:cBhvr>
                                        <p:cTn id="43" dur="1000"/>
                                        <p:tgtEl>
                                          <p:spTgt spid="15"/>
                                        </p:tgtEl>
                                        <p:attrNameLst>
                                          <p:attrName>ppt_x</p:attrName>
                                        </p:attrNameLst>
                                      </p:cBhvr>
                                      <p:tavLst>
                                        <p:tav tm="0">
                                          <p:val>
                                            <p:strVal val="ppt_x"/>
                                          </p:val>
                                        </p:tav>
                                        <p:tav tm="100000">
                                          <p:val>
                                            <p:strVal val="ppt_x"/>
                                          </p:val>
                                        </p:tav>
                                      </p:tavLst>
                                    </p:anim>
                                    <p:anim calcmode="lin" valueType="num">
                                      <p:cBhvr>
                                        <p:cTn id="44" dur="1000"/>
                                        <p:tgtEl>
                                          <p:spTgt spid="15"/>
                                        </p:tgtEl>
                                        <p:attrNameLst>
                                          <p:attrName>ppt_y</p:attrName>
                                        </p:attrNameLst>
                                      </p:cBhvr>
                                      <p:tavLst>
                                        <p:tav tm="0">
                                          <p:val>
                                            <p:strVal val="ppt_y"/>
                                          </p:val>
                                        </p:tav>
                                        <p:tav tm="100000">
                                          <p:val>
                                            <p:strVal val="ppt_y-.1"/>
                                          </p:val>
                                        </p:tav>
                                      </p:tavLst>
                                    </p:anim>
                                    <p:set>
                                      <p:cBhvr>
                                        <p:cTn id="45" dur="1" fill="hold">
                                          <p:stCondLst>
                                            <p:cond delay="999"/>
                                          </p:stCondLst>
                                        </p:cTn>
                                        <p:tgtEl>
                                          <p:spTgt spid="15"/>
                                        </p:tgtEl>
                                        <p:attrNameLst>
                                          <p:attrName>style.visibility</p:attrName>
                                        </p:attrNameLst>
                                      </p:cBhvr>
                                      <p:to>
                                        <p:strVal val="hidden"/>
                                      </p:to>
                                    </p:set>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0252 -0.40185 L 0.29731 -0.40185 " pathEditMode="relative" rAng="0" ptsTypes="AA">
                                      <p:cBhvr>
                                        <p:cTn id="54" dur="2000" fill="hold"/>
                                        <p:tgtEl>
                                          <p:spTgt spid="23"/>
                                        </p:tgtEl>
                                        <p:attrNameLst>
                                          <p:attrName>ppt_x</p:attrName>
                                          <p:attrName>ppt_y</p:attrName>
                                        </p:attrNameLst>
                                      </p:cBhvr>
                                      <p:rCtr x="4740" y="0"/>
                                    </p:animMotion>
                                  </p:childTnLst>
                                </p:cTn>
                              </p:par>
                            </p:childTnLst>
                          </p:cTn>
                        </p:par>
                        <p:par>
                          <p:cTn id="55" fill="hold">
                            <p:stCondLst>
                              <p:cond delay="2000"/>
                            </p:stCondLst>
                            <p:childTnLst>
                              <p:par>
                                <p:cTn id="56" presetID="53" presetClass="exit" presetSubtype="32" fill="hold" nodeType="after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par>
                          <p:cTn id="61" fill="hold">
                            <p:stCondLst>
                              <p:cond delay="2500"/>
                            </p:stCondLst>
                            <p:childTnLst>
                              <p:par>
                                <p:cTn id="62" presetID="42"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3500"/>
                            </p:stCondLst>
                            <p:childTnLst>
                              <p:par>
                                <p:cTn id="68" presetID="47" presetClass="exit" presetSubtype="0" fill="hold" nodeType="afterEffect">
                                  <p:stCondLst>
                                    <p:cond delay="0"/>
                                  </p:stCondLst>
                                  <p:childTnLst>
                                    <p:animEffect transition="out" filter="fade">
                                      <p:cBhvr>
                                        <p:cTn id="69" dur="1000"/>
                                        <p:tgtEl>
                                          <p:spTgt spid="26"/>
                                        </p:tgtEl>
                                      </p:cBhvr>
                                    </p:animEffect>
                                    <p:anim calcmode="lin" valueType="num">
                                      <p:cBhvr>
                                        <p:cTn id="70" dur="1000"/>
                                        <p:tgtEl>
                                          <p:spTgt spid="26"/>
                                        </p:tgtEl>
                                        <p:attrNameLst>
                                          <p:attrName>ppt_x</p:attrName>
                                        </p:attrNameLst>
                                      </p:cBhvr>
                                      <p:tavLst>
                                        <p:tav tm="0">
                                          <p:val>
                                            <p:strVal val="ppt_x"/>
                                          </p:val>
                                        </p:tav>
                                        <p:tav tm="100000">
                                          <p:val>
                                            <p:strVal val="ppt_x"/>
                                          </p:val>
                                        </p:tav>
                                      </p:tavLst>
                                    </p:anim>
                                    <p:anim calcmode="lin" valueType="num">
                                      <p:cBhvr>
                                        <p:cTn id="71" dur="1000"/>
                                        <p:tgtEl>
                                          <p:spTgt spid="26"/>
                                        </p:tgtEl>
                                        <p:attrNameLst>
                                          <p:attrName>ppt_y</p:attrName>
                                        </p:attrNameLst>
                                      </p:cBhvr>
                                      <p:tavLst>
                                        <p:tav tm="0">
                                          <p:val>
                                            <p:strVal val="ppt_y"/>
                                          </p:val>
                                        </p:tav>
                                        <p:tav tm="100000">
                                          <p:val>
                                            <p:strVal val="ppt_y-.1"/>
                                          </p:val>
                                        </p:tav>
                                      </p:tavLst>
                                    </p:anim>
                                    <p:set>
                                      <p:cBhvr>
                                        <p:cTn id="72" dur="1" fill="hold">
                                          <p:stCondLst>
                                            <p:cond delay="999"/>
                                          </p:stCondLst>
                                        </p:cTn>
                                        <p:tgtEl>
                                          <p:spTgt spid="26"/>
                                        </p:tgtEl>
                                        <p:attrNameLst>
                                          <p:attrName>style.visibility</p:attrName>
                                        </p:attrNameLst>
                                      </p:cBhvr>
                                      <p:to>
                                        <p:strVal val="hidden"/>
                                      </p:to>
                                    </p:set>
                                  </p:childTnLst>
                                </p:cTn>
                              </p:par>
                            </p:childTnLst>
                          </p:cTn>
                        </p:par>
                        <p:par>
                          <p:cTn id="73" fill="hold">
                            <p:stCondLst>
                              <p:cond delay="4500"/>
                            </p:stCondLst>
                            <p:childTnLst>
                              <p:par>
                                <p:cTn id="74" presetID="22" presetClass="entr" presetSubtype="4"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3125 -0.40185 L 0.39271 -0.40185 " pathEditMode="relative" rAng="0" ptsTypes="AA">
                                      <p:cBhvr>
                                        <p:cTn id="81" dur="2000" fill="hold"/>
                                        <p:tgtEl>
                                          <p:spTgt spid="23"/>
                                        </p:tgtEl>
                                        <p:attrNameLst>
                                          <p:attrName>ppt_x</p:attrName>
                                          <p:attrName>ppt_y</p:attrName>
                                        </p:attrNameLst>
                                      </p:cBhvr>
                                      <p:rCtr x="4010" y="0"/>
                                    </p:animMotion>
                                  </p:childTnLst>
                                </p:cTn>
                              </p:par>
                            </p:childTnLst>
                          </p:cTn>
                        </p:par>
                        <p:par>
                          <p:cTn id="82" fill="hold">
                            <p:stCondLst>
                              <p:cond delay="2000"/>
                            </p:stCondLst>
                            <p:childTnLst>
                              <p:par>
                                <p:cTn id="83" presetID="53" presetClass="exit" presetSubtype="32" fill="hold" nodeType="afterEffect">
                                  <p:stCondLst>
                                    <p:cond delay="0"/>
                                  </p:stCondLst>
                                  <p:childTnLst>
                                    <p:anim calcmode="lin" valueType="num">
                                      <p:cBhvr>
                                        <p:cTn id="84" dur="500"/>
                                        <p:tgtEl>
                                          <p:spTgt spid="21"/>
                                        </p:tgtEl>
                                        <p:attrNameLst>
                                          <p:attrName>ppt_w</p:attrName>
                                        </p:attrNameLst>
                                      </p:cBhvr>
                                      <p:tavLst>
                                        <p:tav tm="0">
                                          <p:val>
                                            <p:strVal val="ppt_w"/>
                                          </p:val>
                                        </p:tav>
                                        <p:tav tm="100000">
                                          <p:val>
                                            <p:fltVal val="0"/>
                                          </p:val>
                                        </p:tav>
                                      </p:tavLst>
                                    </p:anim>
                                    <p:anim calcmode="lin" valueType="num">
                                      <p:cBhvr>
                                        <p:cTn id="85" dur="500"/>
                                        <p:tgtEl>
                                          <p:spTgt spid="21"/>
                                        </p:tgtEl>
                                        <p:attrNameLst>
                                          <p:attrName>ppt_h</p:attrName>
                                        </p:attrNameLst>
                                      </p:cBhvr>
                                      <p:tavLst>
                                        <p:tav tm="0">
                                          <p:val>
                                            <p:strVal val="ppt_h"/>
                                          </p:val>
                                        </p:tav>
                                        <p:tav tm="100000">
                                          <p:val>
                                            <p:fltVal val="0"/>
                                          </p:val>
                                        </p:tav>
                                      </p:tavLst>
                                    </p:anim>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par>
                          <p:cTn id="88" fill="hold">
                            <p:stCondLst>
                              <p:cond delay="2500"/>
                            </p:stCondLst>
                            <p:childTnLst>
                              <p:par>
                                <p:cTn id="89" presetID="42" presetClass="entr" presetSubtype="0" fill="hold"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par>
                          <p:cTn id="94" fill="hold">
                            <p:stCondLst>
                              <p:cond delay="3500"/>
                            </p:stCondLst>
                            <p:childTnLst>
                              <p:par>
                                <p:cTn id="95" presetID="47" presetClass="exit" presetSubtype="0" fill="hold"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ppt_x</p:attrName>
                                        </p:attrNameLst>
                                      </p:cBhvr>
                                      <p:tavLst>
                                        <p:tav tm="0">
                                          <p:val>
                                            <p:strVal val="ppt_x"/>
                                          </p:val>
                                        </p:tav>
                                        <p:tav tm="100000">
                                          <p:val>
                                            <p:strVal val="ppt_x"/>
                                          </p:val>
                                        </p:tav>
                                      </p:tavLst>
                                    </p:anim>
                                    <p:anim calcmode="lin" valueType="num">
                                      <p:cBhvr>
                                        <p:cTn id="98" dur="1000"/>
                                        <p:tgtEl>
                                          <p:spTgt spid="40"/>
                                        </p:tgtEl>
                                        <p:attrNameLst>
                                          <p:attrName>ppt_y</p:attrName>
                                        </p:attrNameLst>
                                      </p:cBhvr>
                                      <p:tavLst>
                                        <p:tav tm="0">
                                          <p:val>
                                            <p:strVal val="ppt_y"/>
                                          </p:val>
                                        </p:tav>
                                        <p:tav tm="100000">
                                          <p:val>
                                            <p:strVal val="ppt_y-.1"/>
                                          </p:val>
                                        </p:tav>
                                      </p:tavLst>
                                    </p:anim>
                                    <p:set>
                                      <p:cBhvr>
                                        <p:cTn id="99" dur="1" fill="hold">
                                          <p:stCondLst>
                                            <p:cond delay="999"/>
                                          </p:stCondLst>
                                        </p:cTn>
                                        <p:tgtEl>
                                          <p:spTgt spid="40"/>
                                        </p:tgtEl>
                                        <p:attrNameLst>
                                          <p:attrName>style.visibility</p:attrName>
                                        </p:attrNameLst>
                                      </p:cBhvr>
                                      <p:to>
                                        <p:strVal val="hidden"/>
                                      </p:to>
                                    </p:set>
                                  </p:childTnLst>
                                </p:cTn>
                              </p:par>
                            </p:childTnLst>
                          </p:cTn>
                        </p:par>
                        <p:par>
                          <p:cTn id="100" fill="hold">
                            <p:stCondLst>
                              <p:cond delay="4500"/>
                            </p:stCondLst>
                            <p:childTnLst>
                              <p:par>
                                <p:cTn id="101" presetID="47" presetClass="exit" presetSubtype="0" fill="hold" nodeType="afterEffect">
                                  <p:stCondLst>
                                    <p:cond delay="0"/>
                                  </p:stCondLst>
                                  <p:childTnLst>
                                    <p:animEffect transition="out" filter="fade">
                                      <p:cBhvr>
                                        <p:cTn id="102" dur="1000"/>
                                        <p:tgtEl>
                                          <p:spTgt spid="14"/>
                                        </p:tgtEl>
                                      </p:cBhvr>
                                    </p:animEffect>
                                    <p:anim calcmode="lin" valueType="num">
                                      <p:cBhvr>
                                        <p:cTn id="103" dur="1000"/>
                                        <p:tgtEl>
                                          <p:spTgt spid="14"/>
                                        </p:tgtEl>
                                        <p:attrNameLst>
                                          <p:attrName>ppt_x</p:attrName>
                                        </p:attrNameLst>
                                      </p:cBhvr>
                                      <p:tavLst>
                                        <p:tav tm="0">
                                          <p:val>
                                            <p:strVal val="ppt_x"/>
                                          </p:val>
                                        </p:tav>
                                        <p:tav tm="100000">
                                          <p:val>
                                            <p:strVal val="ppt_x"/>
                                          </p:val>
                                        </p:tav>
                                      </p:tavLst>
                                    </p:anim>
                                    <p:anim calcmode="lin" valueType="num">
                                      <p:cBhvr>
                                        <p:cTn id="104" dur="1000"/>
                                        <p:tgtEl>
                                          <p:spTgt spid="14"/>
                                        </p:tgtEl>
                                        <p:attrNameLst>
                                          <p:attrName>ppt_y</p:attrName>
                                        </p:attrNameLst>
                                      </p:cBhvr>
                                      <p:tavLst>
                                        <p:tav tm="0">
                                          <p:val>
                                            <p:strVal val="ppt_y"/>
                                          </p:val>
                                        </p:tav>
                                        <p:tav tm="100000">
                                          <p:val>
                                            <p:strVal val="ppt_y-.1"/>
                                          </p:val>
                                        </p:tav>
                                      </p:tavLst>
                                    </p:anim>
                                    <p:set>
                                      <p:cBhvr>
                                        <p:cTn id="105" dur="1" fill="hold">
                                          <p:stCondLst>
                                            <p:cond delay="999"/>
                                          </p:stCondLst>
                                        </p:cTn>
                                        <p:tgtEl>
                                          <p:spTgt spid="14"/>
                                        </p:tgtEl>
                                        <p:attrNameLst>
                                          <p:attrName>style.visibility</p:attrName>
                                        </p:attrNameLst>
                                      </p:cBhvr>
                                      <p:to>
                                        <p:strVal val="hidden"/>
                                      </p:to>
                                    </p:set>
                                  </p:childTnLst>
                                </p:cTn>
                              </p:par>
                            </p:childTnLst>
                          </p:cTn>
                        </p:par>
                        <p:par>
                          <p:cTn id="106" fill="hold">
                            <p:stCondLst>
                              <p:cond delay="5500"/>
                            </p:stCondLst>
                            <p:childTnLst>
                              <p:par>
                                <p:cTn id="107" presetID="22" presetClass="entr" presetSubtype="4"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down)">
                                      <p:cBhvr>
                                        <p:cTn id="109" dur="500"/>
                                        <p:tgtEl>
                                          <p:spTgt spid="34"/>
                                        </p:tgtEl>
                                      </p:cBhvr>
                                    </p:animEffect>
                                  </p:childTnLst>
                                </p:cTn>
                              </p:par>
                            </p:childTnLst>
                          </p:cTn>
                        </p:par>
                        <p:par>
                          <p:cTn id="110" fill="hold">
                            <p:stCondLst>
                              <p:cond delay="6000"/>
                            </p:stCondLst>
                            <p:childTnLst>
                              <p:par>
                                <p:cTn id="111" presetID="22" presetClass="entr" presetSubtype="4" fill="hold" grpId="0"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00"/>
                                        <p:tgtEl>
                                          <p:spTgt spid="35"/>
                                        </p:tgtEl>
                                      </p:cBhvr>
                                    </p:animEffect>
                                  </p:childTnLst>
                                </p:cTn>
                              </p:par>
                            </p:childTnLst>
                          </p:cTn>
                        </p:par>
                      </p:childTnLst>
                    </p:cTn>
                  </p:par>
                </p:childTnLst>
              </p:cTn>
              <p:nextCondLst>
                <p:cond evt="onClick" delay="0">
                  <p:tgtEl>
                    <p:spTgt spid="21"/>
                  </p:tgtEl>
                </p:cond>
              </p:nextCondLst>
            </p:seq>
            <p:seq concurrent="1" nextAc="seek">
              <p:cTn id="114" restart="whenNotActive" fill="hold" evtFilter="cancelBubble" nodeType="interactiveSeq">
                <p:stCondLst>
                  <p:cond evt="onClick" delay="0">
                    <p:tgtEl>
                      <p:spTgt spid="20"/>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41901 -0.34089 L 0.49731 -0.19706 " pathEditMode="relative" rAng="0" ptsTypes="AA">
                                      <p:cBhvr>
                                        <p:cTn id="118" dur="2000" fill="hold"/>
                                        <p:tgtEl>
                                          <p:spTgt spid="23"/>
                                        </p:tgtEl>
                                        <p:attrNameLst>
                                          <p:attrName>ppt_x</p:attrName>
                                          <p:attrName>ppt_y</p:attrName>
                                        </p:attrNameLst>
                                      </p:cBhvr>
                                      <p:rCtr x="3915" y="7191"/>
                                    </p:animMotion>
                                  </p:childTnLst>
                                </p:cTn>
                              </p:par>
                            </p:childTnLst>
                          </p:cTn>
                        </p:par>
                        <p:par>
                          <p:cTn id="119" fill="hold">
                            <p:stCondLst>
                              <p:cond delay="2000"/>
                            </p:stCondLst>
                            <p:childTnLst>
                              <p:par>
                                <p:cTn id="120" presetID="53" presetClass="exit" presetSubtype="32" fill="hold" nodeType="afterEffect">
                                  <p:stCondLst>
                                    <p:cond delay="0"/>
                                  </p:stCondLst>
                                  <p:childTnLst>
                                    <p:anim calcmode="lin" valueType="num">
                                      <p:cBhvr>
                                        <p:cTn id="121" dur="500"/>
                                        <p:tgtEl>
                                          <p:spTgt spid="20"/>
                                        </p:tgtEl>
                                        <p:attrNameLst>
                                          <p:attrName>ppt_w</p:attrName>
                                        </p:attrNameLst>
                                      </p:cBhvr>
                                      <p:tavLst>
                                        <p:tav tm="0">
                                          <p:val>
                                            <p:strVal val="ppt_w"/>
                                          </p:val>
                                        </p:tav>
                                        <p:tav tm="100000">
                                          <p:val>
                                            <p:fltVal val="0"/>
                                          </p:val>
                                        </p:tav>
                                      </p:tavLst>
                                    </p:anim>
                                    <p:anim calcmode="lin" valueType="num">
                                      <p:cBhvr>
                                        <p:cTn id="122" dur="500"/>
                                        <p:tgtEl>
                                          <p:spTgt spid="20"/>
                                        </p:tgtEl>
                                        <p:attrNameLst>
                                          <p:attrName>ppt_h</p:attrName>
                                        </p:attrNameLst>
                                      </p:cBhvr>
                                      <p:tavLst>
                                        <p:tav tm="0">
                                          <p:val>
                                            <p:strVal val="ppt_h"/>
                                          </p:val>
                                        </p:tav>
                                        <p:tav tm="100000">
                                          <p:val>
                                            <p:fltVal val="0"/>
                                          </p:val>
                                        </p:tav>
                                      </p:tavLst>
                                    </p:anim>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childTnLst>
                          </p:cTn>
                        </p:par>
                        <p:par>
                          <p:cTn id="125" fill="hold">
                            <p:stCondLst>
                              <p:cond delay="2500"/>
                            </p:stCondLst>
                            <p:childTnLst>
                              <p:par>
                                <p:cTn id="126" presetID="42" presetClass="entr" presetSubtype="0" fill="hold" nodeType="after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1000"/>
                                        <p:tgtEl>
                                          <p:spTgt spid="41"/>
                                        </p:tgtEl>
                                      </p:cBhvr>
                                    </p:animEffect>
                                    <p:anim calcmode="lin" valueType="num">
                                      <p:cBhvr>
                                        <p:cTn id="129" dur="1000" fill="hold"/>
                                        <p:tgtEl>
                                          <p:spTgt spid="41"/>
                                        </p:tgtEl>
                                        <p:attrNameLst>
                                          <p:attrName>ppt_x</p:attrName>
                                        </p:attrNameLst>
                                      </p:cBhvr>
                                      <p:tavLst>
                                        <p:tav tm="0">
                                          <p:val>
                                            <p:strVal val="#ppt_x"/>
                                          </p:val>
                                        </p:tav>
                                        <p:tav tm="100000">
                                          <p:val>
                                            <p:strVal val="#ppt_x"/>
                                          </p:val>
                                        </p:tav>
                                      </p:tavLst>
                                    </p:anim>
                                    <p:anim calcmode="lin" valueType="num">
                                      <p:cBhvr>
                                        <p:cTn id="130" dur="1000" fill="hold"/>
                                        <p:tgtEl>
                                          <p:spTgt spid="41"/>
                                        </p:tgtEl>
                                        <p:attrNameLst>
                                          <p:attrName>ppt_y</p:attrName>
                                        </p:attrNameLst>
                                      </p:cBhvr>
                                      <p:tavLst>
                                        <p:tav tm="0">
                                          <p:val>
                                            <p:strVal val="#ppt_y+.1"/>
                                          </p:val>
                                        </p:tav>
                                        <p:tav tm="100000">
                                          <p:val>
                                            <p:strVal val="#ppt_y"/>
                                          </p:val>
                                        </p:tav>
                                      </p:tavLst>
                                    </p:anim>
                                  </p:childTnLst>
                                </p:cTn>
                              </p:par>
                            </p:childTnLst>
                          </p:cTn>
                        </p:par>
                        <p:par>
                          <p:cTn id="131" fill="hold">
                            <p:stCondLst>
                              <p:cond delay="3500"/>
                            </p:stCondLst>
                            <p:childTnLst>
                              <p:par>
                                <p:cTn id="132" presetID="47" presetClass="exit" presetSubtype="0" fill="hold" nodeType="afterEffect">
                                  <p:stCondLst>
                                    <p:cond delay="0"/>
                                  </p:stCondLst>
                                  <p:childTnLst>
                                    <p:animEffect transition="out" filter="fade">
                                      <p:cBhvr>
                                        <p:cTn id="133" dur="1000"/>
                                        <p:tgtEl>
                                          <p:spTgt spid="41"/>
                                        </p:tgtEl>
                                      </p:cBhvr>
                                    </p:animEffect>
                                    <p:anim calcmode="lin" valueType="num">
                                      <p:cBhvr>
                                        <p:cTn id="134" dur="1000"/>
                                        <p:tgtEl>
                                          <p:spTgt spid="41"/>
                                        </p:tgtEl>
                                        <p:attrNameLst>
                                          <p:attrName>ppt_x</p:attrName>
                                        </p:attrNameLst>
                                      </p:cBhvr>
                                      <p:tavLst>
                                        <p:tav tm="0">
                                          <p:val>
                                            <p:strVal val="ppt_x"/>
                                          </p:val>
                                        </p:tav>
                                        <p:tav tm="100000">
                                          <p:val>
                                            <p:strVal val="ppt_x"/>
                                          </p:val>
                                        </p:tav>
                                      </p:tavLst>
                                    </p:anim>
                                    <p:anim calcmode="lin" valueType="num">
                                      <p:cBhvr>
                                        <p:cTn id="135" dur="1000"/>
                                        <p:tgtEl>
                                          <p:spTgt spid="41"/>
                                        </p:tgtEl>
                                        <p:attrNameLst>
                                          <p:attrName>ppt_y</p:attrName>
                                        </p:attrNameLst>
                                      </p:cBhvr>
                                      <p:tavLst>
                                        <p:tav tm="0">
                                          <p:val>
                                            <p:strVal val="ppt_y"/>
                                          </p:val>
                                        </p:tav>
                                        <p:tav tm="100000">
                                          <p:val>
                                            <p:strVal val="ppt_y-.1"/>
                                          </p:val>
                                        </p:tav>
                                      </p:tavLst>
                                    </p:anim>
                                    <p:set>
                                      <p:cBhvr>
                                        <p:cTn id="136" dur="1" fill="hold">
                                          <p:stCondLst>
                                            <p:cond delay="999"/>
                                          </p:stCondLst>
                                        </p:cTn>
                                        <p:tgtEl>
                                          <p:spTgt spid="41"/>
                                        </p:tgtEl>
                                        <p:attrNameLst>
                                          <p:attrName>style.visibility</p:attrName>
                                        </p:attrNameLst>
                                      </p:cBhvr>
                                      <p:to>
                                        <p:strVal val="hidden"/>
                                      </p:to>
                                    </p:set>
                                  </p:childTnLst>
                                </p:cTn>
                              </p:par>
                            </p:childTnLst>
                          </p:cTn>
                        </p:par>
                        <p:par>
                          <p:cTn id="137" fill="hold">
                            <p:stCondLst>
                              <p:cond delay="4500"/>
                            </p:stCondLst>
                            <p:childTnLst>
                              <p:par>
                                <p:cTn id="138" presetID="22" presetClass="entr" presetSubtype="4" fill="hold" grpId="0" nodeType="after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wipe(down)">
                                      <p:cBhvr>
                                        <p:cTn id="140" dur="500"/>
                                        <p:tgtEl>
                                          <p:spTgt spid="36"/>
                                        </p:tgtEl>
                                      </p:cBhvr>
                                    </p:animEffect>
                                  </p:childTnLst>
                                </p:cTn>
                              </p:par>
                            </p:childTnLst>
                          </p:cTn>
                        </p:par>
                      </p:childTnLst>
                    </p:cTn>
                  </p:par>
                </p:childTnLst>
              </p:cTn>
              <p:nextCondLst>
                <p:cond evt="onClick" delay="0">
                  <p:tgtEl>
                    <p:spTgt spid="20"/>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p:stCondLst>
                        <p:cond delay="0"/>
                      </p:stCondLst>
                      <p:childTnLst>
                        <p:par>
                          <p:cTn id="143" fill="hold">
                            <p:stCondLst>
                              <p:cond delay="0"/>
                            </p:stCondLst>
                            <p:childTnLst>
                              <p:par>
                                <p:cTn id="144" presetID="0" presetClass="path" presetSubtype="0" accel="50000" decel="50000" fill="hold" nodeType="clickEffect">
                                  <p:stCondLst>
                                    <p:cond delay="0"/>
                                  </p:stCondLst>
                                  <p:childTnLst>
                                    <p:animMotion origin="layout" path="M 0.50981 -0.17793 L 0.62813 -0.48904 " pathEditMode="relative" rAng="0" ptsTypes="AA">
                                      <p:cBhvr>
                                        <p:cTn id="145" dur="2000" fill="hold"/>
                                        <p:tgtEl>
                                          <p:spTgt spid="23"/>
                                        </p:tgtEl>
                                        <p:attrNameLst>
                                          <p:attrName>ppt_x</p:attrName>
                                          <p:attrName>ppt_y</p:attrName>
                                        </p:attrNameLst>
                                      </p:cBhvr>
                                      <p:rCtr x="5911" y="-15556"/>
                                    </p:animMotion>
                                  </p:childTnLst>
                                </p:cTn>
                              </p:par>
                            </p:childTnLst>
                          </p:cTn>
                        </p:par>
                        <p:par>
                          <p:cTn id="146" fill="hold">
                            <p:stCondLst>
                              <p:cond delay="2000"/>
                            </p:stCondLst>
                            <p:childTnLst>
                              <p:par>
                                <p:cTn id="147" presetID="53" presetClass="exit" presetSubtype="32" fill="hold" nodeType="afterEffect">
                                  <p:stCondLst>
                                    <p:cond delay="0"/>
                                  </p:stCondLst>
                                  <p:childTnLst>
                                    <p:anim calcmode="lin" valueType="num">
                                      <p:cBhvr>
                                        <p:cTn id="148" dur="500"/>
                                        <p:tgtEl>
                                          <p:spTgt spid="19"/>
                                        </p:tgtEl>
                                        <p:attrNameLst>
                                          <p:attrName>ppt_w</p:attrName>
                                        </p:attrNameLst>
                                      </p:cBhvr>
                                      <p:tavLst>
                                        <p:tav tm="0">
                                          <p:val>
                                            <p:strVal val="ppt_w"/>
                                          </p:val>
                                        </p:tav>
                                        <p:tav tm="100000">
                                          <p:val>
                                            <p:fltVal val="0"/>
                                          </p:val>
                                        </p:tav>
                                      </p:tavLst>
                                    </p:anim>
                                    <p:anim calcmode="lin" valueType="num">
                                      <p:cBhvr>
                                        <p:cTn id="149" dur="500"/>
                                        <p:tgtEl>
                                          <p:spTgt spid="19"/>
                                        </p:tgtEl>
                                        <p:attrNameLst>
                                          <p:attrName>ppt_h</p:attrName>
                                        </p:attrNameLst>
                                      </p:cBhvr>
                                      <p:tavLst>
                                        <p:tav tm="0">
                                          <p:val>
                                            <p:strVal val="ppt_h"/>
                                          </p:val>
                                        </p:tav>
                                        <p:tav tm="100000">
                                          <p:val>
                                            <p:fltVal val="0"/>
                                          </p:val>
                                        </p:tav>
                                      </p:tavLst>
                                    </p:anim>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childTnLst>
                          </p:cTn>
                        </p:par>
                        <p:par>
                          <p:cTn id="152" fill="hold">
                            <p:stCondLst>
                              <p:cond delay="2500"/>
                            </p:stCondLst>
                            <p:childTnLst>
                              <p:par>
                                <p:cTn id="153" presetID="42" presetClass="entr" presetSubtype="0" fill="hold" nodeType="after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fade">
                                      <p:cBhvr>
                                        <p:cTn id="155" dur="1000"/>
                                        <p:tgtEl>
                                          <p:spTgt spid="42"/>
                                        </p:tgtEl>
                                      </p:cBhvr>
                                    </p:animEffect>
                                    <p:anim calcmode="lin" valueType="num">
                                      <p:cBhvr>
                                        <p:cTn id="156" dur="1000" fill="hold"/>
                                        <p:tgtEl>
                                          <p:spTgt spid="42"/>
                                        </p:tgtEl>
                                        <p:attrNameLst>
                                          <p:attrName>ppt_x</p:attrName>
                                        </p:attrNameLst>
                                      </p:cBhvr>
                                      <p:tavLst>
                                        <p:tav tm="0">
                                          <p:val>
                                            <p:strVal val="#ppt_x"/>
                                          </p:val>
                                        </p:tav>
                                        <p:tav tm="100000">
                                          <p:val>
                                            <p:strVal val="#ppt_x"/>
                                          </p:val>
                                        </p:tav>
                                      </p:tavLst>
                                    </p:anim>
                                    <p:anim calcmode="lin" valueType="num">
                                      <p:cBhvr>
                                        <p:cTn id="157" dur="1000" fill="hold"/>
                                        <p:tgtEl>
                                          <p:spTgt spid="42"/>
                                        </p:tgtEl>
                                        <p:attrNameLst>
                                          <p:attrName>ppt_y</p:attrName>
                                        </p:attrNameLst>
                                      </p:cBhvr>
                                      <p:tavLst>
                                        <p:tav tm="0">
                                          <p:val>
                                            <p:strVal val="#ppt_y+.1"/>
                                          </p:val>
                                        </p:tav>
                                        <p:tav tm="100000">
                                          <p:val>
                                            <p:strVal val="#ppt_y"/>
                                          </p:val>
                                        </p:tav>
                                      </p:tavLst>
                                    </p:anim>
                                  </p:childTnLst>
                                </p:cTn>
                              </p:par>
                            </p:childTnLst>
                          </p:cTn>
                        </p:par>
                        <p:par>
                          <p:cTn id="158" fill="hold">
                            <p:stCondLst>
                              <p:cond delay="3500"/>
                            </p:stCondLst>
                            <p:childTnLst>
                              <p:par>
                                <p:cTn id="159" presetID="47" presetClass="exit" presetSubtype="0" fill="hold" nodeType="afterEffect">
                                  <p:stCondLst>
                                    <p:cond delay="0"/>
                                  </p:stCondLst>
                                  <p:childTnLst>
                                    <p:animEffect transition="out" filter="fade">
                                      <p:cBhvr>
                                        <p:cTn id="160" dur="1000"/>
                                        <p:tgtEl>
                                          <p:spTgt spid="42"/>
                                        </p:tgtEl>
                                      </p:cBhvr>
                                    </p:animEffect>
                                    <p:anim calcmode="lin" valueType="num">
                                      <p:cBhvr>
                                        <p:cTn id="161" dur="1000"/>
                                        <p:tgtEl>
                                          <p:spTgt spid="42"/>
                                        </p:tgtEl>
                                        <p:attrNameLst>
                                          <p:attrName>ppt_x</p:attrName>
                                        </p:attrNameLst>
                                      </p:cBhvr>
                                      <p:tavLst>
                                        <p:tav tm="0">
                                          <p:val>
                                            <p:strVal val="ppt_x"/>
                                          </p:val>
                                        </p:tav>
                                        <p:tav tm="100000">
                                          <p:val>
                                            <p:strVal val="ppt_x"/>
                                          </p:val>
                                        </p:tav>
                                      </p:tavLst>
                                    </p:anim>
                                    <p:anim calcmode="lin" valueType="num">
                                      <p:cBhvr>
                                        <p:cTn id="162" dur="1000"/>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par>
                          <p:cTn id="164" fill="hold">
                            <p:stCondLst>
                              <p:cond delay="4500"/>
                            </p:stCondLst>
                            <p:childTnLst>
                              <p:par>
                                <p:cTn id="165" presetID="22" presetClass="entr" presetSubtype="4" fill="hold" grpId="0"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wipe(down)">
                                      <p:cBhvr>
                                        <p:cTn id="167" dur="500"/>
                                        <p:tgtEl>
                                          <p:spTgt spid="37"/>
                                        </p:tgtEl>
                                      </p:cBhvr>
                                    </p:animEffect>
                                  </p:childTnLst>
                                </p:cTn>
                              </p:par>
                            </p:childTnLst>
                          </p:cTn>
                        </p:par>
                      </p:childTnLst>
                    </p:cTn>
                  </p:par>
                </p:childTnLst>
              </p:cTn>
              <p:nextCondLst>
                <p:cond evt="onClick" delay="0">
                  <p:tgtEl>
                    <p:spTgt spid="19"/>
                  </p:tgtEl>
                </p:cond>
              </p:nextCondLst>
            </p:seq>
            <p:seq concurrent="1" nextAc="seek">
              <p:cTn id="168" restart="whenNotActive" fill="hold" evtFilter="cancelBubble" nodeType="interactiveSeq">
                <p:stCondLst>
                  <p:cond evt="onClick" delay="0">
                    <p:tgtEl>
                      <p:spTgt spid="13"/>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63932 -0.49089 L 0.70755 -0.4841 " pathEditMode="relative" rAng="0" ptsTypes="AA">
                                      <p:cBhvr>
                                        <p:cTn id="172" dur="2000" fill="hold"/>
                                        <p:tgtEl>
                                          <p:spTgt spid="23"/>
                                        </p:tgtEl>
                                        <p:attrNameLst>
                                          <p:attrName>ppt_x</p:attrName>
                                          <p:attrName>ppt_y</p:attrName>
                                        </p:attrNameLst>
                                      </p:cBhvr>
                                      <p:rCtr x="3411" y="340"/>
                                    </p:animMotion>
                                  </p:childTnLst>
                                </p:cTn>
                              </p:par>
                            </p:childTnLst>
                          </p:cTn>
                        </p:par>
                        <p:par>
                          <p:cTn id="173" fill="hold">
                            <p:stCondLst>
                              <p:cond delay="2000"/>
                            </p:stCondLst>
                            <p:childTnLst>
                              <p:par>
                                <p:cTn id="174" presetID="47" presetClass="exit" presetSubtype="0" fill="hold" nodeType="afterEffect">
                                  <p:stCondLst>
                                    <p:cond delay="0"/>
                                  </p:stCondLst>
                                  <p:childTnLst>
                                    <p:animEffect transition="out" filter="fade">
                                      <p:cBhvr>
                                        <p:cTn id="175" dur="1000"/>
                                        <p:tgtEl>
                                          <p:spTgt spid="13"/>
                                        </p:tgtEl>
                                      </p:cBhvr>
                                    </p:animEffect>
                                    <p:anim calcmode="lin" valueType="num">
                                      <p:cBhvr>
                                        <p:cTn id="176" dur="1000"/>
                                        <p:tgtEl>
                                          <p:spTgt spid="13"/>
                                        </p:tgtEl>
                                        <p:attrNameLst>
                                          <p:attrName>ppt_x</p:attrName>
                                        </p:attrNameLst>
                                      </p:cBhvr>
                                      <p:tavLst>
                                        <p:tav tm="0">
                                          <p:val>
                                            <p:strVal val="ppt_x"/>
                                          </p:val>
                                        </p:tav>
                                        <p:tav tm="100000">
                                          <p:val>
                                            <p:strVal val="ppt_x"/>
                                          </p:val>
                                        </p:tav>
                                      </p:tavLst>
                                    </p:anim>
                                    <p:anim calcmode="lin" valueType="num">
                                      <p:cBhvr>
                                        <p:cTn id="177" dur="1000"/>
                                        <p:tgtEl>
                                          <p:spTgt spid="13"/>
                                        </p:tgtEl>
                                        <p:attrNameLst>
                                          <p:attrName>ppt_y</p:attrName>
                                        </p:attrNameLst>
                                      </p:cBhvr>
                                      <p:tavLst>
                                        <p:tav tm="0">
                                          <p:val>
                                            <p:strVal val="ppt_y"/>
                                          </p:val>
                                        </p:tav>
                                        <p:tav tm="100000">
                                          <p:val>
                                            <p:strVal val="ppt_y-.1"/>
                                          </p:val>
                                        </p:tav>
                                      </p:tavLst>
                                    </p:anim>
                                    <p:set>
                                      <p:cBhvr>
                                        <p:cTn id="178" dur="1" fill="hold">
                                          <p:stCondLst>
                                            <p:cond delay="999"/>
                                          </p:stCondLst>
                                        </p:cTn>
                                        <p:tgtEl>
                                          <p:spTgt spid="13"/>
                                        </p:tgtEl>
                                        <p:attrNameLst>
                                          <p:attrName>style.visibility</p:attrName>
                                        </p:attrNameLst>
                                      </p:cBhvr>
                                      <p:to>
                                        <p:strVal val="hidden"/>
                                      </p:to>
                                    </p:set>
                                  </p:childTnLst>
                                </p:cTn>
                              </p:par>
                            </p:childTnLst>
                          </p:cTn>
                        </p:par>
                        <p:par>
                          <p:cTn id="179" fill="hold">
                            <p:stCondLst>
                              <p:cond delay="3000"/>
                            </p:stCondLst>
                            <p:childTnLst>
                              <p:par>
                                <p:cTn id="180" presetID="22" presetClass="entr" presetSubtype="4" fill="hold" grpId="0" nodeType="afterEffect">
                                  <p:stCondLst>
                                    <p:cond delay="0"/>
                                  </p:stCondLst>
                                  <p:childTnLst>
                                    <p:set>
                                      <p:cBhvr>
                                        <p:cTn id="181" dur="1" fill="hold">
                                          <p:stCondLst>
                                            <p:cond delay="0"/>
                                          </p:stCondLst>
                                        </p:cTn>
                                        <p:tgtEl>
                                          <p:spTgt spid="38"/>
                                        </p:tgtEl>
                                        <p:attrNameLst>
                                          <p:attrName>style.visibility</p:attrName>
                                        </p:attrNameLst>
                                      </p:cBhvr>
                                      <p:to>
                                        <p:strVal val="visible"/>
                                      </p:to>
                                    </p:set>
                                    <p:animEffect transition="in" filter="wipe(down)">
                                      <p:cBhvr>
                                        <p:cTn id="182" dur="500"/>
                                        <p:tgtEl>
                                          <p:spTgt spid="38"/>
                                        </p:tgtEl>
                                      </p:cBhvr>
                                    </p:animEffect>
                                  </p:childTnLst>
                                </p:cTn>
                              </p:par>
                            </p:childTnLst>
                          </p:cTn>
                        </p:par>
                      </p:childTnLst>
                    </p:cTn>
                  </p:par>
                </p:childTnLst>
              </p:cTn>
              <p:nextCondLst>
                <p:cond evt="onClick" delay="0">
                  <p:tgtEl>
                    <p:spTgt spid="13"/>
                  </p:tgtEl>
                </p:cond>
              </p:nextCondLst>
            </p:seq>
            <p:seq concurrent="1" nextAc="seek">
              <p:cTn id="183" restart="whenNotActive" fill="hold" evtFilter="cancelBubble" nodeType="interactiveSeq">
                <p:stCondLst>
                  <p:cond evt="onClick" delay="0">
                    <p:tgtEl>
                      <p:spTgt spid="18"/>
                    </p:tgtEl>
                  </p:cond>
                </p:stCondLst>
                <p:endSync evt="end" delay="0">
                  <p:rtn val="all"/>
                </p:endSync>
                <p:childTnLst>
                  <p:par>
                    <p:cTn id="184" fill="hold">
                      <p:stCondLst>
                        <p:cond delay="0"/>
                      </p:stCondLst>
                      <p:childTnLst>
                        <p:par>
                          <p:cTn id="185" fill="hold">
                            <p:stCondLst>
                              <p:cond delay="0"/>
                            </p:stCondLst>
                            <p:childTnLst>
                              <p:par>
                                <p:cTn id="186" presetID="0" presetClass="path" presetSubtype="0" accel="50000" decel="50000" fill="hold" nodeType="clickEffect">
                                  <p:stCondLst>
                                    <p:cond delay="0"/>
                                  </p:stCondLst>
                                  <p:childTnLst>
                                    <p:animMotion origin="layout" path="M 0.70755 -0.4841 L 0.82031 -0.61728 " pathEditMode="relative" rAng="0" ptsTypes="AA">
                                      <p:cBhvr>
                                        <p:cTn id="187" dur="2000" fill="hold"/>
                                        <p:tgtEl>
                                          <p:spTgt spid="23"/>
                                        </p:tgtEl>
                                        <p:attrNameLst>
                                          <p:attrName>ppt_x</p:attrName>
                                          <p:attrName>ppt_y</p:attrName>
                                        </p:attrNameLst>
                                      </p:cBhvr>
                                      <p:rCtr x="5634" y="-6667"/>
                                    </p:animMotion>
                                  </p:childTnLst>
                                </p:cTn>
                              </p:par>
                            </p:childTnLst>
                          </p:cTn>
                        </p:par>
                        <p:par>
                          <p:cTn id="188" fill="hold">
                            <p:stCondLst>
                              <p:cond delay="2000"/>
                            </p:stCondLst>
                            <p:childTnLst>
                              <p:par>
                                <p:cTn id="189" presetID="53" presetClass="exit" presetSubtype="32" fill="hold" nodeType="afterEffect">
                                  <p:stCondLst>
                                    <p:cond delay="0"/>
                                  </p:stCondLst>
                                  <p:childTnLst>
                                    <p:anim calcmode="lin" valueType="num">
                                      <p:cBhvr>
                                        <p:cTn id="190" dur="500"/>
                                        <p:tgtEl>
                                          <p:spTgt spid="18"/>
                                        </p:tgtEl>
                                        <p:attrNameLst>
                                          <p:attrName>ppt_w</p:attrName>
                                        </p:attrNameLst>
                                      </p:cBhvr>
                                      <p:tavLst>
                                        <p:tav tm="0">
                                          <p:val>
                                            <p:strVal val="ppt_w"/>
                                          </p:val>
                                        </p:tav>
                                        <p:tav tm="100000">
                                          <p:val>
                                            <p:fltVal val="0"/>
                                          </p:val>
                                        </p:tav>
                                      </p:tavLst>
                                    </p:anim>
                                    <p:anim calcmode="lin" valueType="num">
                                      <p:cBhvr>
                                        <p:cTn id="191" dur="500"/>
                                        <p:tgtEl>
                                          <p:spTgt spid="18"/>
                                        </p:tgtEl>
                                        <p:attrNameLst>
                                          <p:attrName>ppt_h</p:attrName>
                                        </p:attrNameLst>
                                      </p:cBhvr>
                                      <p:tavLst>
                                        <p:tav tm="0">
                                          <p:val>
                                            <p:strVal val="ppt_h"/>
                                          </p:val>
                                        </p:tav>
                                        <p:tav tm="100000">
                                          <p:val>
                                            <p:fltVal val="0"/>
                                          </p:val>
                                        </p:tav>
                                      </p:tavLst>
                                    </p:anim>
                                    <p:animEffect transition="out" filter="fade">
                                      <p:cBhvr>
                                        <p:cTn id="192" dur="500"/>
                                        <p:tgtEl>
                                          <p:spTgt spid="18"/>
                                        </p:tgtEl>
                                      </p:cBhvr>
                                    </p:animEffect>
                                    <p:set>
                                      <p:cBhvr>
                                        <p:cTn id="193" dur="1" fill="hold">
                                          <p:stCondLst>
                                            <p:cond delay="499"/>
                                          </p:stCondLst>
                                        </p:cTn>
                                        <p:tgtEl>
                                          <p:spTgt spid="18"/>
                                        </p:tgtEl>
                                        <p:attrNameLst>
                                          <p:attrName>style.visibility</p:attrName>
                                        </p:attrNameLst>
                                      </p:cBhvr>
                                      <p:to>
                                        <p:strVal val="hidden"/>
                                      </p:to>
                                    </p:set>
                                  </p:childTnLst>
                                </p:cTn>
                              </p:par>
                            </p:childTnLst>
                          </p:cTn>
                        </p:par>
                        <p:par>
                          <p:cTn id="194" fill="hold">
                            <p:stCondLst>
                              <p:cond delay="2500"/>
                            </p:stCondLst>
                            <p:childTnLst>
                              <p:par>
                                <p:cTn id="195" presetID="42" presetClass="entr" presetSubtype="0" fill="hold" nodeType="after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1000"/>
                                        <p:tgtEl>
                                          <p:spTgt spid="43"/>
                                        </p:tgtEl>
                                      </p:cBhvr>
                                    </p:animEffect>
                                    <p:anim calcmode="lin" valueType="num">
                                      <p:cBhvr>
                                        <p:cTn id="198" dur="1000" fill="hold"/>
                                        <p:tgtEl>
                                          <p:spTgt spid="43"/>
                                        </p:tgtEl>
                                        <p:attrNameLst>
                                          <p:attrName>ppt_x</p:attrName>
                                        </p:attrNameLst>
                                      </p:cBhvr>
                                      <p:tavLst>
                                        <p:tav tm="0">
                                          <p:val>
                                            <p:strVal val="#ppt_x"/>
                                          </p:val>
                                        </p:tav>
                                        <p:tav tm="100000">
                                          <p:val>
                                            <p:strVal val="#ppt_x"/>
                                          </p:val>
                                        </p:tav>
                                      </p:tavLst>
                                    </p:anim>
                                    <p:anim calcmode="lin" valueType="num">
                                      <p:cBhvr>
                                        <p:cTn id="199" dur="1000" fill="hold"/>
                                        <p:tgtEl>
                                          <p:spTgt spid="43"/>
                                        </p:tgtEl>
                                        <p:attrNameLst>
                                          <p:attrName>ppt_y</p:attrName>
                                        </p:attrNameLst>
                                      </p:cBhvr>
                                      <p:tavLst>
                                        <p:tav tm="0">
                                          <p:val>
                                            <p:strVal val="#ppt_y+.1"/>
                                          </p:val>
                                        </p:tav>
                                        <p:tav tm="100000">
                                          <p:val>
                                            <p:strVal val="#ppt_y"/>
                                          </p:val>
                                        </p:tav>
                                      </p:tavLst>
                                    </p:anim>
                                  </p:childTnLst>
                                </p:cTn>
                              </p:par>
                            </p:childTnLst>
                          </p:cTn>
                        </p:par>
                        <p:par>
                          <p:cTn id="200" fill="hold">
                            <p:stCondLst>
                              <p:cond delay="3500"/>
                            </p:stCondLst>
                            <p:childTnLst>
                              <p:par>
                                <p:cTn id="201" presetID="47" presetClass="exit" presetSubtype="0" fill="hold" nodeType="afterEffect">
                                  <p:stCondLst>
                                    <p:cond delay="0"/>
                                  </p:stCondLst>
                                  <p:childTnLst>
                                    <p:animEffect transition="out" filter="fade">
                                      <p:cBhvr>
                                        <p:cTn id="202" dur="1000"/>
                                        <p:tgtEl>
                                          <p:spTgt spid="43"/>
                                        </p:tgtEl>
                                      </p:cBhvr>
                                    </p:animEffect>
                                    <p:anim calcmode="lin" valueType="num">
                                      <p:cBhvr>
                                        <p:cTn id="203" dur="1000"/>
                                        <p:tgtEl>
                                          <p:spTgt spid="43"/>
                                        </p:tgtEl>
                                        <p:attrNameLst>
                                          <p:attrName>ppt_x</p:attrName>
                                        </p:attrNameLst>
                                      </p:cBhvr>
                                      <p:tavLst>
                                        <p:tav tm="0">
                                          <p:val>
                                            <p:strVal val="ppt_x"/>
                                          </p:val>
                                        </p:tav>
                                        <p:tav tm="100000">
                                          <p:val>
                                            <p:strVal val="ppt_x"/>
                                          </p:val>
                                        </p:tav>
                                      </p:tavLst>
                                    </p:anim>
                                    <p:anim calcmode="lin" valueType="num">
                                      <p:cBhvr>
                                        <p:cTn id="204" dur="1000"/>
                                        <p:tgtEl>
                                          <p:spTgt spid="43"/>
                                        </p:tgtEl>
                                        <p:attrNameLst>
                                          <p:attrName>ppt_y</p:attrName>
                                        </p:attrNameLst>
                                      </p:cBhvr>
                                      <p:tavLst>
                                        <p:tav tm="0">
                                          <p:val>
                                            <p:strVal val="ppt_y"/>
                                          </p:val>
                                        </p:tav>
                                        <p:tav tm="100000">
                                          <p:val>
                                            <p:strVal val="ppt_y-.1"/>
                                          </p:val>
                                        </p:tav>
                                      </p:tavLst>
                                    </p:anim>
                                    <p:set>
                                      <p:cBhvr>
                                        <p:cTn id="205" dur="1" fill="hold">
                                          <p:stCondLst>
                                            <p:cond delay="999"/>
                                          </p:stCondLst>
                                        </p:cTn>
                                        <p:tgtEl>
                                          <p:spTgt spid="43"/>
                                        </p:tgtEl>
                                        <p:attrNameLst>
                                          <p:attrName>style.visibility</p:attrName>
                                        </p:attrNameLst>
                                      </p:cBhvr>
                                      <p:to>
                                        <p:strVal val="hidden"/>
                                      </p:to>
                                    </p:set>
                                  </p:childTnLst>
                                </p:cTn>
                              </p:par>
                            </p:childTnLst>
                          </p:cTn>
                        </p:par>
                        <p:par>
                          <p:cTn id="206" fill="hold">
                            <p:stCondLst>
                              <p:cond delay="4500"/>
                            </p:stCondLst>
                            <p:childTnLst>
                              <p:par>
                                <p:cTn id="207" presetID="12" presetClass="entr" presetSubtype="4" fill="hold" nodeType="afterEffect">
                                  <p:stCondLst>
                                    <p:cond delay="0"/>
                                  </p:stCondLst>
                                  <p:childTnLst>
                                    <p:set>
                                      <p:cBhvr>
                                        <p:cTn id="208" dur="1" fill="hold">
                                          <p:stCondLst>
                                            <p:cond delay="0"/>
                                          </p:stCondLst>
                                        </p:cTn>
                                        <p:tgtEl>
                                          <p:spTgt spid="25"/>
                                        </p:tgtEl>
                                        <p:attrNameLst>
                                          <p:attrName>style.visibility</p:attrName>
                                        </p:attrNameLst>
                                      </p:cBhvr>
                                      <p:to>
                                        <p:strVal val="visible"/>
                                      </p:to>
                                    </p:set>
                                    <p:anim calcmode="lin" valueType="num">
                                      <p:cBhvr additive="base">
                                        <p:cTn id="209" dur="500"/>
                                        <p:tgtEl>
                                          <p:spTgt spid="25"/>
                                        </p:tgtEl>
                                        <p:attrNameLst>
                                          <p:attrName>ppt_y</p:attrName>
                                        </p:attrNameLst>
                                      </p:cBhvr>
                                      <p:tavLst>
                                        <p:tav tm="0">
                                          <p:val>
                                            <p:strVal val="#ppt_y+#ppt_h*1.125000"/>
                                          </p:val>
                                        </p:tav>
                                        <p:tav tm="100000">
                                          <p:val>
                                            <p:strVal val="#ppt_y"/>
                                          </p:val>
                                        </p:tav>
                                      </p:tavLst>
                                    </p:anim>
                                    <p:animEffect transition="in" filter="wipe(up)">
                                      <p:cBhvr>
                                        <p:cTn id="210" dur="500"/>
                                        <p:tgtEl>
                                          <p:spTgt spid="25"/>
                                        </p:tgtEl>
                                      </p:cBhvr>
                                    </p:animEffect>
                                  </p:childTnLst>
                                </p:cTn>
                              </p:par>
                            </p:childTnLst>
                          </p:cTn>
                        </p:par>
                        <p:par>
                          <p:cTn id="211" fill="hold">
                            <p:stCondLst>
                              <p:cond delay="5000"/>
                            </p:stCondLst>
                            <p:childTnLst>
                              <p:par>
                                <p:cTn id="212" presetID="22" presetClass="entr" presetSubtype="4" fill="hold" grpId="0" nodeType="afterEffect">
                                  <p:stCondLst>
                                    <p:cond delay="0"/>
                                  </p:stCondLst>
                                  <p:childTnLst>
                                    <p:set>
                                      <p:cBhvr>
                                        <p:cTn id="213" dur="1" fill="hold">
                                          <p:stCondLst>
                                            <p:cond delay="0"/>
                                          </p:stCondLst>
                                        </p:cTn>
                                        <p:tgtEl>
                                          <p:spTgt spid="39"/>
                                        </p:tgtEl>
                                        <p:attrNameLst>
                                          <p:attrName>style.visibility</p:attrName>
                                        </p:attrNameLst>
                                      </p:cBhvr>
                                      <p:to>
                                        <p:strVal val="visible"/>
                                      </p:to>
                                    </p:set>
                                    <p:animEffect transition="in" filter="wipe(down)">
                                      <p:cBhvr>
                                        <p:cTn id="214" dur="500"/>
                                        <p:tgtEl>
                                          <p:spTgt spid="39"/>
                                        </p:tgtEl>
                                      </p:cBhvr>
                                    </p:animEffect>
                                  </p:childTnLst>
                                </p:cTn>
                              </p:par>
                            </p:childTnLst>
                          </p:cTn>
                        </p:par>
                      </p:childTnLst>
                    </p:cTn>
                  </p:par>
                </p:childTnLst>
              </p:cTn>
              <p:nextCondLst>
                <p:cond evt="onClick" delay="0">
                  <p:tgtEl>
                    <p:spTgt spid="18"/>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3377404C-99EF-CF9F-6643-D394FA9F8707}"/>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31AC8A7D-4226-41C2-CF11-58A6AE97CE6B}"/>
              </a:ext>
            </a:extLst>
          </p:cNvPr>
          <p:cNvSpPr/>
          <p:nvPr/>
        </p:nvSpPr>
        <p:spPr>
          <a:xfrm>
            <a:off x="384311" y="852281"/>
            <a:ext cx="11428689"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b="1" kern="1200" noProof="1">
                <a:solidFill>
                  <a:schemeClr val="tx1"/>
                </a:solidFill>
                <a:latin typeface="+mn-lt"/>
                <a:ea typeface="+mn-ea"/>
                <a:cs typeface="Arial" panose="020B0604020202020204" pitchFamily="34" charset="0"/>
              </a:rPr>
              <a:t>Câu 1: </a:t>
            </a:r>
            <a:r>
              <a:rPr lang="vi-VN" sz="2400" kern="1200" noProof="1">
                <a:solidFill>
                  <a:schemeClr val="tx1"/>
                </a:solidFill>
                <a:latin typeface="+mn-lt"/>
                <a:ea typeface="+mn-ea"/>
                <a:cs typeface="Arial" panose="020B0604020202020204" pitchFamily="34" charset="0"/>
              </a:rPr>
              <a:t>Thầy giáo quyết định tổ chức một cuộc họp bí mật với các bạn học sinh nam nhằm mục đích gì?</a:t>
            </a:r>
          </a:p>
        </p:txBody>
      </p:sp>
      <p:sp>
        <p:nvSpPr>
          <p:cNvPr id="3" name="Đáp án đúng">
            <a:extLst>
              <a:ext uri="{FF2B5EF4-FFF2-40B4-BE49-F238E27FC236}">
                <a16:creationId xmlns:a16="http://schemas.microsoft.com/office/drawing/2014/main" id="{A7F8C782-6D02-325D-A494-6A45A7493316}"/>
              </a:ext>
            </a:extLst>
          </p:cNvPr>
          <p:cNvSpPr/>
          <p:nvPr/>
        </p:nvSpPr>
        <p:spPr>
          <a:xfrm>
            <a:off x="384311" y="263550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schemeClr val="tx1"/>
                </a:solidFill>
                <a:latin typeface="+mn-lt"/>
                <a:ea typeface="+mn-ea"/>
                <a:cs typeface="Arial" panose="020B0604020202020204" pitchFamily="34" charset="0"/>
              </a:rPr>
              <a:t>A. Giúp các bạn nữ biết cách ân cần với bạn nam, biết đi thong thả, không chen lấn,...</a:t>
            </a:r>
            <a:endParaRPr lang="vi-VN" sz="2200" kern="1200" noProof="1">
              <a:solidFill>
                <a:schemeClr val="tx1"/>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992F9C77-9553-2AB1-C4E9-C50BC9D92703}"/>
              </a:ext>
            </a:extLst>
          </p:cNvPr>
          <p:cNvSpPr/>
          <p:nvPr/>
        </p:nvSpPr>
        <p:spPr>
          <a:xfrm>
            <a:off x="384313" y="444525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B. Giúp các bạn học sinh biết cách đoàn kết, yêu thương lẫn nhau</a:t>
            </a:r>
          </a:p>
        </p:txBody>
      </p:sp>
      <p:sp>
        <p:nvSpPr>
          <p:cNvPr id="5" name="Đáp án sai 2">
            <a:extLst>
              <a:ext uri="{FF2B5EF4-FFF2-40B4-BE49-F238E27FC236}">
                <a16:creationId xmlns:a16="http://schemas.microsoft.com/office/drawing/2014/main" id="{2EF3C97D-8373-6A9A-B933-F7761FBA6F93}"/>
              </a:ext>
            </a:extLst>
          </p:cNvPr>
          <p:cNvSpPr/>
          <p:nvPr/>
        </p:nvSpPr>
        <p:spPr>
          <a:xfrm>
            <a:off x="6194661" y="263550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C. Giúp các học sinh nam biết cách quan tâm, giúp đỡ các bạn nữ</a:t>
            </a:r>
          </a:p>
        </p:txBody>
      </p:sp>
      <p:sp>
        <p:nvSpPr>
          <p:cNvPr id="6" name="Đáp án sai 3">
            <a:extLst>
              <a:ext uri="{FF2B5EF4-FFF2-40B4-BE49-F238E27FC236}">
                <a16:creationId xmlns:a16="http://schemas.microsoft.com/office/drawing/2014/main" id="{BE758012-85BC-4E79-6EA2-EC62DF417966}"/>
              </a:ext>
            </a:extLst>
          </p:cNvPr>
          <p:cNvSpPr/>
          <p:nvPr/>
        </p:nvSpPr>
        <p:spPr>
          <a:xfrm>
            <a:off x="6194661" y="4445259"/>
            <a:ext cx="5618339"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Dạy các bạn học sinh nam cách trở thành người đàn ông chân chính</a:t>
            </a:r>
          </a:p>
        </p:txBody>
      </p:sp>
      <p:sp>
        <p:nvSpPr>
          <p:cNvPr id="7" name="Đáp án đúng">
            <a:extLst>
              <a:ext uri="{FF2B5EF4-FFF2-40B4-BE49-F238E27FC236}">
                <a16:creationId xmlns:a16="http://schemas.microsoft.com/office/drawing/2014/main" id="{EDB4A8F6-28A0-5A9D-F87B-70B2DDA7C133}"/>
              </a:ext>
            </a:extLst>
          </p:cNvPr>
          <p:cNvSpPr/>
          <p:nvPr/>
        </p:nvSpPr>
        <p:spPr>
          <a:xfrm>
            <a:off x="6194661" y="2635509"/>
            <a:ext cx="5618339" cy="1559831"/>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schemeClr val="tx1"/>
                </a:solidFill>
                <a:latin typeface="+mn-lt"/>
                <a:ea typeface="+mn-ea"/>
                <a:cs typeface="Arial" panose="020B0604020202020204" pitchFamily="34" charset="0"/>
              </a:rPr>
              <a:t>C. Giúp các học sinh nam biết cách quan tâm, giúp đỡ các bạn nữ</a:t>
            </a:r>
          </a:p>
        </p:txBody>
      </p:sp>
      <p:pic>
        <p:nvPicPr>
          <p:cNvPr id="9" name="Picture 8" descr="Logo, company name&#10;&#10;Description automatically generated">
            <a:extLst>
              <a:ext uri="{FF2B5EF4-FFF2-40B4-BE49-F238E27FC236}">
                <a16:creationId xmlns:a16="http://schemas.microsoft.com/office/drawing/2014/main" id="{09C22D92-5E61-0FC8-4569-D29A58EBC1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2183B845-C0DF-C62B-458D-044B6B5C9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6FE1D3B6-CCAE-108C-C64C-F63E39ED31F0}"/>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4815E112-7507-29A9-3888-7F40F540BBA9}"/>
              </a:ext>
            </a:extLst>
          </p:cNvPr>
          <p:cNvSpPr/>
          <p:nvPr/>
        </p:nvSpPr>
        <p:spPr>
          <a:xfrm>
            <a:off x="634887" y="864741"/>
            <a:ext cx="10901036"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b="1" kern="1200" noProof="1">
                <a:solidFill>
                  <a:schemeClr val="tx1"/>
                </a:solidFill>
                <a:latin typeface="+mn-lt"/>
                <a:ea typeface="+mn-ea"/>
                <a:cs typeface="Arial" panose="020B0604020202020204" pitchFamily="34" charset="0"/>
              </a:rPr>
              <a:t>Câu </a:t>
            </a:r>
            <a:r>
              <a:rPr lang="en-US" sz="2400" b="1" kern="1200" noProof="1">
                <a:solidFill>
                  <a:schemeClr val="tx1"/>
                </a:solidFill>
                <a:latin typeface="+mn-lt"/>
                <a:ea typeface="+mn-ea"/>
                <a:cs typeface="Arial" panose="020B0604020202020204" pitchFamily="34" charset="0"/>
              </a:rPr>
              <a:t>2</a:t>
            </a:r>
            <a:r>
              <a:rPr lang="vi-VN" sz="2400" b="1" kern="1200" noProof="1">
                <a:solidFill>
                  <a:schemeClr val="tx1"/>
                </a:solidFill>
                <a:latin typeface="+mn-lt"/>
                <a:ea typeface="+mn-ea"/>
                <a:cs typeface="Arial" panose="020B0604020202020204" pitchFamily="34" charset="0"/>
              </a:rPr>
              <a:t>: </a:t>
            </a:r>
            <a:r>
              <a:rPr lang="vi-VN" sz="2400" kern="1200" noProof="1">
                <a:solidFill>
                  <a:schemeClr val="tx1"/>
                </a:solidFill>
                <a:latin typeface="+mn-lt"/>
                <a:ea typeface="+mn-ea"/>
                <a:cs typeface="Arial" panose="020B0604020202020204" pitchFamily="34" charset="0"/>
              </a:rPr>
              <a:t>Vì sao cô bé Ê-lê-na òa khóc?</a:t>
            </a:r>
          </a:p>
        </p:txBody>
      </p:sp>
      <p:sp>
        <p:nvSpPr>
          <p:cNvPr id="3" name="Đáp án đúng">
            <a:extLst>
              <a:ext uri="{FF2B5EF4-FFF2-40B4-BE49-F238E27FC236}">
                <a16:creationId xmlns:a16="http://schemas.microsoft.com/office/drawing/2014/main" id="{AC0B758C-1A85-BF7F-FBEA-4A03A1AE5961}"/>
              </a:ext>
            </a:extLst>
          </p:cNvPr>
          <p:cNvSpPr/>
          <p:nvPr/>
        </p:nvSpPr>
        <p:spPr>
          <a:xfrm>
            <a:off x="634887" y="265043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A. Vì Ê-lê-na muốn được thầy giáo quan tâm</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F83CFE04-AADE-F6DF-22FF-32D5D7C5649C}"/>
              </a:ext>
            </a:extLst>
          </p:cNvPr>
          <p:cNvSpPr/>
          <p:nvPr/>
        </p:nvSpPr>
        <p:spPr>
          <a:xfrm>
            <a:off x="634887" y="443612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pt-BR" sz="2400" kern="1200" noProof="1">
                <a:solidFill>
                  <a:prstClr val="black"/>
                </a:solidFill>
                <a:latin typeface="+mn-lt"/>
                <a:ea typeface="+mn-ea"/>
                <a:cs typeface="Arial" panose="020B0604020202020204" pitchFamily="34" charset="0"/>
              </a:rPr>
              <a:t>B. Vì Ê-lê-na bị vấp ngã.</a:t>
            </a:r>
            <a:endParaRPr lang="vi-VN" sz="2400" kern="1200" noProof="1">
              <a:solidFill>
                <a:prstClr val="black"/>
              </a:solidFill>
              <a:latin typeface="+mn-lt"/>
              <a:ea typeface="+mn-ea"/>
              <a:cs typeface="Arial" panose="020B0604020202020204" pitchFamily="34" charset="0"/>
            </a:endParaRPr>
          </a:p>
        </p:txBody>
      </p:sp>
      <p:sp>
        <p:nvSpPr>
          <p:cNvPr id="5" name="Đáp án sai 2">
            <a:extLst>
              <a:ext uri="{FF2B5EF4-FFF2-40B4-BE49-F238E27FC236}">
                <a16:creationId xmlns:a16="http://schemas.microsoft.com/office/drawing/2014/main" id="{6CB7D35E-2839-81F4-2FD7-90B800E961EC}"/>
              </a:ext>
            </a:extLst>
          </p:cNvPr>
          <p:cNvSpPr/>
          <p:nvPr/>
        </p:nvSpPr>
        <p:spPr>
          <a:xfrm>
            <a:off x="6341410" y="2650432"/>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kern="1200" noProof="1">
                <a:solidFill>
                  <a:prstClr val="black"/>
                </a:solidFill>
                <a:latin typeface="+mn-lt"/>
                <a:ea typeface="+mn-ea"/>
                <a:cs typeface="Arial" panose="020B0604020202020204" pitchFamily="34" charset="0"/>
              </a:rPr>
              <a:t>C. Vì thầy giáo đã phạt Ê-lê-na</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6" name="Đáp án sai 3">
            <a:extLst>
              <a:ext uri="{FF2B5EF4-FFF2-40B4-BE49-F238E27FC236}">
                <a16:creationId xmlns:a16="http://schemas.microsoft.com/office/drawing/2014/main" id="{0A9E32B5-731E-FE9C-BA80-5D11B8418DA5}"/>
              </a:ext>
            </a:extLst>
          </p:cNvPr>
          <p:cNvSpPr/>
          <p:nvPr/>
        </p:nvSpPr>
        <p:spPr>
          <a:xfrm>
            <a:off x="6341410" y="443612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kern="1200" noProof="1">
                <a:solidFill>
                  <a:prstClr val="black"/>
                </a:solidFill>
                <a:latin typeface="+mn-lt"/>
                <a:ea typeface="+mn-ea"/>
                <a:cs typeface="Arial" panose="020B0604020202020204" pitchFamily="34" charset="0"/>
              </a:rPr>
              <a:t>D. Vì Ê-lê-na bị Đi-tô xô ngã</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7" name="Đáp án đúng">
            <a:extLst>
              <a:ext uri="{FF2B5EF4-FFF2-40B4-BE49-F238E27FC236}">
                <a16:creationId xmlns:a16="http://schemas.microsoft.com/office/drawing/2014/main" id="{804319D2-5AC7-821D-037E-1298A3F52CF5}"/>
              </a:ext>
            </a:extLst>
          </p:cNvPr>
          <p:cNvSpPr/>
          <p:nvPr/>
        </p:nvSpPr>
        <p:spPr>
          <a:xfrm>
            <a:off x="634887" y="4436123"/>
            <a:ext cx="5194511" cy="1606347"/>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buClrTx/>
              <a:defRPr/>
            </a:pPr>
            <a:r>
              <a:rPr lang="pt-BR" sz="2400" kern="1200" noProof="1">
                <a:solidFill>
                  <a:schemeClr val="tx1"/>
                </a:solidFill>
                <a:latin typeface="+mn-lt"/>
                <a:ea typeface="+mn-ea"/>
                <a:cs typeface="Arial" panose="020B0604020202020204" pitchFamily="34" charset="0"/>
              </a:rPr>
              <a:t>B. Vì Ê-lê-na bị vấp ngã.</a:t>
            </a:r>
          </a:p>
        </p:txBody>
      </p:sp>
      <p:pic>
        <p:nvPicPr>
          <p:cNvPr id="10" name="Picture 9" descr="Logo, company name&#10;&#10;Description automatically generated">
            <a:extLst>
              <a:ext uri="{FF2B5EF4-FFF2-40B4-BE49-F238E27FC236}">
                <a16:creationId xmlns:a16="http://schemas.microsoft.com/office/drawing/2014/main" id="{16F4AA62-97BF-29EE-1DC8-388783C28D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1" name="Picture 4" descr="https://cdn-icons-png.flaticon.com/128/10767/10767381.png">
            <a:hlinkClick r:id="rId4" action="ppaction://hlinksldjump"/>
            <a:extLst>
              <a:ext uri="{FF2B5EF4-FFF2-40B4-BE49-F238E27FC236}">
                <a16:creationId xmlns:a16="http://schemas.microsoft.com/office/drawing/2014/main" id="{6E593271-818F-5432-C1EE-1A93FE509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98E11-D0F7-8B57-7C9D-C939C26FC039}"/>
              </a:ext>
            </a:extLst>
          </p:cNvPr>
          <p:cNvSpPr/>
          <p:nvPr/>
        </p:nvSpPr>
        <p:spPr>
          <a:xfrm>
            <a:off x="4425312" y="1558731"/>
            <a:ext cx="3341376" cy="461665"/>
          </a:xfrm>
          <a:prstGeom prst="rect">
            <a:avLst/>
          </a:prstGeom>
        </p:spPr>
        <p:txBody>
          <a:bodyPr wrap="square">
            <a:spAutoFit/>
          </a:bodyPr>
          <a:lstStyle/>
          <a:p>
            <a:pPr algn="ctr"/>
            <a:r>
              <a:rPr lang="en-US" sz="2400" b="1" dirty="0" err="1">
                <a:solidFill>
                  <a:schemeClr val="tx1"/>
                </a:solidFill>
                <a:latin typeface="+mn-lt"/>
                <a:cs typeface="Arial" panose="020B0604020202020204" pitchFamily="34" charset="0"/>
              </a:rPr>
              <a:t>Hoạt</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động</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cả</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lớp</a:t>
            </a:r>
            <a:endParaRPr lang="en-US" sz="2400" b="1" dirty="0">
              <a:solidFill>
                <a:schemeClr val="tx1"/>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F01451C8-74B5-AB0B-AD1D-BE5398C604C7}"/>
              </a:ext>
            </a:extLst>
          </p:cNvPr>
          <p:cNvSpPr txBox="1"/>
          <p:nvPr/>
        </p:nvSpPr>
        <p:spPr>
          <a:xfrm>
            <a:off x="1507291" y="2020396"/>
            <a:ext cx="9177418" cy="1121846"/>
          </a:xfrm>
          <a:prstGeom prst="rect">
            <a:avLst/>
          </a:prstGeom>
          <a:noFill/>
        </p:spPr>
        <p:txBody>
          <a:bodyPr wrap="square" rtlCol="0">
            <a:spAutoFit/>
          </a:bodyPr>
          <a:lstStyle/>
          <a:p>
            <a:pPr lvl="0" algn="ctr">
              <a:lnSpc>
                <a:spcPct val="150000"/>
              </a:lnSpc>
              <a:buClrTx/>
            </a:pPr>
            <a:r>
              <a:rPr lang="en-US" sz="2400" dirty="0" err="1">
                <a:solidFill>
                  <a:sysClr val="windowText" lastClr="000000"/>
                </a:solidFill>
                <a:latin typeface="+mn-lt"/>
              </a:rPr>
              <a:t>Các</a:t>
            </a:r>
            <a:r>
              <a:rPr lang="en-US" sz="2400" dirty="0">
                <a:solidFill>
                  <a:sysClr val="windowText" lastClr="000000"/>
                </a:solidFill>
                <a:latin typeface="+mn-lt"/>
              </a:rPr>
              <a:t> </a:t>
            </a:r>
            <a:r>
              <a:rPr lang="en-US" sz="2400" dirty="0" err="1">
                <a:solidFill>
                  <a:sysClr val="windowText" lastClr="000000"/>
                </a:solidFill>
                <a:latin typeface="+mn-lt"/>
              </a:rPr>
              <a:t>em</a:t>
            </a:r>
            <a:r>
              <a:rPr lang="en-US" sz="2400" dirty="0">
                <a:solidFill>
                  <a:sysClr val="windowText" lastClr="000000"/>
                </a:solidFill>
                <a:latin typeface="+mn-lt"/>
              </a:rPr>
              <a:t> </a:t>
            </a:r>
            <a:r>
              <a:rPr lang="vi-VN" sz="2400" dirty="0">
                <a:solidFill>
                  <a:sysClr val="windowText" lastClr="000000"/>
                </a:solidFill>
                <a:latin typeface="+mn-lt"/>
              </a:rPr>
              <a:t>xem tranh minh họa cho bài đọc</a:t>
            </a:r>
            <a:r>
              <a:rPr lang="en-US" sz="2400" dirty="0">
                <a:solidFill>
                  <a:sysClr val="windowText" lastClr="000000"/>
                </a:solidFill>
                <a:latin typeface="+mn-lt"/>
              </a:rPr>
              <a:t> </a:t>
            </a:r>
            <a:r>
              <a:rPr lang="en-US" sz="2400" dirty="0" err="1">
                <a:solidFill>
                  <a:sysClr val="windowText" lastClr="000000"/>
                </a:solidFill>
                <a:latin typeface="+mn-lt"/>
              </a:rPr>
              <a:t>và</a:t>
            </a:r>
            <a:r>
              <a:rPr lang="en-US" sz="2400" dirty="0">
                <a:solidFill>
                  <a:sysClr val="windowText" lastClr="000000"/>
                </a:solidFill>
                <a:latin typeface="+mn-lt"/>
              </a:rPr>
              <a:t> </a:t>
            </a:r>
            <a:r>
              <a:rPr lang="en-US" sz="2400" dirty="0" err="1">
                <a:solidFill>
                  <a:sysClr val="windowText" lastClr="000000"/>
                </a:solidFill>
                <a:latin typeface="+mn-lt"/>
              </a:rPr>
              <a:t>trả</a:t>
            </a:r>
            <a:r>
              <a:rPr lang="en-US" sz="2400" dirty="0">
                <a:solidFill>
                  <a:sysClr val="windowText" lastClr="000000"/>
                </a:solidFill>
                <a:latin typeface="+mn-lt"/>
              </a:rPr>
              <a:t> </a:t>
            </a:r>
            <a:r>
              <a:rPr lang="en-US" sz="2400" dirty="0" err="1">
                <a:solidFill>
                  <a:sysClr val="windowText" lastClr="000000"/>
                </a:solidFill>
                <a:latin typeface="+mn-lt"/>
              </a:rPr>
              <a:t>lời</a:t>
            </a:r>
            <a:r>
              <a:rPr lang="en-US" sz="2400" dirty="0">
                <a:solidFill>
                  <a:sysClr val="windowText" lastClr="000000"/>
                </a:solidFill>
                <a:latin typeface="+mn-lt"/>
              </a:rPr>
              <a:t> </a:t>
            </a:r>
            <a:r>
              <a:rPr lang="en-US" sz="2400" dirty="0" err="1">
                <a:solidFill>
                  <a:sysClr val="windowText" lastClr="000000"/>
                </a:solidFill>
                <a:latin typeface="+mn-lt"/>
              </a:rPr>
              <a:t>câu</a:t>
            </a:r>
            <a:r>
              <a:rPr lang="en-US" sz="2400" dirty="0">
                <a:solidFill>
                  <a:sysClr val="windowText" lastClr="000000"/>
                </a:solidFill>
                <a:latin typeface="+mn-lt"/>
              </a:rPr>
              <a:t> </a:t>
            </a:r>
            <a:r>
              <a:rPr lang="en-US" sz="2400" dirty="0" err="1">
                <a:solidFill>
                  <a:sysClr val="windowText" lastClr="000000"/>
                </a:solidFill>
                <a:latin typeface="+mn-lt"/>
              </a:rPr>
              <a:t>hỏi</a:t>
            </a:r>
            <a:r>
              <a:rPr lang="en-US" sz="2400" dirty="0">
                <a:solidFill>
                  <a:sysClr val="windowText" lastClr="000000"/>
                </a:solidFill>
                <a:latin typeface="+mn-lt"/>
              </a:rPr>
              <a:t>: </a:t>
            </a:r>
            <a:r>
              <a:rPr lang="en-US" sz="2400" b="1" dirty="0">
                <a:solidFill>
                  <a:schemeClr val="tx1"/>
                </a:solidFill>
                <a:latin typeface="+mn-lt"/>
              </a:rPr>
              <a:t>Em </a:t>
            </a:r>
            <a:r>
              <a:rPr lang="en-US" sz="2400" b="1" dirty="0" err="1">
                <a:solidFill>
                  <a:schemeClr val="tx1"/>
                </a:solidFill>
                <a:latin typeface="+mn-lt"/>
              </a:rPr>
              <a:t>hãy</a:t>
            </a:r>
            <a:r>
              <a:rPr lang="en-US" sz="2400" b="1" dirty="0">
                <a:solidFill>
                  <a:schemeClr val="tx1"/>
                </a:solidFill>
                <a:latin typeface="+mn-lt"/>
              </a:rPr>
              <a:t> </a:t>
            </a:r>
            <a:r>
              <a:rPr lang="en-US" sz="2400" b="1" dirty="0" err="1">
                <a:solidFill>
                  <a:schemeClr val="tx1"/>
                </a:solidFill>
                <a:latin typeface="+mn-lt"/>
              </a:rPr>
              <a:t>mô</a:t>
            </a:r>
            <a:r>
              <a:rPr lang="en-US" sz="2400" b="1" dirty="0">
                <a:solidFill>
                  <a:schemeClr val="tx1"/>
                </a:solidFill>
                <a:latin typeface="+mn-lt"/>
              </a:rPr>
              <a:t> </a:t>
            </a:r>
            <a:r>
              <a:rPr lang="en-US" sz="2400" b="1" dirty="0" err="1">
                <a:solidFill>
                  <a:schemeClr val="tx1"/>
                </a:solidFill>
                <a:latin typeface="+mn-lt"/>
              </a:rPr>
              <a:t>tả</a:t>
            </a:r>
            <a:r>
              <a:rPr lang="en-US" sz="2400" b="1" dirty="0">
                <a:solidFill>
                  <a:schemeClr val="tx1"/>
                </a:solidFill>
                <a:latin typeface="+mn-lt"/>
              </a:rPr>
              <a:t> </a:t>
            </a:r>
            <a:r>
              <a:rPr lang="en-US" sz="2400" b="1" dirty="0" err="1">
                <a:solidFill>
                  <a:schemeClr val="tx1"/>
                </a:solidFill>
                <a:latin typeface="+mn-lt"/>
              </a:rPr>
              <a:t>bức</a:t>
            </a:r>
            <a:r>
              <a:rPr lang="en-US" sz="2400" b="1" dirty="0">
                <a:solidFill>
                  <a:schemeClr val="tx1"/>
                </a:solidFill>
                <a:latin typeface="+mn-lt"/>
              </a:rPr>
              <a:t> </a:t>
            </a:r>
            <a:r>
              <a:rPr lang="en-US" sz="2400" b="1" dirty="0" err="1">
                <a:solidFill>
                  <a:schemeClr val="tx1"/>
                </a:solidFill>
                <a:latin typeface="+mn-lt"/>
              </a:rPr>
              <a:t>tranh</a:t>
            </a:r>
            <a:r>
              <a:rPr lang="en-US" sz="2400" b="1" dirty="0">
                <a:solidFill>
                  <a:schemeClr val="tx1"/>
                </a:solidFill>
                <a:latin typeface="+mn-lt"/>
              </a:rPr>
              <a:t> </a:t>
            </a:r>
            <a:r>
              <a:rPr lang="en-US" sz="2400" b="1" dirty="0" err="1">
                <a:solidFill>
                  <a:schemeClr val="tx1"/>
                </a:solidFill>
                <a:latin typeface="+mn-lt"/>
              </a:rPr>
              <a:t>đang</a:t>
            </a:r>
            <a:r>
              <a:rPr lang="en-US" sz="2400" b="1" dirty="0">
                <a:solidFill>
                  <a:schemeClr val="tx1"/>
                </a:solidFill>
                <a:latin typeface="+mn-lt"/>
              </a:rPr>
              <a:t> </a:t>
            </a:r>
            <a:r>
              <a:rPr lang="en-US" sz="2400" b="1" dirty="0" err="1">
                <a:solidFill>
                  <a:schemeClr val="tx1"/>
                </a:solidFill>
                <a:latin typeface="+mn-lt"/>
              </a:rPr>
              <a:t>nói</a:t>
            </a:r>
            <a:r>
              <a:rPr lang="en-US" sz="2400" b="1" dirty="0">
                <a:solidFill>
                  <a:schemeClr val="tx1"/>
                </a:solidFill>
                <a:latin typeface="+mn-lt"/>
              </a:rPr>
              <a:t> </a:t>
            </a:r>
            <a:r>
              <a:rPr lang="en-US" sz="2400" b="1" dirty="0" err="1">
                <a:solidFill>
                  <a:schemeClr val="tx1"/>
                </a:solidFill>
                <a:latin typeface="+mn-lt"/>
              </a:rPr>
              <a:t>về</a:t>
            </a:r>
            <a:r>
              <a:rPr lang="en-US" sz="2400" b="1" dirty="0">
                <a:solidFill>
                  <a:schemeClr val="tx1"/>
                </a:solidFill>
                <a:latin typeface="+mn-lt"/>
              </a:rPr>
              <a:t> </a:t>
            </a:r>
            <a:r>
              <a:rPr lang="en-US" sz="2400" b="1" dirty="0" err="1">
                <a:solidFill>
                  <a:schemeClr val="tx1"/>
                </a:solidFill>
                <a:latin typeface="+mn-lt"/>
              </a:rPr>
              <a:t>điều</a:t>
            </a:r>
            <a:r>
              <a:rPr lang="en-US" sz="2400" b="1" dirty="0">
                <a:solidFill>
                  <a:schemeClr val="tx1"/>
                </a:solidFill>
                <a:latin typeface="+mn-lt"/>
              </a:rPr>
              <a:t> </a:t>
            </a:r>
            <a:r>
              <a:rPr lang="en-US" sz="2400" b="1" dirty="0" err="1">
                <a:solidFill>
                  <a:schemeClr val="tx1"/>
                </a:solidFill>
                <a:latin typeface="+mn-lt"/>
              </a:rPr>
              <a:t>gì</a:t>
            </a:r>
            <a:r>
              <a:rPr lang="en-US" sz="2400" b="1" dirty="0">
                <a:solidFill>
                  <a:schemeClr val="tx1"/>
                </a:solidFill>
                <a:latin typeface="+mn-lt"/>
              </a:rPr>
              <a:t>? </a:t>
            </a:r>
            <a:endParaRPr lang="vi-VN" sz="2400" b="1" i="1" dirty="0">
              <a:solidFill>
                <a:schemeClr val="tx1"/>
              </a:solidFill>
              <a:latin typeface="+mn-lt"/>
            </a:endParaRPr>
          </a:p>
        </p:txBody>
      </p:sp>
      <p:pic>
        <p:nvPicPr>
          <p:cNvPr id="7" name="Picture 6" descr="A person talking to a child&#10;&#10;Description automatically generated">
            <a:extLst>
              <a:ext uri="{FF2B5EF4-FFF2-40B4-BE49-F238E27FC236}">
                <a16:creationId xmlns:a16="http://schemas.microsoft.com/office/drawing/2014/main" id="{323BD4D5-A883-7B4B-9495-2267DDE90FBA}"/>
              </a:ext>
            </a:extLst>
          </p:cNvPr>
          <p:cNvPicPr>
            <a:picLocks noChangeAspect="1"/>
          </p:cNvPicPr>
          <p:nvPr/>
        </p:nvPicPr>
        <p:blipFill rotWithShape="1">
          <a:blip r:embed="rId3"/>
          <a:srcRect l="9518" t="27436" r="9230" b="48523"/>
          <a:stretch/>
        </p:blipFill>
        <p:spPr>
          <a:xfrm>
            <a:off x="3258847" y="3429000"/>
            <a:ext cx="5674306" cy="30367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48F331C2-5AF7-840D-29E1-4C941E72705F}"/>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9690093E-475C-C3C0-A497-FD0C770CE98A}"/>
              </a:ext>
            </a:extLst>
          </p:cNvPr>
          <p:cNvSpPr/>
          <p:nvPr/>
        </p:nvSpPr>
        <p:spPr>
          <a:xfrm>
            <a:off x="692426" y="976364"/>
            <a:ext cx="10807148"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b="1" kern="1200" noProof="1">
                <a:solidFill>
                  <a:schemeClr val="tx1"/>
                </a:solidFill>
                <a:latin typeface="+mn-lt"/>
                <a:ea typeface="+mn-ea"/>
                <a:cs typeface="Arial" panose="020B0604020202020204" pitchFamily="34" charset="0"/>
              </a:rPr>
              <a:t>Câu </a:t>
            </a:r>
            <a:r>
              <a:rPr lang="en-US" sz="2400" b="1" kern="1200" noProof="1">
                <a:solidFill>
                  <a:schemeClr val="tx1"/>
                </a:solidFill>
                <a:latin typeface="+mn-lt"/>
                <a:ea typeface="+mn-ea"/>
                <a:cs typeface="Arial" panose="020B0604020202020204" pitchFamily="34" charset="0"/>
              </a:rPr>
              <a:t>3</a:t>
            </a:r>
            <a:r>
              <a:rPr lang="vi-VN" sz="2400" b="1" kern="1200" noProof="1">
                <a:solidFill>
                  <a:schemeClr val="tx1"/>
                </a:solidFill>
                <a:latin typeface="+mn-lt"/>
                <a:ea typeface="+mn-ea"/>
                <a:cs typeface="Arial" panose="020B0604020202020204" pitchFamily="34" charset="0"/>
              </a:rPr>
              <a:t>: </a:t>
            </a:r>
            <a:r>
              <a:rPr lang="vi-VN" sz="2400" kern="1200" noProof="1">
                <a:solidFill>
                  <a:schemeClr val="tx1"/>
                </a:solidFill>
                <a:latin typeface="+mn-lt"/>
                <a:ea typeface="+mn-ea"/>
                <a:cs typeface="Arial" panose="020B0604020202020204" pitchFamily="34" charset="0"/>
              </a:rPr>
              <a:t>Khi thấy Ê-lê-na òa khóc, thầy giáo đã làm gì đầu tiên?</a:t>
            </a:r>
          </a:p>
        </p:txBody>
      </p:sp>
      <p:sp>
        <p:nvSpPr>
          <p:cNvPr id="3" name="Đáp án đúng">
            <a:extLst>
              <a:ext uri="{FF2B5EF4-FFF2-40B4-BE49-F238E27FC236}">
                <a16:creationId xmlns:a16="http://schemas.microsoft.com/office/drawing/2014/main" id="{9665C908-911C-438C-7A03-5629290E5950}"/>
              </a:ext>
            </a:extLst>
          </p:cNvPr>
          <p:cNvSpPr/>
          <p:nvPr/>
        </p:nvSpPr>
        <p:spPr>
          <a:xfrm>
            <a:off x="692426" y="2682134"/>
            <a:ext cx="5172882"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prstClr val="black"/>
                </a:solidFill>
                <a:latin typeface="+mn-lt"/>
                <a:ea typeface="+mn-ea"/>
                <a:cs typeface="Arial" panose="020B0604020202020204" pitchFamily="34" charset="0"/>
              </a:rPr>
              <a:t>A. Nhờ bạn Giu-ri-cô đỡ và an ủi Ê-lê-na.</a:t>
            </a:r>
            <a:endParaRPr lang="vi-VN" sz="2400" kern="1200" noProof="1">
              <a:solidFill>
                <a:prstClr val="black"/>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93B6A2C2-3555-1FF5-6E19-9916551F0C8C}"/>
              </a:ext>
            </a:extLst>
          </p:cNvPr>
          <p:cNvSpPr/>
          <p:nvPr/>
        </p:nvSpPr>
        <p:spPr>
          <a:xfrm>
            <a:off x="692426" y="4387904"/>
            <a:ext cx="5172882"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prstClr val="black"/>
                </a:solidFill>
                <a:latin typeface="+mn-lt"/>
                <a:ea typeface="+mn-ea"/>
                <a:cs typeface="Arial" panose="020B0604020202020204" pitchFamily="34" charset="0"/>
              </a:rPr>
              <a:t>B. Nhờ Xa-ra chạy đến đỡ Ê-lê-na đứng dây và an ủi cô bé.</a:t>
            </a:r>
            <a:endParaRPr lang="vi-VN" sz="2400" kern="1200" noProof="1">
              <a:solidFill>
                <a:prstClr val="black"/>
              </a:solidFill>
              <a:latin typeface="+mn-lt"/>
              <a:ea typeface="+mn-ea"/>
              <a:cs typeface="Arial" panose="020B0604020202020204" pitchFamily="34" charset="0"/>
            </a:endParaRPr>
          </a:p>
        </p:txBody>
      </p:sp>
      <p:sp>
        <p:nvSpPr>
          <p:cNvPr id="5" name="Đáp án sai 2">
            <a:extLst>
              <a:ext uri="{FF2B5EF4-FFF2-40B4-BE49-F238E27FC236}">
                <a16:creationId xmlns:a16="http://schemas.microsoft.com/office/drawing/2014/main" id="{20ACF8A2-6293-8200-FABB-165E2104E2C4}"/>
              </a:ext>
            </a:extLst>
          </p:cNvPr>
          <p:cNvSpPr/>
          <p:nvPr/>
        </p:nvSpPr>
        <p:spPr>
          <a:xfrm>
            <a:off x="6326694" y="2682134"/>
            <a:ext cx="5172880"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C. Tiến lại gần để đỡ Ê-lê-na ngồi dậy và dỗ cô bé</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6" name="Đáp án sai 3">
            <a:extLst>
              <a:ext uri="{FF2B5EF4-FFF2-40B4-BE49-F238E27FC236}">
                <a16:creationId xmlns:a16="http://schemas.microsoft.com/office/drawing/2014/main" id="{1F7A767F-B9F0-C641-2A56-C14C834666C9}"/>
              </a:ext>
            </a:extLst>
          </p:cNvPr>
          <p:cNvSpPr/>
          <p:nvPr/>
        </p:nvSpPr>
        <p:spPr>
          <a:xfrm>
            <a:off x="6326692" y="4387904"/>
            <a:ext cx="5172880"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D. Nhờ bạn Đi-tô giúp Ê-lê-na đứng lên</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7" name="Đáp án đúng">
            <a:extLst>
              <a:ext uri="{FF2B5EF4-FFF2-40B4-BE49-F238E27FC236}">
                <a16:creationId xmlns:a16="http://schemas.microsoft.com/office/drawing/2014/main" id="{C8C38802-47EF-167B-458F-1BEB47BE18DB}"/>
              </a:ext>
            </a:extLst>
          </p:cNvPr>
          <p:cNvSpPr/>
          <p:nvPr/>
        </p:nvSpPr>
        <p:spPr>
          <a:xfrm>
            <a:off x="6326692" y="4387904"/>
            <a:ext cx="5172880" cy="1442534"/>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schemeClr val="tx1"/>
                </a:solidFill>
                <a:latin typeface="+mn-lt"/>
                <a:ea typeface="+mn-ea"/>
                <a:cs typeface="Arial" panose="020B0604020202020204" pitchFamily="34" charset="0"/>
              </a:rPr>
              <a:t>D. Nhờ bạn Đi-tô giúp Ê-lê-na đứng lên.</a:t>
            </a:r>
          </a:p>
        </p:txBody>
      </p:sp>
      <p:pic>
        <p:nvPicPr>
          <p:cNvPr id="9" name="Picture 8" descr="Logo, company name&#10;&#10;Description automatically generated">
            <a:extLst>
              <a:ext uri="{FF2B5EF4-FFF2-40B4-BE49-F238E27FC236}">
                <a16:creationId xmlns:a16="http://schemas.microsoft.com/office/drawing/2014/main" id="{179E7D4B-877B-A2B4-36D6-DA3C1F0483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7D882811-7DC3-8058-CE2F-3D32D2843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822807C9-BFB5-385F-18CE-E3B908C78E95}"/>
            </a:ext>
          </a:extLst>
        </p:cNvPr>
        <p:cNvGrpSpPr/>
        <p:nvPr/>
      </p:nvGrpSpPr>
      <p:grpSpPr>
        <a:xfrm>
          <a:off x="0" y="0"/>
          <a:ext cx="0" cy="0"/>
          <a:chOff x="0" y="0"/>
          <a:chExt cx="0" cy="0"/>
        </a:xfrm>
      </p:grpSpPr>
      <p:sp>
        <p:nvSpPr>
          <p:cNvPr id="9" name="Câu hỏi">
            <a:extLst>
              <a:ext uri="{FF2B5EF4-FFF2-40B4-BE49-F238E27FC236}">
                <a16:creationId xmlns:a16="http://schemas.microsoft.com/office/drawing/2014/main" id="{7419C8E8-7A47-9376-6CDE-D3C3D4E3D013}"/>
              </a:ext>
            </a:extLst>
          </p:cNvPr>
          <p:cNvSpPr/>
          <p:nvPr/>
        </p:nvSpPr>
        <p:spPr>
          <a:xfrm>
            <a:off x="441171" y="857331"/>
            <a:ext cx="1130025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200" b="1" kern="1200" noProof="1">
                <a:solidFill>
                  <a:schemeClr val="tx1"/>
                </a:solidFill>
                <a:latin typeface="+mn-lt"/>
                <a:ea typeface="+mn-ea"/>
                <a:cs typeface="Arial" panose="020B0604020202020204" pitchFamily="34" charset="0"/>
              </a:rPr>
              <a:t>Câu </a:t>
            </a:r>
            <a:r>
              <a:rPr lang="en-US" sz="2200" b="1" kern="1200" noProof="1">
                <a:solidFill>
                  <a:schemeClr val="tx1"/>
                </a:solidFill>
                <a:latin typeface="+mn-lt"/>
                <a:ea typeface="+mn-ea"/>
                <a:cs typeface="Arial" panose="020B0604020202020204" pitchFamily="34" charset="0"/>
              </a:rPr>
              <a:t>4</a:t>
            </a:r>
            <a:r>
              <a:rPr lang="vi-VN" sz="2200" b="1" kern="1200" noProof="1">
                <a:solidFill>
                  <a:schemeClr val="tx1"/>
                </a:solidFill>
                <a:latin typeface="+mn-lt"/>
                <a:ea typeface="+mn-ea"/>
                <a:cs typeface="Arial" panose="020B0604020202020204" pitchFamily="34" charset="0"/>
              </a:rPr>
              <a:t>: </a:t>
            </a:r>
            <a:r>
              <a:rPr lang="vi-VN" sz="2200" kern="1200" noProof="1">
                <a:solidFill>
                  <a:schemeClr val="tx1"/>
                </a:solidFill>
                <a:latin typeface="+mn-lt"/>
                <a:ea typeface="+mn-ea"/>
                <a:cs typeface="Arial" panose="020B0604020202020204" pitchFamily="34" charset="0"/>
              </a:rPr>
              <a:t>Từ hành động của Xa-sa, em có nhận xét như thế nào về bạn nam này?</a:t>
            </a:r>
          </a:p>
        </p:txBody>
      </p:sp>
      <p:sp>
        <p:nvSpPr>
          <p:cNvPr id="10" name="Đáp án đúng">
            <a:extLst>
              <a:ext uri="{FF2B5EF4-FFF2-40B4-BE49-F238E27FC236}">
                <a16:creationId xmlns:a16="http://schemas.microsoft.com/office/drawing/2014/main" id="{8B57499A-3C37-AB7A-78F9-F272FF98E40D}"/>
              </a:ext>
            </a:extLst>
          </p:cNvPr>
          <p:cNvSpPr/>
          <p:nvPr/>
        </p:nvSpPr>
        <p:spPr>
          <a:xfrm>
            <a:off x="441171" y="2633757"/>
            <a:ext cx="530871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A. Xa-sa là một cậu bạn tốt bụng, biết quan t</a:t>
            </a:r>
            <a:r>
              <a:rPr lang="en-US" sz="2200" kern="1200" noProof="1">
                <a:solidFill>
                  <a:schemeClr val="tx1"/>
                </a:solidFill>
                <a:latin typeface="+mn-lt"/>
                <a:ea typeface="+mn-ea"/>
                <a:cs typeface="Arial" panose="020B0604020202020204" pitchFamily="34" charset="0"/>
              </a:rPr>
              <a:t>âm</a:t>
            </a:r>
            <a:r>
              <a:rPr lang="vi-VN" sz="2200" kern="1200" noProof="1">
                <a:solidFill>
                  <a:schemeClr val="tx1"/>
                </a:solidFill>
                <a:latin typeface="+mn-lt"/>
                <a:ea typeface="+mn-ea"/>
                <a:cs typeface="Arial" panose="020B0604020202020204" pitchFamily="34" charset="0"/>
              </a:rPr>
              <a:t>, giúp đỡ bạn bè</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1" name="Đáp án sai 1">
            <a:extLst>
              <a:ext uri="{FF2B5EF4-FFF2-40B4-BE49-F238E27FC236}">
                <a16:creationId xmlns:a16="http://schemas.microsoft.com/office/drawing/2014/main" id="{BCBC189F-51A0-EA8C-180B-DD142D568056}"/>
              </a:ext>
            </a:extLst>
          </p:cNvPr>
          <p:cNvSpPr/>
          <p:nvPr/>
        </p:nvSpPr>
        <p:spPr>
          <a:xfrm>
            <a:off x="441172" y="4408698"/>
            <a:ext cx="530871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B. Xa-sa là một cậu bạn học sinh gương mẫu, học giỏi được nhiều người yêu quý</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2" name="Đáp án sai 2">
            <a:extLst>
              <a:ext uri="{FF2B5EF4-FFF2-40B4-BE49-F238E27FC236}">
                <a16:creationId xmlns:a16="http://schemas.microsoft.com/office/drawing/2014/main" id="{6E152B75-5423-7D85-EE51-C24857FEFC10}"/>
              </a:ext>
            </a:extLst>
          </p:cNvPr>
          <p:cNvSpPr/>
          <p:nvPr/>
        </p:nvSpPr>
        <p:spPr>
          <a:xfrm>
            <a:off x="6391565" y="2633757"/>
            <a:ext cx="5349860"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C. Xa-sa là một cậu bạn học sinh có ý thức giúp đỡ người gặp khó khăn</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3" name="Đáp án sai 3">
            <a:extLst>
              <a:ext uri="{FF2B5EF4-FFF2-40B4-BE49-F238E27FC236}">
                <a16:creationId xmlns:a16="http://schemas.microsoft.com/office/drawing/2014/main" id="{E20613AA-B235-D4DC-92E2-23930DBCE41E}"/>
              </a:ext>
            </a:extLst>
          </p:cNvPr>
          <p:cNvSpPr/>
          <p:nvPr/>
        </p:nvSpPr>
        <p:spPr>
          <a:xfrm>
            <a:off x="6391565" y="4408698"/>
            <a:ext cx="5349860"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Xa-sa là một cậu bạn thông minh, chăm chỉ và chịu khó</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4" name="Đáp án đúng">
            <a:extLst>
              <a:ext uri="{FF2B5EF4-FFF2-40B4-BE49-F238E27FC236}">
                <a16:creationId xmlns:a16="http://schemas.microsoft.com/office/drawing/2014/main" id="{10C1BDD4-915A-D341-C1C3-67A6768E1D9B}"/>
              </a:ext>
            </a:extLst>
          </p:cNvPr>
          <p:cNvSpPr/>
          <p:nvPr/>
        </p:nvSpPr>
        <p:spPr>
          <a:xfrm>
            <a:off x="441171" y="2627128"/>
            <a:ext cx="5308715" cy="1592324"/>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A. Xa-sa là một cậu bạn tốt bụng, biết quan t</a:t>
            </a:r>
            <a:r>
              <a:rPr lang="en-US" sz="2200" kern="1200" noProof="1">
                <a:solidFill>
                  <a:schemeClr val="tx1"/>
                </a:solidFill>
                <a:latin typeface="+mn-lt"/>
                <a:ea typeface="+mn-ea"/>
                <a:cs typeface="Arial" panose="020B0604020202020204" pitchFamily="34" charset="0"/>
              </a:rPr>
              <a:t>âm</a:t>
            </a:r>
            <a:r>
              <a:rPr lang="vi-VN" sz="2200" kern="1200" noProof="1">
                <a:solidFill>
                  <a:schemeClr val="tx1"/>
                </a:solidFill>
                <a:latin typeface="+mn-lt"/>
                <a:ea typeface="+mn-ea"/>
                <a:cs typeface="Arial" panose="020B0604020202020204" pitchFamily="34" charset="0"/>
              </a:rPr>
              <a:t>, giúp đỡ bạn bè.</a:t>
            </a:r>
          </a:p>
        </p:txBody>
      </p:sp>
      <p:pic>
        <p:nvPicPr>
          <p:cNvPr id="2" name="Picture 1" descr="Logo, company name&#10;&#10;Description automatically generated">
            <a:extLst>
              <a:ext uri="{FF2B5EF4-FFF2-40B4-BE49-F238E27FC236}">
                <a16:creationId xmlns:a16="http://schemas.microsoft.com/office/drawing/2014/main" id="{E4C89462-9951-5095-C75F-75014F5378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3" name="Picture 4" descr="https://cdn-icons-png.flaticon.com/128/10767/10767381.png">
            <a:hlinkClick r:id="rId4" action="ppaction://hlinksldjump"/>
            <a:extLst>
              <a:ext uri="{FF2B5EF4-FFF2-40B4-BE49-F238E27FC236}">
                <a16:creationId xmlns:a16="http://schemas.microsoft.com/office/drawing/2014/main" id="{07B7DEA8-0B6D-C314-7262-9DCB69E4F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1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F80E781C-DB0F-5B55-BFD4-E4AE700C71AC}"/>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E16FE6E4-6A83-32F5-965E-D3FDAC1ABBDB}"/>
              </a:ext>
            </a:extLst>
          </p:cNvPr>
          <p:cNvSpPr/>
          <p:nvPr/>
        </p:nvSpPr>
        <p:spPr>
          <a:xfrm>
            <a:off x="680581" y="674905"/>
            <a:ext cx="10807148" cy="147618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200" b="1" kern="1200" noProof="1">
                <a:solidFill>
                  <a:schemeClr val="tx1"/>
                </a:solidFill>
                <a:latin typeface="+mn-lt"/>
                <a:ea typeface="+mn-ea"/>
                <a:cs typeface="Arial" panose="020B0604020202020204" pitchFamily="34" charset="0"/>
              </a:rPr>
              <a:t>Câu </a:t>
            </a:r>
            <a:r>
              <a:rPr lang="en-US" sz="2200" b="1" kern="1200" noProof="1">
                <a:solidFill>
                  <a:schemeClr val="tx1"/>
                </a:solidFill>
                <a:latin typeface="+mn-lt"/>
                <a:ea typeface="+mn-ea"/>
                <a:cs typeface="Arial" panose="020B0604020202020204" pitchFamily="34" charset="0"/>
              </a:rPr>
              <a:t>5</a:t>
            </a:r>
            <a:r>
              <a:rPr lang="vi-VN" sz="2200" b="1" kern="1200" noProof="1">
                <a:solidFill>
                  <a:schemeClr val="tx1"/>
                </a:solidFill>
                <a:latin typeface="+mn-lt"/>
                <a:ea typeface="+mn-ea"/>
                <a:cs typeface="Arial" panose="020B0604020202020204" pitchFamily="34" charset="0"/>
              </a:rPr>
              <a:t>: </a:t>
            </a:r>
            <a:r>
              <a:rPr lang="vi-VN" sz="2200" kern="1200" noProof="1">
                <a:solidFill>
                  <a:schemeClr val="tx1"/>
                </a:solidFill>
                <a:latin typeface="+mn-lt"/>
                <a:ea typeface="+mn-ea"/>
                <a:cs typeface="Arial" panose="020B0604020202020204" pitchFamily="34" charset="0"/>
              </a:rPr>
              <a:t>Vì sao các bạn nam trong lớp lại trở nên ân cần với các bạn nữ?</a:t>
            </a:r>
          </a:p>
        </p:txBody>
      </p:sp>
      <p:sp>
        <p:nvSpPr>
          <p:cNvPr id="4" name="Đáp án đúng">
            <a:extLst>
              <a:ext uri="{FF2B5EF4-FFF2-40B4-BE49-F238E27FC236}">
                <a16:creationId xmlns:a16="http://schemas.microsoft.com/office/drawing/2014/main" id="{AE1EC929-DADA-7462-B74D-49332C281D5D}"/>
              </a:ext>
            </a:extLst>
          </p:cNvPr>
          <p:cNvSpPr/>
          <p:nvPr/>
        </p:nvSpPr>
        <p:spPr>
          <a:xfrm>
            <a:off x="680581" y="237582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prstClr val="black"/>
                </a:solidFill>
                <a:latin typeface="+mn-lt"/>
                <a:ea typeface="+mn-ea"/>
                <a:cs typeface="Arial" panose="020B0604020202020204" pitchFamily="34" charset="0"/>
              </a:rPr>
              <a:t>A. Vì các bạn nam sợ các bạn nữ mách thầy giáo.</a:t>
            </a:r>
            <a:endParaRPr lang="vi-VN" sz="2200" kern="1200" noProof="1">
              <a:solidFill>
                <a:prstClr val="black"/>
              </a:solidFill>
              <a:latin typeface="+mn-lt"/>
              <a:ea typeface="+mn-ea"/>
              <a:cs typeface="Arial" panose="020B0604020202020204" pitchFamily="34" charset="0"/>
            </a:endParaRPr>
          </a:p>
        </p:txBody>
      </p:sp>
      <p:sp>
        <p:nvSpPr>
          <p:cNvPr id="5" name="Đáp án sai 1">
            <a:extLst>
              <a:ext uri="{FF2B5EF4-FFF2-40B4-BE49-F238E27FC236}">
                <a16:creationId xmlns:a16="http://schemas.microsoft.com/office/drawing/2014/main" id="{D295216A-7C10-431B-0C99-61982C031652}"/>
              </a:ext>
            </a:extLst>
          </p:cNvPr>
          <p:cNvSpPr/>
          <p:nvPr/>
        </p:nvSpPr>
        <p:spPr>
          <a:xfrm>
            <a:off x="680581" y="427539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prstClr val="black"/>
                </a:solidFill>
                <a:latin typeface="+mn-lt"/>
                <a:ea typeface="+mn-ea"/>
                <a:cs typeface="Arial" panose="020B0604020202020204" pitchFamily="34" charset="0"/>
              </a:rPr>
              <a:t>B. Vì các bạn nam muốn bắt chước hình ảnh người đàn ông lịch lãm ở trên phim</a:t>
            </a:r>
            <a:r>
              <a:rPr lang="en-US" sz="2200" kern="1200" noProof="1">
                <a:solidFill>
                  <a:prstClr val="black"/>
                </a:solidFill>
                <a:latin typeface="+mn-lt"/>
                <a:ea typeface="+mn-ea"/>
                <a:cs typeface="Arial" panose="020B0604020202020204" pitchFamily="34" charset="0"/>
              </a:rPr>
              <a:t>.</a:t>
            </a:r>
            <a:endParaRPr lang="vi-VN" sz="2200" kern="1200" noProof="1">
              <a:solidFill>
                <a:prstClr val="black"/>
              </a:solidFill>
              <a:latin typeface="+mn-lt"/>
              <a:ea typeface="+mn-ea"/>
              <a:cs typeface="Arial" panose="020B0604020202020204" pitchFamily="34" charset="0"/>
            </a:endParaRPr>
          </a:p>
        </p:txBody>
      </p:sp>
      <p:sp>
        <p:nvSpPr>
          <p:cNvPr id="6" name="Đáp án sai 2">
            <a:extLst>
              <a:ext uri="{FF2B5EF4-FFF2-40B4-BE49-F238E27FC236}">
                <a16:creationId xmlns:a16="http://schemas.microsoft.com/office/drawing/2014/main" id="{06448C57-2B88-741B-E9C9-AAD98A326B01}"/>
              </a:ext>
            </a:extLst>
          </p:cNvPr>
          <p:cNvSpPr/>
          <p:nvPr/>
        </p:nvSpPr>
        <p:spPr>
          <a:xfrm>
            <a:off x="6314849" y="237582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prstClr val="black"/>
                </a:solidFill>
                <a:latin typeface="+mn-lt"/>
                <a:ea typeface="+mn-ea"/>
                <a:cs typeface="Arial" panose="020B0604020202020204" pitchFamily="34" charset="0"/>
              </a:rPr>
              <a:t>C. Vì các bạn nam muốn lấy lòng các bạn nữ, để nhờ các bạn giúp dọn dẹp vệ sinh lớp</a:t>
            </a:r>
            <a:r>
              <a:rPr lang="en-US" sz="2200" kern="1200" noProof="1">
                <a:solidFill>
                  <a:prstClr val="black"/>
                </a:solidFill>
                <a:latin typeface="+mn-lt"/>
                <a:ea typeface="+mn-ea"/>
                <a:cs typeface="Arial" panose="020B0604020202020204" pitchFamily="34" charset="0"/>
              </a:rPr>
              <a:t>.</a:t>
            </a:r>
            <a:endParaRPr lang="vi-VN" sz="2200" kern="1200" noProof="1">
              <a:solidFill>
                <a:prstClr val="black"/>
              </a:solidFill>
              <a:latin typeface="+mn-lt"/>
              <a:ea typeface="+mn-ea"/>
              <a:cs typeface="Arial" panose="020B0604020202020204" pitchFamily="34" charset="0"/>
            </a:endParaRPr>
          </a:p>
        </p:txBody>
      </p:sp>
      <p:sp>
        <p:nvSpPr>
          <p:cNvPr id="7" name="Đáp án sai 3">
            <a:extLst>
              <a:ext uri="{FF2B5EF4-FFF2-40B4-BE49-F238E27FC236}">
                <a16:creationId xmlns:a16="http://schemas.microsoft.com/office/drawing/2014/main" id="{C97B3C6C-2467-BAC8-7AB1-BF6048C0B9D3}"/>
              </a:ext>
            </a:extLst>
          </p:cNvPr>
          <p:cNvSpPr/>
          <p:nvPr/>
        </p:nvSpPr>
        <p:spPr>
          <a:xfrm>
            <a:off x="6314847" y="427539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Vì các bạn nam muốn trở thành một người đàn ông chân chính theo lời thầy dạy</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8" name="Đáp án đúng">
            <a:extLst>
              <a:ext uri="{FF2B5EF4-FFF2-40B4-BE49-F238E27FC236}">
                <a16:creationId xmlns:a16="http://schemas.microsoft.com/office/drawing/2014/main" id="{D862F989-5258-B368-EE3B-B5B9C754A8AA}"/>
              </a:ext>
            </a:extLst>
          </p:cNvPr>
          <p:cNvSpPr/>
          <p:nvPr/>
        </p:nvSpPr>
        <p:spPr>
          <a:xfrm>
            <a:off x="6314847" y="4275395"/>
            <a:ext cx="5172882" cy="1674831"/>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Vì các bạn nam muốn trở thành một người đàn ông chân chính theo lời thầy dạy.</a:t>
            </a:r>
          </a:p>
        </p:txBody>
      </p:sp>
      <p:pic>
        <p:nvPicPr>
          <p:cNvPr id="9" name="Picture 8" descr="Logo, company name&#10;&#10;Description automatically generated">
            <a:extLst>
              <a:ext uri="{FF2B5EF4-FFF2-40B4-BE49-F238E27FC236}">
                <a16:creationId xmlns:a16="http://schemas.microsoft.com/office/drawing/2014/main" id="{A8532351-8F17-35B3-6B12-3B11FE5ABD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B1AA12AF-BC5D-F079-B506-AB19499B8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E0BB61-AF98-671B-31E7-201623F9F37C}"/>
              </a:ext>
            </a:extLst>
          </p:cNvPr>
          <p:cNvSpPr txBox="1"/>
          <p:nvPr/>
        </p:nvSpPr>
        <p:spPr>
          <a:xfrm>
            <a:off x="1809136" y="128152"/>
            <a:ext cx="8544232" cy="922594"/>
          </a:xfrm>
          <a:prstGeom prst="rect">
            <a:avLst/>
          </a:prstGeom>
          <a:noFill/>
        </p:spPr>
        <p:txBody>
          <a:bodyPr wrap="square" lIns="90711" tIns="0" rIns="90711" bIns="90711">
            <a:spAutoFit/>
          </a:bodyPr>
          <a:lstStyle/>
          <a:p>
            <a:pPr algn="ctr">
              <a:lnSpc>
                <a:spcPct val="150000"/>
              </a:lnSpc>
            </a:pPr>
            <a:r>
              <a:rPr lang="vi-VN" sz="3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vi-VN" sz="36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ĐỌC </a:t>
            </a:r>
            <a:r>
              <a:rPr lang="vi-VN" sz="36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THÀNH TIẾNG</a:t>
            </a:r>
          </a:p>
        </p:txBody>
      </p:sp>
      <p:pic>
        <p:nvPicPr>
          <p:cNvPr id="3" name="CUỘC+HỌP+BÍ+MẬT.wa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4735" y="1050746"/>
            <a:ext cx="10412361" cy="5546761"/>
          </a:xfrm>
          <a:prstGeom prst="rect">
            <a:avLst/>
          </a:prstGeom>
        </p:spPr>
      </p:pic>
    </p:spTree>
    <p:extLst>
      <p:ext uri="{BB962C8B-B14F-4D97-AF65-F5344CB8AC3E}">
        <p14:creationId xmlns:p14="http://schemas.microsoft.com/office/powerpoint/2010/main" val="6269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174EA6-37FF-76E0-8367-BDE4EEF0313C}"/>
            </a:ext>
          </a:extLst>
        </p:cNvPr>
        <p:cNvGrpSpPr/>
        <p:nvPr/>
      </p:nvGrpSpPr>
      <p:grpSpPr>
        <a:xfrm>
          <a:off x="0" y="0"/>
          <a:ext cx="0" cy="0"/>
          <a:chOff x="0" y="0"/>
          <a:chExt cx="0" cy="0"/>
        </a:xfrm>
      </p:grpSpPr>
      <p:grpSp>
        <p:nvGrpSpPr>
          <p:cNvPr id="3" name="Google Shape;440;p28">
            <a:extLst>
              <a:ext uri="{FF2B5EF4-FFF2-40B4-BE49-F238E27FC236}">
                <a16:creationId xmlns:a16="http://schemas.microsoft.com/office/drawing/2014/main" id="{B4C2C0BE-CEB0-65BB-052A-57F973406B06}"/>
              </a:ext>
            </a:extLst>
          </p:cNvPr>
          <p:cNvGrpSpPr/>
          <p:nvPr/>
        </p:nvGrpSpPr>
        <p:grpSpPr>
          <a:xfrm>
            <a:off x="887352" y="2173187"/>
            <a:ext cx="3150520" cy="4359808"/>
            <a:chOff x="624596" y="982906"/>
            <a:chExt cx="2001980" cy="3181003"/>
          </a:xfrm>
        </p:grpSpPr>
        <p:sp>
          <p:nvSpPr>
            <p:cNvPr id="4" name="Google Shape;441;p28">
              <a:extLst>
                <a:ext uri="{FF2B5EF4-FFF2-40B4-BE49-F238E27FC236}">
                  <a16:creationId xmlns:a16="http://schemas.microsoft.com/office/drawing/2014/main" id="{EA41DAAD-5934-2123-7FA3-8EAFBD421B4A}"/>
                </a:ext>
              </a:extLst>
            </p:cNvPr>
            <p:cNvSpPr/>
            <p:nvPr/>
          </p:nvSpPr>
          <p:spPr>
            <a:xfrm>
              <a:off x="744759" y="1142009"/>
              <a:ext cx="1881817" cy="3021900"/>
            </a:xfrm>
            <a:prstGeom prst="roundRect">
              <a:avLst>
                <a:gd name="adj" fmla="val 4313"/>
              </a:avLst>
            </a:prstGeom>
            <a:solidFill>
              <a:srgbClr val="68C0C5">
                <a:lumMod val="20000"/>
                <a:lumOff val="80000"/>
              </a:srgbClr>
            </a:solid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5" name="Google Shape;442;p28">
              <a:extLst>
                <a:ext uri="{FF2B5EF4-FFF2-40B4-BE49-F238E27FC236}">
                  <a16:creationId xmlns:a16="http://schemas.microsoft.com/office/drawing/2014/main" id="{760893A9-15CC-8461-2013-8F929EB43A45}"/>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grpSp>
      <p:pic>
        <p:nvPicPr>
          <p:cNvPr id="12" name="Picture 3">
            <a:extLst>
              <a:ext uri="{FF2B5EF4-FFF2-40B4-BE49-F238E27FC236}">
                <a16:creationId xmlns:a16="http://schemas.microsoft.com/office/drawing/2014/main" id="{90EFB171-71F2-9C76-F689-995CC5777A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57162" y="3095578"/>
            <a:ext cx="2767501" cy="3655480"/>
          </a:xfrm>
          <a:prstGeom prst="rect">
            <a:avLst/>
          </a:prstGeom>
        </p:spPr>
      </p:pic>
      <p:grpSp>
        <p:nvGrpSpPr>
          <p:cNvPr id="19" name="Group 18">
            <a:extLst>
              <a:ext uri="{FF2B5EF4-FFF2-40B4-BE49-F238E27FC236}">
                <a16:creationId xmlns:a16="http://schemas.microsoft.com/office/drawing/2014/main" id="{52B49AEB-1A04-8569-3817-10B0E87FFE72}"/>
              </a:ext>
            </a:extLst>
          </p:cNvPr>
          <p:cNvGrpSpPr/>
          <p:nvPr/>
        </p:nvGrpSpPr>
        <p:grpSpPr>
          <a:xfrm>
            <a:off x="5426001" y="3666849"/>
            <a:ext cx="6368192" cy="2753721"/>
            <a:chOff x="324823" y="1908157"/>
            <a:chExt cx="4776144" cy="2065291"/>
          </a:xfrm>
        </p:grpSpPr>
        <p:sp>
          <p:nvSpPr>
            <p:cNvPr id="21" name="Rounded Rectangle 46">
              <a:extLst>
                <a:ext uri="{FF2B5EF4-FFF2-40B4-BE49-F238E27FC236}">
                  <a16:creationId xmlns:a16="http://schemas.microsoft.com/office/drawing/2014/main" id="{96AA4E7A-C912-91B2-647D-177CEA1E7894}"/>
                </a:ext>
              </a:extLst>
            </p:cNvPr>
            <p:cNvSpPr/>
            <p:nvPr/>
          </p:nvSpPr>
          <p:spPr>
            <a:xfrm>
              <a:off x="546976" y="1908157"/>
              <a:ext cx="4553991" cy="2065291"/>
            </a:xfrm>
            <a:prstGeom prst="roundRect">
              <a:avLst/>
            </a:prstGeom>
            <a:solidFill>
              <a:srgbClr val="FFFFFF"/>
            </a:solidFill>
            <a:ln w="12700" cap="flat" cmpd="sng" algn="ctr">
              <a:solidFill>
                <a:srgbClr val="000000"/>
              </a:solidFill>
              <a:prstDash val="solid"/>
            </a:ln>
            <a:effectLst/>
          </p:spPr>
          <p:txBody>
            <a:bodyPr rtlCol="0" anchor="ctr"/>
            <a:lstStyle/>
            <a:p>
              <a:pPr algn="ctr" defTabSz="1219170">
                <a:buClrTx/>
                <a:defRPr/>
              </a:pPr>
              <a:endParaRPr lang="en-US" sz="2400">
                <a:solidFill>
                  <a:srgbClr val="FBE4D5"/>
                </a:solidFill>
                <a:latin typeface="+mj-lt"/>
                <a:ea typeface="+mn-ea"/>
              </a:endParaRPr>
            </a:p>
          </p:txBody>
        </p:sp>
        <p:pic>
          <p:nvPicPr>
            <p:cNvPr id="22" name="Picture 2" descr="https://cdn-icons-png.flaticon.com/128/5184/5184592.png">
              <a:extLst>
                <a:ext uri="{FF2B5EF4-FFF2-40B4-BE49-F238E27FC236}">
                  <a16:creationId xmlns:a16="http://schemas.microsoft.com/office/drawing/2014/main" id="{8E69831E-0DC8-00EB-9FC6-D61EA1B72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44B799A-E483-4851-0B9C-BDB6D5A6502F}"/>
                </a:ext>
              </a:extLst>
            </p:cNvPr>
            <p:cNvSpPr txBox="1"/>
            <p:nvPr/>
          </p:nvSpPr>
          <p:spPr>
            <a:xfrm>
              <a:off x="885519" y="2011173"/>
              <a:ext cx="3997925" cy="1859259"/>
            </a:xfrm>
            <a:prstGeom prst="rect">
              <a:avLst/>
            </a:prstGeom>
            <a:noFill/>
          </p:spPr>
          <p:txBody>
            <a:bodyPr wrap="square" rtlCol="0">
              <a:spAutoFit/>
            </a:bodyPr>
            <a:lstStyle/>
            <a:p>
              <a:pPr algn="just" defTabSz="1219170">
                <a:lnSpc>
                  <a:spcPct val="150000"/>
                </a:lnSpc>
                <a:buClrTx/>
                <a:defRPr/>
              </a:pPr>
              <a:r>
                <a:rPr lang="en-US" sz="2667" dirty="0" err="1">
                  <a:solidFill>
                    <a:sysClr val="windowText" lastClr="000000"/>
                  </a:solidFill>
                  <a:latin typeface="+mj-lt"/>
                </a:rPr>
                <a:t>Nhấn</a:t>
              </a:r>
              <a:r>
                <a:rPr lang="en-US" sz="2667" dirty="0">
                  <a:solidFill>
                    <a:sysClr val="windowText" lastClr="000000"/>
                  </a:solidFill>
                  <a:latin typeface="+mj-lt"/>
                </a:rPr>
                <a:t> </a:t>
              </a:r>
              <a:r>
                <a:rPr lang="en-US" sz="2667" dirty="0" err="1">
                  <a:solidFill>
                    <a:sysClr val="windowText" lastClr="000000"/>
                  </a:solidFill>
                  <a:latin typeface="+mj-lt"/>
                </a:rPr>
                <a:t>giọng</a:t>
              </a:r>
              <a:r>
                <a:rPr lang="en-US" sz="2667" dirty="0">
                  <a:solidFill>
                    <a:sysClr val="windowText" lastClr="000000"/>
                  </a:solidFill>
                  <a:latin typeface="+mj-lt"/>
                </a:rPr>
                <a:t> ở </a:t>
              </a:r>
              <a:r>
                <a:rPr lang="en-US" sz="2667" dirty="0" err="1">
                  <a:solidFill>
                    <a:sysClr val="windowText" lastClr="000000"/>
                  </a:solidFill>
                  <a:latin typeface="+mj-lt"/>
                </a:rPr>
                <a:t>những</a:t>
              </a:r>
              <a:r>
                <a:rPr lang="en-US" sz="2667" dirty="0">
                  <a:solidFill>
                    <a:sysClr val="windowText" lastClr="000000"/>
                  </a:solidFill>
                  <a:latin typeface="+mj-lt"/>
                </a:rPr>
                <a:t> </a:t>
              </a:r>
              <a:r>
                <a:rPr lang="en-US" sz="2667" dirty="0" err="1">
                  <a:solidFill>
                    <a:sysClr val="windowText" lastClr="000000"/>
                  </a:solidFill>
                  <a:latin typeface="+mj-lt"/>
                </a:rPr>
                <a:t>từ</a:t>
              </a:r>
              <a:r>
                <a:rPr lang="en-US" sz="2667" dirty="0">
                  <a:solidFill>
                    <a:sysClr val="windowText" lastClr="000000"/>
                  </a:solidFill>
                  <a:latin typeface="+mj-lt"/>
                </a:rPr>
                <a:t> </a:t>
              </a:r>
              <a:r>
                <a:rPr lang="en-US" sz="2667" dirty="0" err="1">
                  <a:solidFill>
                    <a:sysClr val="windowText" lastClr="000000"/>
                  </a:solidFill>
                  <a:latin typeface="+mj-lt"/>
                </a:rPr>
                <a:t>ngữ</a:t>
              </a:r>
              <a:r>
                <a:rPr lang="en-US" sz="2667" dirty="0">
                  <a:solidFill>
                    <a:sysClr val="windowText" lastClr="000000"/>
                  </a:solidFill>
                  <a:latin typeface="+mj-lt"/>
                </a:rPr>
                <a:t> </a:t>
              </a:r>
              <a:r>
                <a:rPr lang="en-US" sz="2667" dirty="0" err="1">
                  <a:solidFill>
                    <a:sysClr val="windowText" lastClr="000000"/>
                  </a:solidFill>
                  <a:latin typeface="+mj-lt"/>
                </a:rPr>
                <a:t>phù</a:t>
              </a:r>
              <a:r>
                <a:rPr lang="en-US" sz="2667" dirty="0">
                  <a:solidFill>
                    <a:sysClr val="windowText" lastClr="000000"/>
                  </a:solidFill>
                  <a:latin typeface="+mj-lt"/>
                </a:rPr>
                <a:t> </a:t>
              </a:r>
              <a:r>
                <a:rPr lang="en-US" sz="2667" dirty="0" err="1">
                  <a:solidFill>
                    <a:sysClr val="windowText" lastClr="000000"/>
                  </a:solidFill>
                  <a:latin typeface="+mj-lt"/>
                </a:rPr>
                <a:t>hợp</a:t>
              </a:r>
              <a:r>
                <a:rPr lang="en-US" sz="2667" dirty="0">
                  <a:solidFill>
                    <a:sysClr val="windowText" lastClr="000000"/>
                  </a:solidFill>
                  <a:latin typeface="+mj-lt"/>
                </a:rPr>
                <a:t>: </a:t>
              </a:r>
              <a:r>
                <a:rPr lang="en-US" sz="2667" dirty="0" err="1">
                  <a:solidFill>
                    <a:schemeClr val="tx1"/>
                  </a:solidFill>
                  <a:latin typeface="+mj-lt"/>
                </a:rPr>
                <a:t>những</a:t>
              </a:r>
              <a:r>
                <a:rPr lang="en-US" sz="2667" dirty="0">
                  <a:solidFill>
                    <a:schemeClr val="tx1"/>
                  </a:solidFill>
                  <a:latin typeface="+mj-lt"/>
                </a:rPr>
                <a:t> </a:t>
              </a:r>
              <a:r>
                <a:rPr lang="en-US" sz="2667" dirty="0" err="1">
                  <a:solidFill>
                    <a:schemeClr val="tx1"/>
                  </a:solidFill>
                  <a:latin typeface="+mj-lt"/>
                </a:rPr>
                <a:t>tình</a:t>
              </a:r>
              <a:r>
                <a:rPr lang="en-US" sz="2667" dirty="0">
                  <a:solidFill>
                    <a:schemeClr val="tx1"/>
                  </a:solidFill>
                  <a:latin typeface="+mj-lt"/>
                </a:rPr>
                <a:t> </a:t>
              </a:r>
              <a:r>
                <a:rPr lang="en-US" sz="2667" dirty="0" err="1">
                  <a:solidFill>
                    <a:schemeClr val="tx1"/>
                  </a:solidFill>
                  <a:latin typeface="+mj-lt"/>
                </a:rPr>
                <a:t>tiết</a:t>
              </a:r>
              <a:r>
                <a:rPr lang="en-US" sz="2667" dirty="0">
                  <a:solidFill>
                    <a:schemeClr val="tx1"/>
                  </a:solidFill>
                  <a:latin typeface="+mj-lt"/>
                </a:rPr>
                <a:t> </a:t>
              </a:r>
              <a:r>
                <a:rPr lang="en-US" sz="2667" dirty="0" err="1">
                  <a:solidFill>
                    <a:schemeClr val="tx1"/>
                  </a:solidFill>
                  <a:latin typeface="+mj-lt"/>
                </a:rPr>
                <a:t>bất</a:t>
              </a:r>
              <a:r>
                <a:rPr lang="en-US" sz="2667" dirty="0">
                  <a:solidFill>
                    <a:schemeClr val="tx1"/>
                  </a:solidFill>
                  <a:latin typeface="+mj-lt"/>
                </a:rPr>
                <a:t> </a:t>
              </a:r>
              <a:r>
                <a:rPr lang="en-US" sz="2667" dirty="0" err="1">
                  <a:solidFill>
                    <a:schemeClr val="tx1"/>
                  </a:solidFill>
                  <a:latin typeface="+mj-lt"/>
                </a:rPr>
                <a:t>ngờ</a:t>
              </a:r>
              <a:r>
                <a:rPr lang="en-US" sz="2667" dirty="0">
                  <a:solidFill>
                    <a:schemeClr val="tx1"/>
                  </a:solidFill>
                  <a:latin typeface="+mj-lt"/>
                </a:rPr>
                <a:t> </a:t>
              </a:r>
              <a:r>
                <a:rPr lang="en-US" sz="2667" dirty="0" err="1">
                  <a:solidFill>
                    <a:schemeClr val="tx1"/>
                  </a:solidFill>
                  <a:latin typeface="+mj-lt"/>
                </a:rPr>
                <a:t>hoặc</a:t>
              </a:r>
              <a:r>
                <a:rPr lang="en-US" sz="2667" dirty="0">
                  <a:solidFill>
                    <a:schemeClr val="tx1"/>
                  </a:solidFill>
                  <a:latin typeface="+mj-lt"/>
                </a:rPr>
                <a:t> </a:t>
              </a:r>
              <a:r>
                <a:rPr lang="en-US" sz="2667" dirty="0" err="1">
                  <a:solidFill>
                    <a:schemeClr val="tx1"/>
                  </a:solidFill>
                  <a:latin typeface="+mj-lt"/>
                </a:rPr>
                <a:t>từ</a:t>
              </a:r>
              <a:r>
                <a:rPr lang="en-US" sz="2667" dirty="0">
                  <a:solidFill>
                    <a:schemeClr val="tx1"/>
                  </a:solidFill>
                  <a:latin typeface="+mj-lt"/>
                </a:rPr>
                <a:t> </a:t>
              </a:r>
              <a:r>
                <a:rPr lang="en-US" sz="2667" dirty="0" err="1">
                  <a:solidFill>
                    <a:schemeClr val="tx1"/>
                  </a:solidFill>
                  <a:latin typeface="+mj-lt"/>
                </a:rPr>
                <a:t>ngữ</a:t>
              </a:r>
              <a:r>
                <a:rPr lang="en-US" sz="2667" dirty="0">
                  <a:solidFill>
                    <a:schemeClr val="tx1"/>
                  </a:solidFill>
                  <a:latin typeface="+mj-lt"/>
                </a:rPr>
                <a:t> </a:t>
              </a:r>
              <a:r>
                <a:rPr lang="en-US" sz="2667" dirty="0" err="1">
                  <a:solidFill>
                    <a:schemeClr val="tx1"/>
                  </a:solidFill>
                  <a:latin typeface="+mj-lt"/>
                </a:rPr>
                <a:t>thể</a:t>
              </a:r>
              <a:r>
                <a:rPr lang="en-US" sz="2667" dirty="0">
                  <a:solidFill>
                    <a:schemeClr val="tx1"/>
                  </a:solidFill>
                  <a:latin typeface="+mj-lt"/>
                </a:rPr>
                <a:t> </a:t>
              </a:r>
              <a:r>
                <a:rPr lang="en-US" sz="2667" dirty="0" err="1">
                  <a:solidFill>
                    <a:schemeClr val="tx1"/>
                  </a:solidFill>
                  <a:latin typeface="+mj-lt"/>
                </a:rPr>
                <a:t>hiện</a:t>
              </a:r>
              <a:r>
                <a:rPr lang="en-US" sz="2667" dirty="0">
                  <a:solidFill>
                    <a:schemeClr val="tx1"/>
                  </a:solidFill>
                  <a:latin typeface="+mj-lt"/>
                </a:rPr>
                <a:t> </a:t>
              </a:r>
              <a:r>
                <a:rPr lang="en-US" sz="2667" dirty="0" err="1">
                  <a:solidFill>
                    <a:schemeClr val="tx1"/>
                  </a:solidFill>
                  <a:latin typeface="+mj-lt"/>
                </a:rPr>
                <a:t>tâm</a:t>
              </a:r>
              <a:r>
                <a:rPr lang="en-US" sz="2667" dirty="0">
                  <a:solidFill>
                    <a:schemeClr val="tx1"/>
                  </a:solidFill>
                  <a:latin typeface="+mj-lt"/>
                </a:rPr>
                <a:t> </a:t>
              </a:r>
              <a:r>
                <a:rPr lang="en-US" sz="2667" dirty="0" err="1">
                  <a:solidFill>
                    <a:schemeClr val="tx1"/>
                  </a:solidFill>
                  <a:latin typeface="+mj-lt"/>
                </a:rPr>
                <a:t>trạng</a:t>
              </a:r>
              <a:r>
                <a:rPr lang="en-US" sz="2667" dirty="0">
                  <a:solidFill>
                    <a:schemeClr val="tx1"/>
                  </a:solidFill>
                  <a:latin typeface="+mj-lt"/>
                </a:rPr>
                <a:t>, </a:t>
              </a:r>
              <a:r>
                <a:rPr lang="en-US" sz="2667" dirty="0" err="1">
                  <a:solidFill>
                    <a:schemeClr val="tx1"/>
                  </a:solidFill>
                  <a:latin typeface="+mj-lt"/>
                </a:rPr>
                <a:t>cảm</a:t>
              </a:r>
              <a:r>
                <a:rPr lang="en-US" sz="2667" dirty="0">
                  <a:solidFill>
                    <a:schemeClr val="tx1"/>
                  </a:solidFill>
                  <a:latin typeface="+mj-lt"/>
                </a:rPr>
                <a:t> </a:t>
              </a:r>
              <a:r>
                <a:rPr lang="en-US" sz="2667" dirty="0" err="1">
                  <a:solidFill>
                    <a:schemeClr val="tx1"/>
                  </a:solidFill>
                  <a:latin typeface="+mj-lt"/>
                </a:rPr>
                <a:t>xúc</a:t>
              </a:r>
              <a:r>
                <a:rPr lang="en-US" sz="2667" dirty="0">
                  <a:solidFill>
                    <a:schemeClr val="tx1"/>
                  </a:solidFill>
                  <a:latin typeface="+mj-lt"/>
                </a:rPr>
                <a:t> </a:t>
              </a:r>
              <a:r>
                <a:rPr lang="en-US" sz="2667" dirty="0" err="1">
                  <a:solidFill>
                    <a:schemeClr val="tx1"/>
                  </a:solidFill>
                  <a:latin typeface="+mj-lt"/>
                </a:rPr>
                <a:t>của</a:t>
              </a:r>
              <a:r>
                <a:rPr lang="en-US" sz="2667" dirty="0">
                  <a:solidFill>
                    <a:schemeClr val="tx1"/>
                  </a:solidFill>
                  <a:latin typeface="+mj-lt"/>
                </a:rPr>
                <a:t> </a:t>
              </a:r>
              <a:r>
                <a:rPr lang="en-US" sz="2667" dirty="0" err="1">
                  <a:solidFill>
                    <a:schemeClr val="tx1"/>
                  </a:solidFill>
                  <a:latin typeface="+mj-lt"/>
                </a:rPr>
                <a:t>nhân</a:t>
              </a:r>
              <a:r>
                <a:rPr lang="en-US" sz="2667" dirty="0">
                  <a:solidFill>
                    <a:schemeClr val="tx1"/>
                  </a:solidFill>
                  <a:latin typeface="+mj-lt"/>
                </a:rPr>
                <a:t> </a:t>
              </a:r>
              <a:r>
                <a:rPr lang="en-US" sz="2667" dirty="0" err="1">
                  <a:solidFill>
                    <a:schemeClr val="tx1"/>
                  </a:solidFill>
                  <a:latin typeface="+mj-lt"/>
                </a:rPr>
                <a:t>vật</a:t>
              </a:r>
              <a:r>
                <a:rPr lang="en-US" sz="2667" dirty="0">
                  <a:solidFill>
                    <a:schemeClr val="tx1"/>
                  </a:solidFill>
                  <a:latin typeface="+mj-lt"/>
                </a:rPr>
                <a:t>. </a:t>
              </a:r>
            </a:p>
          </p:txBody>
        </p:sp>
      </p:grpSp>
      <p:grpSp>
        <p:nvGrpSpPr>
          <p:cNvPr id="24" name="Group 23">
            <a:extLst>
              <a:ext uri="{FF2B5EF4-FFF2-40B4-BE49-F238E27FC236}">
                <a16:creationId xmlns:a16="http://schemas.microsoft.com/office/drawing/2014/main" id="{653CC6B6-8AE8-EE78-A9B2-8CC140A730B2}"/>
              </a:ext>
            </a:extLst>
          </p:cNvPr>
          <p:cNvGrpSpPr/>
          <p:nvPr/>
        </p:nvGrpSpPr>
        <p:grpSpPr>
          <a:xfrm>
            <a:off x="5426001" y="1867272"/>
            <a:ext cx="6368192" cy="1453919"/>
            <a:chOff x="324823" y="1908158"/>
            <a:chExt cx="4776144" cy="1090439"/>
          </a:xfrm>
        </p:grpSpPr>
        <p:sp>
          <p:nvSpPr>
            <p:cNvPr id="25" name="Rounded Rectangle 46">
              <a:extLst>
                <a:ext uri="{FF2B5EF4-FFF2-40B4-BE49-F238E27FC236}">
                  <a16:creationId xmlns:a16="http://schemas.microsoft.com/office/drawing/2014/main" id="{97359D16-E9D1-F143-87DC-4649B2DB4BD8}"/>
                </a:ext>
              </a:extLst>
            </p:cNvPr>
            <p:cNvSpPr/>
            <p:nvPr/>
          </p:nvSpPr>
          <p:spPr>
            <a:xfrm>
              <a:off x="546976" y="1908158"/>
              <a:ext cx="4553991" cy="1090439"/>
            </a:xfrm>
            <a:prstGeom prst="roundRect">
              <a:avLst/>
            </a:prstGeom>
            <a:solidFill>
              <a:srgbClr val="FFFFFF"/>
            </a:solidFill>
            <a:ln w="12700" cap="flat" cmpd="sng" algn="ctr">
              <a:solidFill>
                <a:srgbClr val="000000"/>
              </a:solidFill>
              <a:prstDash val="solid"/>
            </a:ln>
            <a:effectLst/>
          </p:spPr>
          <p:txBody>
            <a:bodyPr rtlCol="0" anchor="ctr"/>
            <a:lstStyle/>
            <a:p>
              <a:pPr algn="ctr" defTabSz="1219170">
                <a:buClrTx/>
                <a:defRPr/>
              </a:pPr>
              <a:endParaRPr lang="en-US" sz="2400">
                <a:solidFill>
                  <a:srgbClr val="FBE4D5"/>
                </a:solidFill>
                <a:latin typeface="+mj-lt"/>
                <a:ea typeface="+mn-ea"/>
              </a:endParaRPr>
            </a:p>
          </p:txBody>
        </p:sp>
        <p:pic>
          <p:nvPicPr>
            <p:cNvPr id="26" name="Picture 2" descr="https://cdn-icons-png.flaticon.com/128/5184/5184592.png">
              <a:extLst>
                <a:ext uri="{FF2B5EF4-FFF2-40B4-BE49-F238E27FC236}">
                  <a16:creationId xmlns:a16="http://schemas.microsoft.com/office/drawing/2014/main" id="{F2EEDD9E-4EDC-8D38-91BD-F9DE776D27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DCBFD47-54FA-38C9-2398-1FCDD76DDD8D}"/>
                </a:ext>
              </a:extLst>
            </p:cNvPr>
            <p:cNvSpPr txBox="1"/>
            <p:nvPr/>
          </p:nvSpPr>
          <p:spPr>
            <a:xfrm>
              <a:off x="827323" y="2200011"/>
              <a:ext cx="4110228" cy="377074"/>
            </a:xfrm>
            <a:prstGeom prst="rect">
              <a:avLst/>
            </a:prstGeom>
            <a:noFill/>
          </p:spPr>
          <p:txBody>
            <a:bodyPr wrap="square" rtlCol="0">
              <a:spAutoFit/>
            </a:bodyPr>
            <a:lstStyle/>
            <a:p>
              <a:pPr algn="ctr" defTabSz="1219170">
                <a:buClrTx/>
                <a:defRPr/>
              </a:pPr>
              <a:r>
                <a:rPr lang="en-US" sz="2667" dirty="0" err="1">
                  <a:solidFill>
                    <a:sysClr val="windowText" lastClr="000000"/>
                  </a:solidFill>
                  <a:latin typeface="+mj-lt"/>
                </a:rPr>
                <a:t>Cả</a:t>
              </a:r>
              <a:r>
                <a:rPr lang="en-US" sz="2667" dirty="0">
                  <a:solidFill>
                    <a:sysClr val="windowText" lastClr="000000"/>
                  </a:solidFill>
                  <a:latin typeface="+mj-lt"/>
                </a:rPr>
                <a:t> </a:t>
              </a:r>
              <a:r>
                <a:rPr lang="en-US" sz="2667" dirty="0" err="1">
                  <a:solidFill>
                    <a:sysClr val="windowText" lastClr="000000"/>
                  </a:solidFill>
                  <a:latin typeface="+mj-lt"/>
                </a:rPr>
                <a:t>bài</a:t>
              </a:r>
              <a:r>
                <a:rPr lang="en-US" sz="2667" dirty="0">
                  <a:solidFill>
                    <a:sysClr val="windowText" lastClr="000000"/>
                  </a:solidFill>
                  <a:latin typeface="+mj-lt"/>
                </a:rPr>
                <a:t> </a:t>
              </a:r>
              <a:r>
                <a:rPr lang="en-US" sz="2667" dirty="0" err="1">
                  <a:solidFill>
                    <a:sysClr val="windowText" lastClr="000000"/>
                  </a:solidFill>
                  <a:latin typeface="+mj-lt"/>
                </a:rPr>
                <a:t>đọc</a:t>
              </a:r>
              <a:r>
                <a:rPr lang="en-US" sz="2667" dirty="0">
                  <a:solidFill>
                    <a:sysClr val="windowText" lastClr="000000"/>
                  </a:solidFill>
                  <a:latin typeface="+mj-lt"/>
                </a:rPr>
                <a:t> </a:t>
              </a:r>
              <a:r>
                <a:rPr lang="en-US" sz="2667" dirty="0" err="1">
                  <a:solidFill>
                    <a:sysClr val="windowText" lastClr="000000"/>
                  </a:solidFill>
                  <a:latin typeface="+mj-lt"/>
                </a:rPr>
                <a:t>với</a:t>
              </a:r>
              <a:r>
                <a:rPr lang="en-US" sz="2667" dirty="0">
                  <a:solidFill>
                    <a:sysClr val="windowText" lastClr="000000"/>
                  </a:solidFill>
                  <a:latin typeface="+mj-lt"/>
                </a:rPr>
                <a:t> </a:t>
              </a:r>
              <a:r>
                <a:rPr lang="en-US" sz="2667" dirty="0" err="1">
                  <a:solidFill>
                    <a:sysClr val="windowText" lastClr="000000"/>
                  </a:solidFill>
                  <a:latin typeface="+mj-lt"/>
                </a:rPr>
                <a:t>giọng</a:t>
              </a:r>
              <a:r>
                <a:rPr lang="en-US" sz="2667" dirty="0">
                  <a:solidFill>
                    <a:sysClr val="windowText" lastClr="000000"/>
                  </a:solidFill>
                  <a:latin typeface="+mj-lt"/>
                </a:rPr>
                <a:t> </a:t>
              </a:r>
              <a:r>
                <a:rPr lang="en-US" sz="2667" dirty="0" err="1">
                  <a:solidFill>
                    <a:sysClr val="windowText" lastClr="000000"/>
                  </a:solidFill>
                  <a:latin typeface="+mj-lt"/>
                </a:rPr>
                <a:t>diễn</a:t>
              </a:r>
              <a:r>
                <a:rPr lang="en-US" sz="2667" dirty="0">
                  <a:solidFill>
                    <a:sysClr val="windowText" lastClr="000000"/>
                  </a:solidFill>
                  <a:latin typeface="+mj-lt"/>
                </a:rPr>
                <a:t> </a:t>
              </a:r>
              <a:r>
                <a:rPr lang="en-US" sz="2667" dirty="0" err="1">
                  <a:solidFill>
                    <a:sysClr val="windowText" lastClr="000000"/>
                  </a:solidFill>
                  <a:latin typeface="+mj-lt"/>
                </a:rPr>
                <a:t>cảm</a:t>
              </a:r>
              <a:r>
                <a:rPr lang="en-US" sz="2667" dirty="0">
                  <a:solidFill>
                    <a:sysClr val="windowText" lastClr="000000"/>
                  </a:solidFill>
                  <a:latin typeface="+mj-lt"/>
                </a:rPr>
                <a:t>.</a:t>
              </a:r>
            </a:p>
          </p:txBody>
        </p:sp>
      </p:grpSp>
      <p:sp>
        <p:nvSpPr>
          <p:cNvPr id="28" name="Plaque 27">
            <a:extLst>
              <a:ext uri="{FF2B5EF4-FFF2-40B4-BE49-F238E27FC236}">
                <a16:creationId xmlns:a16="http://schemas.microsoft.com/office/drawing/2014/main" id="{187C52FB-BB6B-CCB2-6237-682AD0DE7319}"/>
              </a:ext>
            </a:extLst>
          </p:cNvPr>
          <p:cNvSpPr/>
          <p:nvPr/>
        </p:nvSpPr>
        <p:spPr>
          <a:xfrm>
            <a:off x="397807" y="1698915"/>
            <a:ext cx="2496054" cy="3372226"/>
          </a:xfrm>
          <a:prstGeom prst="plaque">
            <a:avLst/>
          </a:prstGeom>
          <a:solidFill>
            <a:srgbClr val="FFFFFF"/>
          </a:solidFill>
          <a:ln w="25400" cap="flat" cmpd="sng" algn="ctr">
            <a:solidFill>
              <a:srgbClr val="FFE599">
                <a:lumMod val="10000"/>
              </a:srgbClr>
            </a:solidFill>
            <a:prstDash val="solid"/>
          </a:ln>
          <a:effectLst/>
        </p:spPr>
        <p:txBody>
          <a:bodyPr rtlCol="0" anchor="ctr"/>
          <a:lstStyle/>
          <a:p>
            <a:pPr algn="ctr" defTabSz="1219170">
              <a:lnSpc>
                <a:spcPct val="150000"/>
              </a:lnSpc>
              <a:buClrTx/>
              <a:defRPr/>
            </a:pPr>
            <a:r>
              <a:rPr lang="en-US" sz="3600" b="1" dirty="0">
                <a:solidFill>
                  <a:srgbClr val="002060"/>
                </a:solidFill>
                <a:latin typeface="+mj-lt"/>
                <a:ea typeface="+mn-ea"/>
              </a:rPr>
              <a:t>GIỌNG</a:t>
            </a:r>
          </a:p>
          <a:p>
            <a:pPr algn="ctr" defTabSz="1219170">
              <a:lnSpc>
                <a:spcPct val="150000"/>
              </a:lnSpc>
              <a:buClrTx/>
              <a:defRPr/>
            </a:pPr>
            <a:r>
              <a:rPr lang="en-US" sz="3600" b="1" dirty="0">
                <a:solidFill>
                  <a:srgbClr val="002060"/>
                </a:solidFill>
                <a:latin typeface="+mj-lt"/>
                <a:ea typeface="+mn-ea"/>
              </a:rPr>
              <a:t>ĐỌC </a:t>
            </a:r>
          </a:p>
          <a:p>
            <a:pPr algn="ctr" defTabSz="1219170">
              <a:lnSpc>
                <a:spcPct val="150000"/>
              </a:lnSpc>
              <a:buClrTx/>
              <a:defRPr/>
            </a:pPr>
            <a:r>
              <a:rPr lang="en-US" sz="3600" b="1" dirty="0">
                <a:solidFill>
                  <a:srgbClr val="002060"/>
                </a:solidFill>
                <a:latin typeface="+mj-lt"/>
                <a:ea typeface="+mn-ea"/>
              </a:rPr>
              <a:t>TRONG </a:t>
            </a:r>
          </a:p>
          <a:p>
            <a:pPr algn="ctr" defTabSz="1219170">
              <a:lnSpc>
                <a:spcPct val="150000"/>
              </a:lnSpc>
              <a:buClrTx/>
              <a:defRPr/>
            </a:pPr>
            <a:r>
              <a:rPr lang="en-US" sz="3600" b="1" dirty="0">
                <a:solidFill>
                  <a:srgbClr val="002060"/>
                </a:solidFill>
                <a:latin typeface="+mj-lt"/>
                <a:ea typeface="+mn-ea"/>
              </a:rPr>
              <a:t>BÀI</a:t>
            </a:r>
          </a:p>
        </p:txBody>
      </p:sp>
    </p:spTree>
    <p:extLst>
      <p:ext uri="{BB962C8B-B14F-4D97-AF65-F5344CB8AC3E}">
        <p14:creationId xmlns:p14="http://schemas.microsoft.com/office/powerpoint/2010/main" val="4325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3B497B-FC3B-E358-82F6-46D3F47F301E}"/>
            </a:ext>
          </a:extLst>
        </p:cNvPr>
        <p:cNvGrpSpPr/>
        <p:nvPr/>
      </p:nvGrpSpPr>
      <p:grpSpPr>
        <a:xfrm>
          <a:off x="0" y="0"/>
          <a:ext cx="0" cy="0"/>
          <a:chOff x="0" y="0"/>
          <a:chExt cx="0" cy="0"/>
        </a:xfrm>
      </p:grpSpPr>
      <p:sp>
        <p:nvSpPr>
          <p:cNvPr id="13" name="Cloud 12">
            <a:extLst>
              <a:ext uri="{FF2B5EF4-FFF2-40B4-BE49-F238E27FC236}">
                <a16:creationId xmlns:a16="http://schemas.microsoft.com/office/drawing/2014/main" id="{EE5586B9-2361-6D41-BCCC-1049959F8390}"/>
              </a:ext>
            </a:extLst>
          </p:cNvPr>
          <p:cNvSpPr/>
          <p:nvPr/>
        </p:nvSpPr>
        <p:spPr>
          <a:xfrm>
            <a:off x="961839" y="2522697"/>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dirty="0" err="1">
                <a:solidFill>
                  <a:prstClr val="black"/>
                </a:solidFill>
                <a:latin typeface="+mn-lt"/>
                <a:ea typeface="+mn-ea"/>
                <a:cs typeface="Arial" panose="020B0604020202020204" pitchFamily="34" charset="0"/>
              </a:rPr>
              <a:t>Ê-lê-na</a:t>
            </a:r>
            <a:endParaRPr lang="en-US" sz="2400" i="1" kern="1200" dirty="0">
              <a:solidFill>
                <a:prstClr val="black"/>
              </a:solidFill>
              <a:latin typeface="+mn-lt"/>
              <a:ea typeface="+mn-ea"/>
              <a:cs typeface="Arial" panose="020B0604020202020204" pitchFamily="34" charset="0"/>
            </a:endParaRPr>
          </a:p>
        </p:txBody>
      </p:sp>
      <p:sp>
        <p:nvSpPr>
          <p:cNvPr id="14" name="Cloud 13">
            <a:extLst>
              <a:ext uri="{FF2B5EF4-FFF2-40B4-BE49-F238E27FC236}">
                <a16:creationId xmlns:a16="http://schemas.microsoft.com/office/drawing/2014/main" id="{E4A5ED32-9E35-600C-E274-45714ED2635B}"/>
              </a:ext>
            </a:extLst>
          </p:cNvPr>
          <p:cNvSpPr/>
          <p:nvPr/>
        </p:nvSpPr>
        <p:spPr>
          <a:xfrm>
            <a:off x="4617135" y="251069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Giu-ri-cô</a:t>
            </a:r>
            <a:endParaRPr lang="en-US" sz="2400" i="1" kern="1200" dirty="0">
              <a:solidFill>
                <a:prstClr val="black"/>
              </a:solidFill>
              <a:latin typeface="+mn-lt"/>
              <a:ea typeface="+mn-ea"/>
              <a:cs typeface="Arial" panose="020B0604020202020204" pitchFamily="34" charset="0"/>
            </a:endParaRPr>
          </a:p>
        </p:txBody>
      </p:sp>
      <p:sp>
        <p:nvSpPr>
          <p:cNvPr id="15" name="Cloud 14">
            <a:extLst>
              <a:ext uri="{FF2B5EF4-FFF2-40B4-BE49-F238E27FC236}">
                <a16:creationId xmlns:a16="http://schemas.microsoft.com/office/drawing/2014/main" id="{AB7A4FFD-F140-191A-DD11-5106BCF46BF7}"/>
              </a:ext>
            </a:extLst>
          </p:cNvPr>
          <p:cNvSpPr/>
          <p:nvPr/>
        </p:nvSpPr>
        <p:spPr>
          <a:xfrm>
            <a:off x="8282608" y="2359579"/>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vi-VN" sz="2400" i="1" kern="1200" dirty="0">
                <a:solidFill>
                  <a:prstClr val="black"/>
                </a:solidFill>
                <a:latin typeface="+mn-lt"/>
                <a:ea typeface="+mn-ea"/>
                <a:cs typeface="Arial" panose="020B0604020202020204" pitchFamily="34" charset="0"/>
              </a:rPr>
              <a:t>lừng khừng</a:t>
            </a:r>
            <a:endParaRPr lang="en-US" sz="2400" i="1" kern="1200" dirty="0">
              <a:solidFill>
                <a:prstClr val="black"/>
              </a:solidFill>
              <a:latin typeface="+mn-lt"/>
              <a:ea typeface="+mn-ea"/>
              <a:cs typeface="Arial" panose="020B0604020202020204" pitchFamily="34" charset="0"/>
            </a:endParaRPr>
          </a:p>
        </p:txBody>
      </p:sp>
      <p:sp>
        <p:nvSpPr>
          <p:cNvPr id="16" name="Cloud 15">
            <a:extLst>
              <a:ext uri="{FF2B5EF4-FFF2-40B4-BE49-F238E27FC236}">
                <a16:creationId xmlns:a16="http://schemas.microsoft.com/office/drawing/2014/main" id="{4BE16ECB-09FB-3BE7-0A8E-3F0B3AED1B7E}"/>
              </a:ext>
            </a:extLst>
          </p:cNvPr>
          <p:cNvSpPr/>
          <p:nvPr/>
        </p:nvSpPr>
        <p:spPr>
          <a:xfrm>
            <a:off x="961838"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xốc nách</a:t>
            </a:r>
            <a:endParaRPr lang="en-US" sz="2400" i="1" kern="1200" dirty="0">
              <a:solidFill>
                <a:prstClr val="black"/>
              </a:solidFill>
              <a:latin typeface="+mn-lt"/>
              <a:ea typeface="+mn-ea"/>
              <a:cs typeface="Arial" panose="020B0604020202020204" pitchFamily="34" charset="0"/>
            </a:endParaRPr>
          </a:p>
        </p:txBody>
      </p:sp>
      <p:sp>
        <p:nvSpPr>
          <p:cNvPr id="17" name="Cloud 16">
            <a:extLst>
              <a:ext uri="{FF2B5EF4-FFF2-40B4-BE49-F238E27FC236}">
                <a16:creationId xmlns:a16="http://schemas.microsoft.com/office/drawing/2014/main" id="{E952709E-9FB4-62BF-DB29-90E6D91FDD2A}"/>
              </a:ext>
            </a:extLst>
          </p:cNvPr>
          <p:cNvSpPr/>
          <p:nvPr/>
        </p:nvSpPr>
        <p:spPr>
          <a:xfrm>
            <a:off x="4617135"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ngã khuỵu</a:t>
            </a:r>
            <a:endParaRPr lang="en-US" sz="2400" i="1" kern="1200" dirty="0">
              <a:solidFill>
                <a:prstClr val="black"/>
              </a:solidFill>
              <a:latin typeface="+mn-lt"/>
              <a:ea typeface="+mn-ea"/>
              <a:cs typeface="Arial" panose="020B0604020202020204" pitchFamily="34" charset="0"/>
            </a:endParaRPr>
          </a:p>
        </p:txBody>
      </p:sp>
      <p:sp>
        <p:nvSpPr>
          <p:cNvPr id="18" name="Cloud 17">
            <a:extLst>
              <a:ext uri="{FF2B5EF4-FFF2-40B4-BE49-F238E27FC236}">
                <a16:creationId xmlns:a16="http://schemas.microsoft.com/office/drawing/2014/main" id="{31993CE4-8427-4649-4491-A08686145D0B}"/>
              </a:ext>
            </a:extLst>
          </p:cNvPr>
          <p:cNvSpPr/>
          <p:nvPr/>
        </p:nvSpPr>
        <p:spPr>
          <a:xfrm>
            <a:off x="8282608"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Xa-sa</a:t>
            </a:r>
            <a:endParaRPr lang="en-US" sz="2400" i="1" kern="1200" dirty="0">
              <a:solidFill>
                <a:prstClr val="black"/>
              </a:solidFill>
              <a:latin typeface="+mn-lt"/>
              <a:ea typeface="+mn-ea"/>
              <a:cs typeface="Arial" panose="020B0604020202020204" pitchFamily="34" charset="0"/>
            </a:endParaRPr>
          </a:p>
        </p:txBody>
      </p:sp>
      <p:sp>
        <p:nvSpPr>
          <p:cNvPr id="20" name="TextBox 19">
            <a:extLst>
              <a:ext uri="{FF2B5EF4-FFF2-40B4-BE49-F238E27FC236}">
                <a16:creationId xmlns:a16="http://schemas.microsoft.com/office/drawing/2014/main" id="{E4F3A26D-9860-5BDA-B893-338CA87AFC31}"/>
              </a:ext>
            </a:extLst>
          </p:cNvPr>
          <p:cNvSpPr txBox="1"/>
          <p:nvPr/>
        </p:nvSpPr>
        <p:spPr>
          <a:xfrm>
            <a:off x="3042911" y="1696287"/>
            <a:ext cx="6096000" cy="461665"/>
          </a:xfrm>
          <a:prstGeom prst="rect">
            <a:avLst/>
          </a:prstGeom>
          <a:noFill/>
        </p:spPr>
        <p:txBody>
          <a:bodyPr wrap="square">
            <a:spAutoFit/>
          </a:bodyPr>
          <a:lstStyle/>
          <a:p>
            <a:pPr algn="ctr">
              <a:buClrTx/>
              <a:buFontTx/>
              <a:buNone/>
              <a:defRPr/>
            </a:pPr>
            <a:r>
              <a:rPr lang="en-US" sz="2400" b="1" dirty="0">
                <a:solidFill>
                  <a:schemeClr val="tx1"/>
                </a:solidFill>
                <a:latin typeface="+mn-lt"/>
                <a:ea typeface="+mn-ea"/>
                <a:cs typeface="Arial" panose="020B0604020202020204" pitchFamily="34" charset="0"/>
              </a:rPr>
              <a:t>LUYỆN ĐỌC MỘT SỐ TỪ KHÓ</a:t>
            </a:r>
          </a:p>
        </p:txBody>
      </p:sp>
    </p:spTree>
    <p:extLst>
      <p:ext uri="{BB962C8B-B14F-4D97-AF65-F5344CB8AC3E}">
        <p14:creationId xmlns:p14="http://schemas.microsoft.com/office/powerpoint/2010/main" val="1177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5D3DE0-70DF-C78F-3196-CC6121CE2472}"/>
            </a:ext>
          </a:extLst>
        </p:cNvPr>
        <p:cNvGrpSpPr/>
        <p:nvPr/>
      </p:nvGrpSpPr>
      <p:grpSpPr>
        <a:xfrm>
          <a:off x="0" y="0"/>
          <a:ext cx="0" cy="0"/>
          <a:chOff x="0" y="0"/>
          <a:chExt cx="0" cy="0"/>
        </a:xfrm>
      </p:grpSpPr>
      <p:sp>
        <p:nvSpPr>
          <p:cNvPr id="5" name="Rounded Rectangle 12">
            <a:extLst>
              <a:ext uri="{FF2B5EF4-FFF2-40B4-BE49-F238E27FC236}">
                <a16:creationId xmlns:a16="http://schemas.microsoft.com/office/drawing/2014/main" id="{59AFE0E0-A390-B946-0C5B-FD7E6DF55646}"/>
              </a:ext>
            </a:extLst>
          </p:cNvPr>
          <p:cNvSpPr/>
          <p:nvPr/>
        </p:nvSpPr>
        <p:spPr>
          <a:xfrm>
            <a:off x="1529345" y="1473003"/>
            <a:ext cx="9133309" cy="991899"/>
          </a:xfrm>
          <a:prstGeom prst="roundRect">
            <a:avLst>
              <a:gd name="adj" fmla="val 18641"/>
            </a:avLst>
          </a:prstGeom>
          <a:no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576026">
              <a:defRPr/>
            </a:pPr>
            <a:r>
              <a:rPr lang="en-US" sz="2400" b="1" kern="1200" dirty="0" err="1">
                <a:solidFill>
                  <a:sysClr val="windowText" lastClr="000000"/>
                </a:solidFill>
                <a:cs typeface="Arial" panose="020B0604020202020204" pitchFamily="34" charset="0"/>
              </a:rPr>
              <a:t>Một</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số</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câu</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thể</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hiện</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cảm</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xúc</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suy</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nghĩ</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của</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nhân</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vật</a:t>
            </a:r>
            <a:endParaRPr lang="en-US" sz="2400" b="1" kern="1200" dirty="0">
              <a:solidFill>
                <a:sysClr val="windowText" lastClr="000000"/>
              </a:solidFill>
              <a:cs typeface="Arial" panose="020B0604020202020204" pitchFamily="34" charset="0"/>
            </a:endParaRPr>
          </a:p>
        </p:txBody>
      </p:sp>
      <p:sp>
        <p:nvSpPr>
          <p:cNvPr id="6" name="Rounded Rectangle 207">
            <a:extLst>
              <a:ext uri="{FF2B5EF4-FFF2-40B4-BE49-F238E27FC236}">
                <a16:creationId xmlns:a16="http://schemas.microsoft.com/office/drawing/2014/main" id="{DEC1F0ED-1733-D37D-3877-7778C426AA67}"/>
              </a:ext>
            </a:extLst>
          </p:cNvPr>
          <p:cNvSpPr/>
          <p:nvPr/>
        </p:nvSpPr>
        <p:spPr>
          <a:xfrm>
            <a:off x="4816415" y="2438399"/>
            <a:ext cx="6980089" cy="1144212"/>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lnSpc>
                <a:spcPct val="150000"/>
              </a:lnSpc>
              <a:buClrTx/>
            </a:pPr>
            <a:r>
              <a:rPr lang="vi-VN" sz="2400" b="1" dirty="0">
                <a:solidFill>
                  <a:sysClr val="windowText" lastClr="000000"/>
                </a:solidFill>
                <a:latin typeface="+mn-lt"/>
                <a:ea typeface="+mn-ea"/>
                <a:cs typeface="Arial" panose="020B0604020202020204" pitchFamily="34" charset="0"/>
              </a:rPr>
              <a:t>Giọng đọc nghiêm nghị: </a:t>
            </a:r>
            <a:r>
              <a:rPr lang="vi-VN" sz="2400" dirty="0">
                <a:solidFill>
                  <a:sysClr val="windowText" lastClr="000000"/>
                </a:solidFill>
                <a:latin typeface="+mn-lt"/>
                <a:ea typeface="+mn-ea"/>
                <a:cs typeface="Arial" panose="020B0604020202020204" pitchFamily="34" charset="0"/>
              </a:rPr>
              <a:t>“Em hãy giúp bạn đứng lên!” </a:t>
            </a:r>
          </a:p>
        </p:txBody>
      </p:sp>
      <p:cxnSp>
        <p:nvCxnSpPr>
          <p:cNvPr id="7" name="Elbow Connector 209">
            <a:extLst>
              <a:ext uri="{FF2B5EF4-FFF2-40B4-BE49-F238E27FC236}">
                <a16:creationId xmlns:a16="http://schemas.microsoft.com/office/drawing/2014/main" id="{A7C58451-C70F-8D04-1251-E9CCC470E10A}"/>
              </a:ext>
            </a:extLst>
          </p:cNvPr>
          <p:cNvCxnSpPr>
            <a:cxnSpLocks/>
            <a:stCxn id="12" idx="3"/>
            <a:endCxn id="6" idx="1"/>
          </p:cNvCxnSpPr>
          <p:nvPr/>
        </p:nvCxnSpPr>
        <p:spPr>
          <a:xfrm flipV="1">
            <a:off x="3798099" y="3010505"/>
            <a:ext cx="1018316" cy="1722389"/>
          </a:xfrm>
          <a:prstGeom prst="bentConnector3">
            <a:avLst>
              <a:gd name="adj1" fmla="val 50000"/>
            </a:avLst>
          </a:prstGeom>
          <a:noFill/>
          <a:ln w="19050" cap="flat" cmpd="sng" algn="ctr">
            <a:solidFill>
              <a:srgbClr val="000000"/>
            </a:solidFill>
            <a:prstDash val="solid"/>
            <a:tailEnd type="triangle"/>
          </a:ln>
          <a:effectLst/>
        </p:spPr>
      </p:cxnSp>
      <p:cxnSp>
        <p:nvCxnSpPr>
          <p:cNvPr id="8" name="Straight Arrow Connector 7">
            <a:extLst>
              <a:ext uri="{FF2B5EF4-FFF2-40B4-BE49-F238E27FC236}">
                <a16:creationId xmlns:a16="http://schemas.microsoft.com/office/drawing/2014/main" id="{F2B65BCA-1375-4C45-F664-579B49D57E5B}"/>
              </a:ext>
            </a:extLst>
          </p:cNvPr>
          <p:cNvCxnSpPr>
            <a:cxnSpLocks/>
            <a:stCxn id="12" idx="3"/>
            <a:endCxn id="9" idx="1"/>
          </p:cNvCxnSpPr>
          <p:nvPr/>
        </p:nvCxnSpPr>
        <p:spPr>
          <a:xfrm>
            <a:off x="3798099" y="4732894"/>
            <a:ext cx="1018316" cy="0"/>
          </a:xfrm>
          <a:prstGeom prst="straightConnector1">
            <a:avLst/>
          </a:prstGeom>
          <a:noFill/>
          <a:ln w="19050" cap="flat" cmpd="sng" algn="ctr">
            <a:solidFill>
              <a:srgbClr val="000000"/>
            </a:solidFill>
            <a:prstDash val="solid"/>
            <a:tailEnd type="triangle"/>
          </a:ln>
          <a:effectLst/>
        </p:spPr>
      </p:cxnSp>
      <p:sp>
        <p:nvSpPr>
          <p:cNvPr id="9" name="Rounded Rectangle 211">
            <a:extLst>
              <a:ext uri="{FF2B5EF4-FFF2-40B4-BE49-F238E27FC236}">
                <a16:creationId xmlns:a16="http://schemas.microsoft.com/office/drawing/2014/main" id="{E1C0587A-86F1-D17F-4664-A4F7EE559866}"/>
              </a:ext>
            </a:extLst>
          </p:cNvPr>
          <p:cNvSpPr/>
          <p:nvPr/>
        </p:nvSpPr>
        <p:spPr>
          <a:xfrm>
            <a:off x="4816415" y="3807155"/>
            <a:ext cx="6980090" cy="1851477"/>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lnSpc>
                <a:spcPct val="150000"/>
              </a:lnSpc>
              <a:buClrTx/>
              <a:defRPr/>
            </a:pPr>
            <a:r>
              <a:rPr lang="vi-VN" sz="2400" b="1" dirty="0">
                <a:solidFill>
                  <a:sysClr val="windowText" lastClr="000000"/>
                </a:solidFill>
                <a:latin typeface="+mn-lt"/>
                <a:ea typeface="+mn-ea"/>
                <a:cs typeface="Arial" panose="020B0604020202020204" pitchFamily="34" charset="0"/>
              </a:rPr>
              <a:t>Giọng đọc gắt gỏng: </a:t>
            </a:r>
            <a:r>
              <a:rPr lang="vi-VN" sz="2400" dirty="0">
                <a:solidFill>
                  <a:sysClr val="windowText" lastClr="000000"/>
                </a:solidFill>
                <a:latin typeface="+mn-lt"/>
                <a:ea typeface="+mn-ea"/>
                <a:cs typeface="Arial" panose="020B0604020202020204" pitchFamily="34" charset="0"/>
              </a:rPr>
              <a:t>“Đứng lên! Có gì mà nức nở?”; “Nào, đứng lên mau!”; “Em đã đỡ rồi mà bạn ấy không đúng, vẫn cứ khóc!” </a:t>
            </a:r>
          </a:p>
        </p:txBody>
      </p:sp>
      <p:cxnSp>
        <p:nvCxnSpPr>
          <p:cNvPr id="10" name="Elbow Connector 213">
            <a:extLst>
              <a:ext uri="{FF2B5EF4-FFF2-40B4-BE49-F238E27FC236}">
                <a16:creationId xmlns:a16="http://schemas.microsoft.com/office/drawing/2014/main" id="{54128654-94FB-AC9F-6727-8E4DDE363741}"/>
              </a:ext>
            </a:extLst>
          </p:cNvPr>
          <p:cNvCxnSpPr>
            <a:cxnSpLocks/>
            <a:stCxn id="12" idx="3"/>
            <a:endCxn id="11" idx="1"/>
          </p:cNvCxnSpPr>
          <p:nvPr/>
        </p:nvCxnSpPr>
        <p:spPr>
          <a:xfrm>
            <a:off x="3798099" y="4732894"/>
            <a:ext cx="1018316" cy="1500880"/>
          </a:xfrm>
          <a:prstGeom prst="bentConnector3">
            <a:avLst>
              <a:gd name="adj1" fmla="val 50000"/>
            </a:avLst>
          </a:prstGeom>
          <a:noFill/>
          <a:ln w="19050" cap="flat" cmpd="sng" algn="ctr">
            <a:solidFill>
              <a:srgbClr val="000000"/>
            </a:solidFill>
            <a:prstDash val="solid"/>
            <a:tailEnd type="triangle"/>
          </a:ln>
          <a:effectLst/>
        </p:spPr>
      </p:cxnSp>
      <p:sp>
        <p:nvSpPr>
          <p:cNvPr id="11" name="Rounded Rectangle 211">
            <a:extLst>
              <a:ext uri="{FF2B5EF4-FFF2-40B4-BE49-F238E27FC236}">
                <a16:creationId xmlns:a16="http://schemas.microsoft.com/office/drawing/2014/main" id="{DA046E23-C0D0-56E9-9CE4-0F2416D3BA6A}"/>
              </a:ext>
            </a:extLst>
          </p:cNvPr>
          <p:cNvSpPr/>
          <p:nvPr/>
        </p:nvSpPr>
        <p:spPr>
          <a:xfrm>
            <a:off x="4816415" y="5883176"/>
            <a:ext cx="6980089" cy="701195"/>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buClrTx/>
              <a:defRPr/>
            </a:pPr>
            <a:r>
              <a:rPr lang="vi-VN" sz="2400" b="1" dirty="0">
                <a:solidFill>
                  <a:sysClr val="windowText" lastClr="000000"/>
                </a:solidFill>
                <a:latin typeface="+mn-lt"/>
                <a:ea typeface="+mn-ea"/>
                <a:cs typeface="Arial" panose="020B0604020202020204" pitchFamily="34" charset="0"/>
              </a:rPr>
              <a:t>Giọng điệu tán thành: </a:t>
            </a:r>
            <a:r>
              <a:rPr lang="vi-VN" sz="2400" dirty="0">
                <a:solidFill>
                  <a:sysClr val="windowText" lastClr="000000"/>
                </a:solidFill>
                <a:latin typeface="+mn-lt"/>
                <a:ea typeface="+mn-ea"/>
                <a:cs typeface="Arial" panose="020B0604020202020204" pitchFamily="34" charset="0"/>
              </a:rPr>
              <a:t>“Đồng ý ạ!” </a:t>
            </a:r>
          </a:p>
        </p:txBody>
      </p:sp>
      <p:sp>
        <p:nvSpPr>
          <p:cNvPr id="12" name="Rounded Rectangle 17">
            <a:extLst>
              <a:ext uri="{FF2B5EF4-FFF2-40B4-BE49-F238E27FC236}">
                <a16:creationId xmlns:a16="http://schemas.microsoft.com/office/drawing/2014/main" id="{AC4ADF34-CAA4-FE25-5265-320F4937DF94}"/>
              </a:ext>
            </a:extLst>
          </p:cNvPr>
          <p:cNvSpPr/>
          <p:nvPr/>
        </p:nvSpPr>
        <p:spPr>
          <a:xfrm>
            <a:off x="361950" y="3009766"/>
            <a:ext cx="3436149" cy="3446255"/>
          </a:xfrm>
          <a:prstGeom prst="roundRect">
            <a:avLst/>
          </a:prstGeom>
          <a:solidFill>
            <a:schemeClr val="accent2">
              <a:lumMod val="40000"/>
              <a:lumOff val="60000"/>
            </a:schemeClr>
          </a:solidFill>
          <a:ln w="9525" cap="flat" cmpd="sng" algn="ctr">
            <a:solidFill>
              <a:schemeClr val="bg1"/>
            </a:solidFill>
            <a:prstDash val="solid"/>
          </a:ln>
          <a:effectLst>
            <a:outerShdw blurRad="40000" dist="20000" dir="5400000" rotWithShape="0">
              <a:srgbClr val="000000">
                <a:alpha val="38000"/>
              </a:srgbClr>
            </a:outerShdw>
          </a:effectLst>
        </p:spPr>
        <p:txBody>
          <a:bodyPr rtlCol="0" anchor="ctr"/>
          <a:lstStyle/>
          <a:p>
            <a:pPr algn="ctr" defTabSz="576026">
              <a:lnSpc>
                <a:spcPct val="150000"/>
              </a:lnSpc>
              <a:buClrTx/>
              <a:defRPr/>
            </a:pPr>
            <a:r>
              <a:rPr lang="en-US" sz="2400" kern="1200" dirty="0" err="1">
                <a:solidFill>
                  <a:sysClr val="windowText" lastClr="000000"/>
                </a:solidFill>
                <a:latin typeface="+mn-lt"/>
                <a:ea typeface="+mn-ea"/>
                <a:cs typeface="Arial" panose="020B0604020202020204" pitchFamily="34" charset="0"/>
              </a:rPr>
              <a:t>Thay</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đổi</a:t>
            </a:r>
            <a:r>
              <a:rPr lang="en-US" sz="2400" kern="1200" dirty="0">
                <a:solidFill>
                  <a:sysClr val="windowText" lastClr="000000"/>
                </a:solidFill>
                <a:latin typeface="+mn-lt"/>
                <a:ea typeface="+mn-ea"/>
                <a:cs typeface="Arial" panose="020B0604020202020204" pitchFamily="34" charset="0"/>
              </a:rPr>
              <a:t> g</a:t>
            </a:r>
            <a:r>
              <a:rPr lang="vi-VN" sz="2400" kern="1200" dirty="0">
                <a:solidFill>
                  <a:sysClr val="windowText" lastClr="000000"/>
                </a:solidFill>
                <a:latin typeface="+mn-lt"/>
                <a:ea typeface="+mn-ea"/>
                <a:cs typeface="Arial" panose="020B0604020202020204" pitchFamily="34" charset="0"/>
              </a:rPr>
              <a:t>iọng kể </a:t>
            </a:r>
            <a:r>
              <a:rPr lang="en-US" sz="2400" kern="1200" dirty="0" err="1">
                <a:solidFill>
                  <a:sysClr val="windowText" lastClr="000000"/>
                </a:solidFill>
                <a:latin typeface="+mn-lt"/>
                <a:ea typeface="+mn-ea"/>
                <a:cs typeface="Arial" panose="020B0604020202020204" pitchFamily="34" charset="0"/>
              </a:rPr>
              <a:t>và</a:t>
            </a:r>
            <a:r>
              <a:rPr lang="en-US" sz="2400" kern="1200" dirty="0">
                <a:solidFill>
                  <a:sysClr val="windowText" lastClr="000000"/>
                </a:solidFill>
                <a:latin typeface="+mn-lt"/>
                <a:ea typeface="+mn-ea"/>
                <a:cs typeface="Arial" panose="020B0604020202020204" pitchFamily="34" charset="0"/>
              </a:rPr>
              <a:t> </a:t>
            </a:r>
            <a:r>
              <a:rPr lang="vi-VN" sz="2400" kern="1200" dirty="0">
                <a:solidFill>
                  <a:sysClr val="windowText" lastClr="000000"/>
                </a:solidFill>
                <a:latin typeface="+mn-lt"/>
                <a:ea typeface="+mn-ea"/>
                <a:cs typeface="Arial" panose="020B0604020202020204" pitchFamily="34" charset="0"/>
              </a:rPr>
              <a:t>ngữ điệu khi đọc lời nói trực tiếp của các nhân vật: </a:t>
            </a:r>
          </a:p>
        </p:txBody>
      </p:sp>
    </p:spTree>
    <p:extLst>
      <p:ext uri="{BB962C8B-B14F-4D97-AF65-F5344CB8AC3E}">
        <p14:creationId xmlns:p14="http://schemas.microsoft.com/office/powerpoint/2010/main" val="28249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0F12CB-D331-CF78-E8F2-DC098EB9942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A9873C-3467-9E80-59E1-0DC6B30E7B11}"/>
              </a:ext>
            </a:extLst>
          </p:cNvPr>
          <p:cNvGrpSpPr/>
          <p:nvPr/>
        </p:nvGrpSpPr>
        <p:grpSpPr>
          <a:xfrm>
            <a:off x="821728" y="2391362"/>
            <a:ext cx="10548544" cy="954812"/>
            <a:chOff x="1766440" y="4833940"/>
            <a:chExt cx="8372681" cy="757862"/>
          </a:xfrm>
        </p:grpSpPr>
        <p:pic>
          <p:nvPicPr>
            <p:cNvPr id="3" name="Picture 2" descr="https://cdn-icons-png.flaticon.com/128/981/981221.png">
              <a:extLst>
                <a:ext uri="{FF2B5EF4-FFF2-40B4-BE49-F238E27FC236}">
                  <a16:creationId xmlns:a16="http://schemas.microsoft.com/office/drawing/2014/main" id="{8DB03E93-747F-0AF1-C452-B90C58124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3AE2AA-E80E-B4CE-BAF1-4C4A56F5EBCF}"/>
                </a:ext>
              </a:extLst>
            </p:cNvPr>
            <p:cNvSpPr txBox="1"/>
            <p:nvPr/>
          </p:nvSpPr>
          <p:spPr>
            <a:xfrm>
              <a:off x="2544088" y="4833940"/>
              <a:ext cx="7595033" cy="757862"/>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Giu-ri-cô mạnh tay quá</a:t>
              </a:r>
              <a:r>
                <a:rPr lang="vi-VN" sz="2000" dirty="0">
                  <a:solidFill>
                    <a:srgbClr val="C00000"/>
                  </a:solidFill>
                  <a:latin typeface="+mn-lt"/>
                </a:rPr>
                <a:t>/ </a:t>
              </a:r>
              <a:r>
                <a:rPr lang="vi-VN" sz="2000" dirty="0">
                  <a:solidFill>
                    <a:schemeClr val="tx1"/>
                  </a:solidFill>
                  <a:latin typeface="+mn-lt"/>
                </a:rPr>
                <a:t>nên Ê-lê-na đứng lên rất khó nhọc.</a:t>
              </a:r>
              <a:r>
                <a:rPr lang="vi-VN" sz="2000" dirty="0">
                  <a:solidFill>
                    <a:srgbClr val="C00000"/>
                  </a:solidFill>
                  <a:latin typeface="+mn-lt"/>
                </a:rPr>
                <a:t>//</a:t>
              </a:r>
              <a:r>
                <a:rPr lang="vi-VN" sz="2000" dirty="0">
                  <a:solidFill>
                    <a:schemeClr val="tx1"/>
                  </a:solidFill>
                  <a:latin typeface="+mn-lt"/>
                </a:rPr>
                <a:t> Cậu bé vừa buông tay,</a:t>
              </a:r>
              <a:r>
                <a:rPr lang="vi-VN" sz="2000" dirty="0">
                  <a:solidFill>
                    <a:srgbClr val="C00000"/>
                  </a:solidFill>
                  <a:latin typeface="+mn-lt"/>
                </a:rPr>
                <a:t>/</a:t>
              </a:r>
              <a:r>
                <a:rPr lang="vi-VN" sz="2000" dirty="0">
                  <a:solidFill>
                    <a:schemeClr val="tx1"/>
                  </a:solidFill>
                  <a:latin typeface="+mn-lt"/>
                </a:rPr>
                <a:t> cô bé lại ngã khuỵu xuống</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và khóc to hơn.</a:t>
              </a:r>
              <a:r>
                <a:rPr lang="vi-VN" sz="2000" dirty="0">
                  <a:solidFill>
                    <a:srgbClr val="C00000"/>
                  </a:solidFill>
                  <a:latin typeface="+mn-lt"/>
                </a:rPr>
                <a:t>//</a:t>
              </a:r>
            </a:p>
          </p:txBody>
        </p:sp>
      </p:grpSp>
      <p:sp>
        <p:nvSpPr>
          <p:cNvPr id="7" name="Rectangle: Rounded Corners 14">
            <a:extLst>
              <a:ext uri="{FF2B5EF4-FFF2-40B4-BE49-F238E27FC236}">
                <a16:creationId xmlns:a16="http://schemas.microsoft.com/office/drawing/2014/main" id="{32511475-FF92-D9EB-F9A6-FACB6731DBBA}"/>
              </a:ext>
            </a:extLst>
          </p:cNvPr>
          <p:cNvSpPr/>
          <p:nvPr/>
        </p:nvSpPr>
        <p:spPr>
          <a:xfrm>
            <a:off x="1352741" y="1570024"/>
            <a:ext cx="9486517" cy="791451"/>
          </a:xfrm>
          <a:prstGeom prst="roundRect">
            <a:avLst>
              <a:gd name="adj" fmla="val 50000"/>
            </a:avLst>
          </a:prstGeom>
          <a:noFill/>
          <a:ln w="25400" cap="flat" cmpd="sng" algn="ctr">
            <a:noFill/>
            <a:prstDash val="solid"/>
          </a:ln>
          <a:effectLst/>
        </p:spPr>
        <p:txBody>
          <a:bodyPr rtlCol="0" anchor="ctr"/>
          <a:lstStyle/>
          <a:p>
            <a:pPr algn="ctr" defTabSz="1152053">
              <a:buClrTx/>
              <a:defRPr/>
            </a:pPr>
            <a:r>
              <a:rPr lang="en-US" sz="2400" b="1" dirty="0" err="1">
                <a:solidFill>
                  <a:sysClr val="windowText" lastClr="000000"/>
                </a:solidFill>
                <a:latin typeface="+mn-lt"/>
                <a:ea typeface="+mn-ea"/>
              </a:rPr>
              <a:t>Luyện</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đọc</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ngắt</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giọng</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ở</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những</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câu</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dài</a:t>
            </a:r>
            <a:endParaRPr lang="vi-VN" sz="2400" b="1" dirty="0">
              <a:solidFill>
                <a:sysClr val="windowText" lastClr="000000"/>
              </a:solidFill>
              <a:latin typeface="+mn-lt"/>
              <a:ea typeface="+mn-ea"/>
            </a:endParaRPr>
          </a:p>
        </p:txBody>
      </p:sp>
      <p:grpSp>
        <p:nvGrpSpPr>
          <p:cNvPr id="8" name="Group 7">
            <a:extLst>
              <a:ext uri="{FF2B5EF4-FFF2-40B4-BE49-F238E27FC236}">
                <a16:creationId xmlns:a16="http://schemas.microsoft.com/office/drawing/2014/main" id="{2A0B5D37-E268-91E9-14A0-8DC6CB6A1A6E}"/>
              </a:ext>
            </a:extLst>
          </p:cNvPr>
          <p:cNvGrpSpPr/>
          <p:nvPr/>
        </p:nvGrpSpPr>
        <p:grpSpPr>
          <a:xfrm>
            <a:off x="821730" y="3504524"/>
            <a:ext cx="10548542" cy="1878142"/>
            <a:chOff x="1766439" y="4839688"/>
            <a:chExt cx="8372679" cy="1490735"/>
          </a:xfrm>
        </p:grpSpPr>
        <p:pic>
          <p:nvPicPr>
            <p:cNvPr id="9" name="Picture 8" descr="https://cdn-icons-png.flaticon.com/128/981/981221.png">
              <a:extLst>
                <a:ext uri="{FF2B5EF4-FFF2-40B4-BE49-F238E27FC236}">
                  <a16:creationId xmlns:a16="http://schemas.microsoft.com/office/drawing/2014/main" id="{19DDF8AD-AD8F-7911-6BDC-7A6941C1D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39" y="5270958"/>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8721691-A62F-8103-2F5C-67A78C4CC3D5}"/>
                </a:ext>
              </a:extLst>
            </p:cNvPr>
            <p:cNvSpPr txBox="1"/>
            <p:nvPr/>
          </p:nvSpPr>
          <p:spPr>
            <a:xfrm>
              <a:off x="2544086" y="4839688"/>
              <a:ext cx="7595032" cy="1490735"/>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Không chờ thầy giáo nhắc,</a:t>
              </a:r>
              <a:r>
                <a:rPr lang="vi-VN" sz="2000" dirty="0">
                  <a:solidFill>
                    <a:srgbClr val="C00000"/>
                  </a:solidFill>
                  <a:latin typeface="+mn-lt"/>
                </a:rPr>
                <a:t>/ </a:t>
              </a:r>
              <a:r>
                <a:rPr lang="vi-VN" sz="2000" dirty="0">
                  <a:solidFill>
                    <a:schemeClr val="tx1"/>
                  </a:solidFill>
                  <a:latin typeface="+mn-lt"/>
                </a:rPr>
                <a:t>Xa-sa chạy đến chỗ Ê-lê-na,</a:t>
              </a:r>
              <a:r>
                <a:rPr lang="vi-VN" sz="2000" dirty="0">
                  <a:solidFill>
                    <a:srgbClr val="C00000"/>
                  </a:solidFill>
                  <a:latin typeface="+mn-lt"/>
                </a:rPr>
                <a:t>/</a:t>
              </a:r>
              <a:r>
                <a:rPr lang="vi-VN" sz="2000" dirty="0">
                  <a:solidFill>
                    <a:schemeClr val="tx1"/>
                  </a:solidFill>
                  <a:latin typeface="+mn-lt"/>
                </a:rPr>
                <a:t> cúi xuống an ủi bạn</a:t>
              </a:r>
              <a:r>
                <a:rPr lang="vi-VN" sz="2000" dirty="0">
                  <a:solidFill>
                    <a:srgbClr val="C00000"/>
                  </a:solidFill>
                  <a:latin typeface="+mn-lt"/>
                </a:rPr>
                <a:t>/</a:t>
              </a:r>
              <a:r>
                <a:rPr lang="vi-VN" sz="2000" dirty="0">
                  <a:solidFill>
                    <a:schemeClr val="tx1"/>
                  </a:solidFill>
                  <a:latin typeface="+mn-lt"/>
                </a:rPr>
                <a:t> rồi đưa hai tay cho bạn.</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E-lê-na nin khóc,</a:t>
              </a:r>
              <a:r>
                <a:rPr lang="vi-VN" sz="2000" dirty="0">
                  <a:solidFill>
                    <a:srgbClr val="C00000"/>
                  </a:solidFill>
                  <a:latin typeface="+mn-lt"/>
                </a:rPr>
                <a:t>/</a:t>
              </a:r>
              <a:r>
                <a:rPr lang="vi-VN" sz="2000" dirty="0">
                  <a:solidFill>
                    <a:schemeClr val="tx1"/>
                  </a:solidFill>
                  <a:latin typeface="+mn-lt"/>
                </a:rPr>
                <a:t> cầm tay cậu bé,</a:t>
              </a:r>
              <a:r>
                <a:rPr lang="vi-VN" sz="2000" dirty="0">
                  <a:solidFill>
                    <a:srgbClr val="C00000"/>
                  </a:solidFill>
                  <a:latin typeface="+mn-lt"/>
                </a:rPr>
                <a:t>/</a:t>
              </a:r>
              <a:r>
                <a:rPr lang="vi-VN" sz="2000" dirty="0">
                  <a:solidFill>
                    <a:schemeClr val="tx1"/>
                  </a:solidFill>
                  <a:latin typeface="+mn-lt"/>
                </a:rPr>
                <a:t> gượng đứng lên.</a:t>
              </a:r>
              <a:r>
                <a:rPr lang="vi-VN" sz="2000" dirty="0">
                  <a:solidFill>
                    <a:srgbClr val="C00000"/>
                  </a:solidFill>
                  <a:latin typeface="+mn-lt"/>
                </a:rPr>
                <a:t>//</a:t>
              </a:r>
              <a:r>
                <a:rPr lang="vi-VN" sz="2000" dirty="0">
                  <a:solidFill>
                    <a:schemeClr val="tx1"/>
                  </a:solidFill>
                  <a:latin typeface="+mn-lt"/>
                </a:rPr>
                <a:t> Thầy giáo quyết định tổ chức một cuộc họp bí mật</a:t>
              </a:r>
              <a:r>
                <a:rPr lang="vi-VN" sz="2000" dirty="0">
                  <a:solidFill>
                    <a:srgbClr val="C00000"/>
                  </a:solidFill>
                  <a:latin typeface="+mn-lt"/>
                </a:rPr>
                <a:t>/</a:t>
              </a:r>
              <a:r>
                <a:rPr lang="vi-VN" sz="2000" dirty="0">
                  <a:solidFill>
                    <a:schemeClr val="tx1"/>
                  </a:solidFill>
                  <a:latin typeface="+mn-lt"/>
                </a:rPr>
                <a:t> để giúp các học sinh nam biết cách quan tâm,</a:t>
              </a:r>
              <a:r>
                <a:rPr lang="vi-VN" sz="2000" dirty="0">
                  <a:solidFill>
                    <a:srgbClr val="C00000"/>
                  </a:solidFill>
                  <a:latin typeface="+mn-lt"/>
                </a:rPr>
                <a:t>/ </a:t>
              </a:r>
              <a:r>
                <a:rPr lang="vi-VN" sz="2000" dirty="0">
                  <a:solidFill>
                    <a:schemeClr val="tx1"/>
                  </a:solidFill>
                  <a:latin typeface="+mn-lt"/>
                </a:rPr>
                <a:t>giúp đỡ các bạn nữ</a:t>
              </a:r>
              <a:r>
                <a:rPr lang="vi-VN" sz="2000" dirty="0">
                  <a:solidFill>
                    <a:srgbClr val="C00000"/>
                  </a:solidFill>
                  <a:latin typeface="+mn-lt"/>
                </a:rPr>
                <a:t>.//</a:t>
              </a:r>
            </a:p>
          </p:txBody>
        </p:sp>
      </p:grpSp>
      <p:grpSp>
        <p:nvGrpSpPr>
          <p:cNvPr id="11" name="Group 10">
            <a:extLst>
              <a:ext uri="{FF2B5EF4-FFF2-40B4-BE49-F238E27FC236}">
                <a16:creationId xmlns:a16="http://schemas.microsoft.com/office/drawing/2014/main" id="{1995B981-B2C6-2AA2-FC6F-79BA8B30C8E3}"/>
              </a:ext>
            </a:extLst>
          </p:cNvPr>
          <p:cNvGrpSpPr/>
          <p:nvPr/>
        </p:nvGrpSpPr>
        <p:grpSpPr>
          <a:xfrm>
            <a:off x="821728" y="5541016"/>
            <a:ext cx="10548544" cy="954813"/>
            <a:chOff x="1766440" y="4832989"/>
            <a:chExt cx="8372681" cy="757862"/>
          </a:xfrm>
        </p:grpSpPr>
        <p:pic>
          <p:nvPicPr>
            <p:cNvPr id="12" name="Picture 11" descr="https://cdn-icons-png.flaticon.com/128/981/981221.png">
              <a:extLst>
                <a:ext uri="{FF2B5EF4-FFF2-40B4-BE49-F238E27FC236}">
                  <a16:creationId xmlns:a16="http://schemas.microsoft.com/office/drawing/2014/main" id="{3BCF0C31-3206-DC6F-C623-19DC2F1F6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FA2B666-878A-92E9-E633-FEBFBEE88DAF}"/>
                </a:ext>
              </a:extLst>
            </p:cNvPr>
            <p:cNvSpPr txBox="1"/>
            <p:nvPr/>
          </p:nvSpPr>
          <p:spPr>
            <a:xfrm>
              <a:off x="2544088" y="4832989"/>
              <a:ext cx="7595033" cy="757862"/>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Các em cũng cần biết cách ân cần với bạn nam,</a:t>
              </a:r>
              <a:r>
                <a:rPr lang="vi-VN" sz="2000" dirty="0">
                  <a:solidFill>
                    <a:srgbClr val="C00000"/>
                  </a:solidFill>
                  <a:latin typeface="+mn-lt"/>
                </a:rPr>
                <a:t>/</a:t>
              </a:r>
              <a:r>
                <a:rPr lang="vi-VN" sz="2000" dirty="0">
                  <a:solidFill>
                    <a:schemeClr val="tx1"/>
                  </a:solidFill>
                  <a:latin typeface="+mn-lt"/>
                </a:rPr>
                <a:t> biết đi thong thả,</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không chen lấn,...</a:t>
              </a:r>
              <a:r>
                <a:rPr lang="vi-VN" sz="2000" dirty="0">
                  <a:solidFill>
                    <a:srgbClr val="C00000"/>
                  </a:solidFill>
                  <a:latin typeface="+mn-lt"/>
                </a:rPr>
                <a:t>//</a:t>
              </a:r>
              <a:r>
                <a:rPr lang="vi-VN" sz="2000" dirty="0">
                  <a:solidFill>
                    <a:schemeClr val="tx1"/>
                  </a:solidFill>
                  <a:latin typeface="+mn-lt"/>
                </a:rPr>
                <a:t> Thầy giáo vui vẻ nói.</a:t>
              </a:r>
              <a:r>
                <a:rPr lang="vi-VN" sz="2000" dirty="0">
                  <a:solidFill>
                    <a:srgbClr val="C00000"/>
                  </a:solidFill>
                  <a:latin typeface="+mn-lt"/>
                </a:rPr>
                <a:t>/</a:t>
              </a:r>
            </a:p>
          </p:txBody>
        </p:sp>
      </p:grpSp>
    </p:spTree>
    <p:extLst>
      <p:ext uri="{BB962C8B-B14F-4D97-AF65-F5344CB8AC3E}">
        <p14:creationId xmlns:p14="http://schemas.microsoft.com/office/powerpoint/2010/main" val="1496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C9599D-F37D-99D0-1649-071C76BF12E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4D51E9B-F817-6EDC-3FDF-4BCAB28725D7}"/>
              </a:ext>
            </a:extLst>
          </p:cNvPr>
          <p:cNvGrpSpPr/>
          <p:nvPr/>
        </p:nvGrpSpPr>
        <p:grpSpPr>
          <a:xfrm>
            <a:off x="4336925" y="2827688"/>
            <a:ext cx="3511931" cy="3852000"/>
            <a:chOff x="3244382" y="1697450"/>
            <a:chExt cx="2787520" cy="3057442"/>
          </a:xfrm>
        </p:grpSpPr>
        <p:sp>
          <p:nvSpPr>
            <p:cNvPr id="3" name="Google Shape;1248;p59">
              <a:extLst>
                <a:ext uri="{FF2B5EF4-FFF2-40B4-BE49-F238E27FC236}">
                  <a16:creationId xmlns:a16="http://schemas.microsoft.com/office/drawing/2014/main" id="{48BF6EC4-ACD8-B953-A26C-845DFCAC83AD}"/>
                </a:ext>
              </a:extLst>
            </p:cNvPr>
            <p:cNvSpPr/>
            <p:nvPr/>
          </p:nvSpPr>
          <p:spPr>
            <a:xfrm>
              <a:off x="3244382" y="1697450"/>
              <a:ext cx="2787520" cy="3057442"/>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4" name="TextBox 3">
              <a:extLst>
                <a:ext uri="{FF2B5EF4-FFF2-40B4-BE49-F238E27FC236}">
                  <a16:creationId xmlns:a16="http://schemas.microsoft.com/office/drawing/2014/main" id="{4024194C-2015-7FC0-A2D9-1D91EA8A889E}"/>
                </a:ext>
              </a:extLst>
            </p:cNvPr>
            <p:cNvSpPr txBox="1"/>
            <p:nvPr/>
          </p:nvSpPr>
          <p:spPr>
            <a:xfrm>
              <a:off x="3292900" y="1753870"/>
              <a:ext cx="2690475" cy="1769888"/>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vi-VN" sz="2400" b="1" dirty="0">
                  <a:solidFill>
                    <a:schemeClr val="tx1"/>
                  </a:solidFill>
                  <a:latin typeface="+mn-lt"/>
                </a:rPr>
                <a:t> 2: </a:t>
              </a:r>
              <a:endParaRPr lang="en-US" sz="2400" b="1" dirty="0">
                <a:solidFill>
                  <a:schemeClr val="tx1"/>
                </a:solidFill>
                <a:latin typeface="+mn-lt"/>
              </a:endParaRPr>
            </a:p>
            <a:p>
              <a:pPr algn="ctr" defTabSz="1152053">
                <a:lnSpc>
                  <a:spcPct val="150000"/>
                </a:lnSpc>
                <a:buClrTx/>
                <a:defRPr/>
              </a:pPr>
              <a:r>
                <a:rPr lang="vi-VN" sz="2400" dirty="0">
                  <a:solidFill>
                    <a:schemeClr val="tx1"/>
                  </a:solidFill>
                  <a:latin typeface="+mn-lt"/>
                </a:rPr>
                <a:t>Từ </a:t>
              </a:r>
              <a:r>
                <a:rPr lang="en-US" sz="2400" dirty="0">
                  <a:solidFill>
                    <a:schemeClr val="tx1"/>
                  </a:solidFill>
                  <a:latin typeface="+mn-lt"/>
                </a:rPr>
                <a:t>“</a:t>
              </a:r>
              <a:r>
                <a:rPr lang="vi-VN" sz="2400" dirty="0">
                  <a:solidFill>
                    <a:schemeClr val="tx1"/>
                  </a:solidFill>
                  <a:latin typeface="+mn-lt"/>
                </a:rPr>
                <a:t>Thầy giáo quyết định</a:t>
              </a:r>
              <a:r>
                <a:rPr lang="en-US" sz="2400" dirty="0">
                  <a:solidFill>
                    <a:schemeClr val="tx1"/>
                  </a:solidFill>
                  <a:latin typeface="+mn-lt"/>
                </a:rPr>
                <a:t>”</a:t>
              </a:r>
              <a:r>
                <a:rPr lang="vi-VN" sz="2400" dirty="0">
                  <a:solidFill>
                    <a:schemeClr val="tx1"/>
                  </a:solidFill>
                  <a:latin typeface="+mn-lt"/>
                </a:rPr>
                <a:t> đến “ân cần với các bạn nữ</a:t>
              </a:r>
              <a:r>
                <a:rPr lang="en-US" sz="2400" dirty="0">
                  <a:solidFill>
                    <a:schemeClr val="tx1"/>
                  </a:solidFill>
                  <a:latin typeface="+mn-lt"/>
                </a:rPr>
                <a:t>”</a:t>
              </a:r>
              <a:r>
                <a:rPr lang="vi-VN" sz="2400" dirty="0">
                  <a:solidFill>
                    <a:schemeClr val="tx1"/>
                  </a:solidFill>
                  <a:latin typeface="+mn-lt"/>
                </a:rPr>
                <a:t>.</a:t>
              </a:r>
              <a:endParaRPr lang="en-US" sz="2400" i="1" dirty="0">
                <a:solidFill>
                  <a:schemeClr val="tx1"/>
                </a:solidFill>
                <a:latin typeface="+mn-lt"/>
              </a:endParaRPr>
            </a:p>
          </p:txBody>
        </p:sp>
        <p:grpSp>
          <p:nvGrpSpPr>
            <p:cNvPr id="5" name="Group 4">
              <a:extLst>
                <a:ext uri="{FF2B5EF4-FFF2-40B4-BE49-F238E27FC236}">
                  <a16:creationId xmlns:a16="http://schemas.microsoft.com/office/drawing/2014/main" id="{432F013A-515A-C3B9-3F1C-A1D84FD27212}"/>
                </a:ext>
              </a:extLst>
            </p:cNvPr>
            <p:cNvGrpSpPr/>
            <p:nvPr/>
          </p:nvGrpSpPr>
          <p:grpSpPr>
            <a:xfrm>
              <a:off x="3725989" y="3622368"/>
              <a:ext cx="1824300" cy="977494"/>
              <a:chOff x="3754682" y="3386097"/>
              <a:chExt cx="1824300" cy="977494"/>
            </a:xfrm>
          </p:grpSpPr>
          <p:sp>
            <p:nvSpPr>
              <p:cNvPr id="6" name="Google Shape;1266;p59">
                <a:extLst>
                  <a:ext uri="{FF2B5EF4-FFF2-40B4-BE49-F238E27FC236}">
                    <a16:creationId xmlns:a16="http://schemas.microsoft.com/office/drawing/2014/main" id="{70123048-B093-03FE-73F3-E71FBD45764B}"/>
                  </a:ext>
                </a:extLst>
              </p:cNvPr>
              <p:cNvSpPr/>
              <p:nvPr/>
            </p:nvSpPr>
            <p:spPr>
              <a:xfrm>
                <a:off x="3754682" y="3386097"/>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7" name="Picture 16">
                <a:extLst>
                  <a:ext uri="{FF2B5EF4-FFF2-40B4-BE49-F238E27FC236}">
                    <a16:creationId xmlns:a16="http://schemas.microsoft.com/office/drawing/2014/main" id="{4146E144-A8BF-E8B4-6EF2-2579D296CF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152169" y="3493057"/>
                <a:ext cx="1029324" cy="763572"/>
              </a:xfrm>
              <a:prstGeom prst="rect">
                <a:avLst/>
              </a:prstGeom>
            </p:spPr>
          </p:pic>
        </p:grpSp>
      </p:grpSp>
      <p:grpSp>
        <p:nvGrpSpPr>
          <p:cNvPr id="8" name="Group 7">
            <a:extLst>
              <a:ext uri="{FF2B5EF4-FFF2-40B4-BE49-F238E27FC236}">
                <a16:creationId xmlns:a16="http://schemas.microsoft.com/office/drawing/2014/main" id="{864D7DBA-4F0D-20CB-37EE-09C11552EB02}"/>
              </a:ext>
            </a:extLst>
          </p:cNvPr>
          <p:cNvGrpSpPr/>
          <p:nvPr/>
        </p:nvGrpSpPr>
        <p:grpSpPr>
          <a:xfrm>
            <a:off x="667683" y="2839135"/>
            <a:ext cx="3364032" cy="3852000"/>
            <a:chOff x="345430" y="1697448"/>
            <a:chExt cx="2670128" cy="3057443"/>
          </a:xfrm>
        </p:grpSpPr>
        <p:sp>
          <p:nvSpPr>
            <p:cNvPr id="9" name="Google Shape;1247;p59">
              <a:extLst>
                <a:ext uri="{FF2B5EF4-FFF2-40B4-BE49-F238E27FC236}">
                  <a16:creationId xmlns:a16="http://schemas.microsoft.com/office/drawing/2014/main" id="{B1F97D1E-C27D-3137-B15F-036C8BD8625A}"/>
                </a:ext>
              </a:extLst>
            </p:cNvPr>
            <p:cNvSpPr/>
            <p:nvPr/>
          </p:nvSpPr>
          <p:spPr>
            <a:xfrm>
              <a:off x="345430" y="1697448"/>
              <a:ext cx="2670128" cy="3057443"/>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10" name="TextBox 9">
              <a:extLst>
                <a:ext uri="{FF2B5EF4-FFF2-40B4-BE49-F238E27FC236}">
                  <a16:creationId xmlns:a16="http://schemas.microsoft.com/office/drawing/2014/main" id="{72A94D9D-5905-ADD9-B88F-F831E13ADEEC}"/>
                </a:ext>
              </a:extLst>
            </p:cNvPr>
            <p:cNvSpPr txBox="1"/>
            <p:nvPr/>
          </p:nvSpPr>
          <p:spPr>
            <a:xfrm>
              <a:off x="449021" y="1994825"/>
              <a:ext cx="2378771" cy="1330165"/>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en-US" sz="2400" b="1" dirty="0">
                  <a:solidFill>
                    <a:schemeClr val="tx1"/>
                  </a:solidFill>
                  <a:latin typeface="+mn-lt"/>
                </a:rPr>
                <a:t> </a:t>
              </a:r>
              <a:r>
                <a:rPr lang="vi-VN" sz="2400" b="1" dirty="0">
                  <a:solidFill>
                    <a:schemeClr val="tx1"/>
                  </a:solidFill>
                  <a:latin typeface="+mn-lt"/>
                </a:rPr>
                <a:t>1: </a:t>
              </a:r>
              <a:endParaRPr lang="en-US" sz="2400" b="1" dirty="0">
                <a:solidFill>
                  <a:schemeClr val="tx1"/>
                </a:solidFill>
                <a:latin typeface="+mn-lt"/>
              </a:endParaRPr>
            </a:p>
            <a:p>
              <a:pPr algn="ctr" defTabSz="1152053">
                <a:lnSpc>
                  <a:spcPct val="150000"/>
                </a:lnSpc>
                <a:buClrTx/>
                <a:defRPr/>
              </a:pPr>
              <a:r>
                <a:rPr lang="vi-VN" sz="2400" dirty="0">
                  <a:solidFill>
                    <a:schemeClr val="tx1"/>
                  </a:solidFill>
                  <a:latin typeface="+mn-lt"/>
                </a:rPr>
                <a:t>Từ đầu đến “</a:t>
              </a:r>
              <a:r>
                <a:rPr lang="en-US" sz="2400" dirty="0" err="1">
                  <a:solidFill>
                    <a:schemeClr val="tx1"/>
                  </a:solidFill>
                  <a:latin typeface="+mn-lt"/>
                </a:rPr>
                <a:t>gượng</a:t>
              </a:r>
              <a:r>
                <a:rPr lang="en-US" sz="2400" dirty="0">
                  <a:solidFill>
                    <a:schemeClr val="tx1"/>
                  </a:solidFill>
                  <a:latin typeface="+mn-lt"/>
                </a:rPr>
                <a:t> </a:t>
              </a:r>
              <a:r>
                <a:rPr lang="en-US" sz="2400" dirty="0" err="1">
                  <a:solidFill>
                    <a:schemeClr val="tx1"/>
                  </a:solidFill>
                  <a:latin typeface="+mn-lt"/>
                </a:rPr>
                <a:t>đứng</a:t>
              </a:r>
              <a:r>
                <a:rPr lang="en-US" sz="2400" dirty="0">
                  <a:solidFill>
                    <a:schemeClr val="tx1"/>
                  </a:solidFill>
                  <a:latin typeface="+mn-lt"/>
                </a:rPr>
                <a:t> </a:t>
              </a:r>
              <a:r>
                <a:rPr lang="en-US" sz="2400" dirty="0" err="1">
                  <a:solidFill>
                    <a:schemeClr val="tx1"/>
                  </a:solidFill>
                  <a:latin typeface="+mn-lt"/>
                </a:rPr>
                <a:t>lên</a:t>
              </a:r>
              <a:r>
                <a:rPr lang="vi-VN" sz="2400" dirty="0">
                  <a:solidFill>
                    <a:schemeClr val="tx1"/>
                  </a:solidFill>
                  <a:latin typeface="+mn-lt"/>
                </a:rPr>
                <a:t>”.</a:t>
              </a:r>
              <a:endParaRPr lang="en-US" sz="2400" i="1" dirty="0">
                <a:solidFill>
                  <a:schemeClr val="tx1"/>
                </a:solidFill>
                <a:latin typeface="+mn-lt"/>
              </a:endParaRPr>
            </a:p>
          </p:txBody>
        </p:sp>
        <p:grpSp>
          <p:nvGrpSpPr>
            <p:cNvPr id="11" name="Group 10">
              <a:extLst>
                <a:ext uri="{FF2B5EF4-FFF2-40B4-BE49-F238E27FC236}">
                  <a16:creationId xmlns:a16="http://schemas.microsoft.com/office/drawing/2014/main" id="{0324049A-12B6-DE9D-8862-52E11174A451}"/>
                </a:ext>
              </a:extLst>
            </p:cNvPr>
            <p:cNvGrpSpPr/>
            <p:nvPr/>
          </p:nvGrpSpPr>
          <p:grpSpPr>
            <a:xfrm>
              <a:off x="726258" y="3622366"/>
              <a:ext cx="1824300" cy="977492"/>
              <a:chOff x="751487" y="3386095"/>
              <a:chExt cx="1824300" cy="977492"/>
            </a:xfrm>
          </p:grpSpPr>
          <p:sp>
            <p:nvSpPr>
              <p:cNvPr id="12" name="Google Shape;1251;p59">
                <a:extLst>
                  <a:ext uri="{FF2B5EF4-FFF2-40B4-BE49-F238E27FC236}">
                    <a16:creationId xmlns:a16="http://schemas.microsoft.com/office/drawing/2014/main" id="{95DF8674-2DE9-B19F-2DC3-B43B7A2C7A06}"/>
                  </a:ext>
                </a:extLst>
              </p:cNvPr>
              <p:cNvSpPr/>
              <p:nvPr/>
            </p:nvSpPr>
            <p:spPr>
              <a:xfrm>
                <a:off x="751487" y="3386095"/>
                <a:ext cx="1824300" cy="977492"/>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13" name="Picture 13">
                <a:extLst>
                  <a:ext uri="{FF2B5EF4-FFF2-40B4-BE49-F238E27FC236}">
                    <a16:creationId xmlns:a16="http://schemas.microsoft.com/office/drawing/2014/main" id="{38D9A529-B257-1D56-2064-9A38DA05E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6275" y="3534764"/>
                <a:ext cx="734722" cy="721864"/>
              </a:xfrm>
              <a:prstGeom prst="rect">
                <a:avLst/>
              </a:prstGeom>
            </p:spPr>
          </p:pic>
        </p:grpSp>
      </p:grpSp>
      <p:grpSp>
        <p:nvGrpSpPr>
          <p:cNvPr id="14" name="Group 13">
            <a:extLst>
              <a:ext uri="{FF2B5EF4-FFF2-40B4-BE49-F238E27FC236}">
                <a16:creationId xmlns:a16="http://schemas.microsoft.com/office/drawing/2014/main" id="{95A53769-2860-CB7B-4F9A-D1F03248AB4D}"/>
              </a:ext>
            </a:extLst>
          </p:cNvPr>
          <p:cNvGrpSpPr/>
          <p:nvPr/>
        </p:nvGrpSpPr>
        <p:grpSpPr>
          <a:xfrm>
            <a:off x="8154066" y="2839135"/>
            <a:ext cx="3364032" cy="3852000"/>
            <a:chOff x="6277929" y="1697448"/>
            <a:chExt cx="2670128" cy="3057442"/>
          </a:xfrm>
        </p:grpSpPr>
        <p:sp>
          <p:nvSpPr>
            <p:cNvPr id="15" name="Google Shape;1249;p59">
              <a:extLst>
                <a:ext uri="{FF2B5EF4-FFF2-40B4-BE49-F238E27FC236}">
                  <a16:creationId xmlns:a16="http://schemas.microsoft.com/office/drawing/2014/main" id="{508594AD-08A2-48A9-5D5A-F17A9F7E393C}"/>
                </a:ext>
              </a:extLst>
            </p:cNvPr>
            <p:cNvSpPr/>
            <p:nvPr/>
          </p:nvSpPr>
          <p:spPr>
            <a:xfrm>
              <a:off x="6277929" y="1697448"/>
              <a:ext cx="2670128" cy="3057442"/>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16" name="TextBox 15">
              <a:extLst>
                <a:ext uri="{FF2B5EF4-FFF2-40B4-BE49-F238E27FC236}">
                  <a16:creationId xmlns:a16="http://schemas.microsoft.com/office/drawing/2014/main" id="{BA903204-499B-E8CD-DD27-5959BAA7F163}"/>
                </a:ext>
              </a:extLst>
            </p:cNvPr>
            <p:cNvSpPr txBox="1"/>
            <p:nvPr/>
          </p:nvSpPr>
          <p:spPr>
            <a:xfrm>
              <a:off x="6510514" y="2214687"/>
              <a:ext cx="2204947" cy="890441"/>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vi-VN" sz="2400" b="1" dirty="0">
                  <a:solidFill>
                    <a:schemeClr val="tx1"/>
                  </a:solidFill>
                  <a:latin typeface="+mn-lt"/>
                </a:rPr>
                <a:t> 3: </a:t>
              </a:r>
              <a:endParaRPr lang="en-US" sz="2400" b="1" dirty="0">
                <a:solidFill>
                  <a:schemeClr val="tx1"/>
                </a:solidFill>
                <a:latin typeface="+mn-lt"/>
              </a:endParaRPr>
            </a:p>
            <a:p>
              <a:pPr algn="ctr" defTabSz="1152053">
                <a:lnSpc>
                  <a:spcPct val="150000"/>
                </a:lnSpc>
                <a:buClrTx/>
                <a:defRPr/>
              </a:pPr>
              <a:r>
                <a:rPr lang="en-US" sz="2400" dirty="0" err="1">
                  <a:solidFill>
                    <a:schemeClr val="tx1"/>
                  </a:solidFill>
                  <a:latin typeface="+mn-lt"/>
                </a:rPr>
                <a:t>Đoạn</a:t>
              </a:r>
              <a:r>
                <a:rPr lang="en-US" sz="2400" dirty="0">
                  <a:solidFill>
                    <a:schemeClr val="tx1"/>
                  </a:solidFill>
                  <a:latin typeface="+mn-lt"/>
                </a:rPr>
                <a:t> </a:t>
              </a:r>
              <a:r>
                <a:rPr lang="vi-VN" sz="2400" dirty="0">
                  <a:solidFill>
                    <a:schemeClr val="tx1"/>
                  </a:solidFill>
                  <a:latin typeface="+mn-lt"/>
                </a:rPr>
                <a:t>còn lại.</a:t>
              </a:r>
            </a:p>
          </p:txBody>
        </p:sp>
        <p:grpSp>
          <p:nvGrpSpPr>
            <p:cNvPr id="17" name="Group 16">
              <a:extLst>
                <a:ext uri="{FF2B5EF4-FFF2-40B4-BE49-F238E27FC236}">
                  <a16:creationId xmlns:a16="http://schemas.microsoft.com/office/drawing/2014/main" id="{28387639-F7D8-90F4-0065-12D010252FDD}"/>
                </a:ext>
              </a:extLst>
            </p:cNvPr>
            <p:cNvGrpSpPr/>
            <p:nvPr/>
          </p:nvGrpSpPr>
          <p:grpSpPr>
            <a:xfrm>
              <a:off x="6700839" y="3622366"/>
              <a:ext cx="1824300" cy="977494"/>
              <a:chOff x="6700841" y="3386095"/>
              <a:chExt cx="1824300" cy="977494"/>
            </a:xfrm>
          </p:grpSpPr>
          <p:sp>
            <p:nvSpPr>
              <p:cNvPr id="18" name="Google Shape;1267;p59">
                <a:extLst>
                  <a:ext uri="{FF2B5EF4-FFF2-40B4-BE49-F238E27FC236}">
                    <a16:creationId xmlns:a16="http://schemas.microsoft.com/office/drawing/2014/main" id="{03B967B5-7463-8B8C-554B-CC5FA9DDF3DA}"/>
                  </a:ext>
                </a:extLst>
              </p:cNvPr>
              <p:cNvSpPr/>
              <p:nvPr/>
            </p:nvSpPr>
            <p:spPr>
              <a:xfrm>
                <a:off x="6700841" y="3386095"/>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19" name="Picture 6">
                <a:extLst>
                  <a:ext uri="{FF2B5EF4-FFF2-40B4-BE49-F238E27FC236}">
                    <a16:creationId xmlns:a16="http://schemas.microsoft.com/office/drawing/2014/main" id="{2F2B0E1F-2128-505F-5329-090526A863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043194">
                <a:off x="7270398" y="3521197"/>
                <a:ext cx="685186" cy="707289"/>
              </a:xfrm>
              <a:prstGeom prst="rect">
                <a:avLst/>
              </a:prstGeom>
            </p:spPr>
          </p:pic>
        </p:grpSp>
      </p:grpSp>
      <p:sp>
        <p:nvSpPr>
          <p:cNvPr id="23" name="Rounded Rectangle 12">
            <a:extLst>
              <a:ext uri="{FF2B5EF4-FFF2-40B4-BE49-F238E27FC236}">
                <a16:creationId xmlns:a16="http://schemas.microsoft.com/office/drawing/2014/main" id="{7A5EB785-D10D-9A63-E350-D5B3A5F4AFB4}"/>
              </a:ext>
            </a:extLst>
          </p:cNvPr>
          <p:cNvSpPr/>
          <p:nvPr/>
        </p:nvSpPr>
        <p:spPr>
          <a:xfrm>
            <a:off x="2125979" y="1571380"/>
            <a:ext cx="8218031" cy="1095056"/>
          </a:xfrm>
          <a:prstGeom prst="roundRect">
            <a:avLst>
              <a:gd name="adj" fmla="val 18641"/>
            </a:avLst>
          </a:prstGeom>
          <a:no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576026">
              <a:lnSpc>
                <a:spcPct val="150000"/>
              </a:lnSpc>
              <a:defRPr/>
            </a:pPr>
            <a:r>
              <a:rPr lang="vi-VN" sz="2400" b="1" kern="1200" dirty="0">
                <a:solidFill>
                  <a:sysClr val="windowText" lastClr="000000"/>
                </a:solidFill>
                <a:cs typeface="Arial" panose="020B0604020202020204" pitchFamily="34" charset="0"/>
              </a:rPr>
              <a:t> Bài </a:t>
            </a:r>
            <a:r>
              <a:rPr lang="en-US" sz="2400" b="1" kern="1200" dirty="0" err="1" smtClean="0">
                <a:solidFill>
                  <a:sysClr val="windowText" lastClr="000000"/>
                </a:solidFill>
                <a:cs typeface="Arial" panose="020B0604020202020204" pitchFamily="34" charset="0"/>
              </a:rPr>
              <a:t>đọc</a:t>
            </a:r>
            <a:r>
              <a:rPr lang="en-US" sz="2400" b="1" kern="1200" dirty="0" smtClean="0">
                <a:solidFill>
                  <a:sysClr val="windowText" lastClr="000000"/>
                </a:solidFill>
                <a:cs typeface="Arial" panose="020B0604020202020204" pitchFamily="34" charset="0"/>
              </a:rPr>
              <a:t> </a:t>
            </a:r>
            <a:r>
              <a:rPr lang="vi-VN" sz="2400" b="1" kern="1200" dirty="0" smtClean="0">
                <a:solidFill>
                  <a:sysClr val="windowText" lastClr="000000"/>
                </a:solidFill>
                <a:cs typeface="Arial" panose="020B0604020202020204" pitchFamily="34" charset="0"/>
              </a:rPr>
              <a:t>có </a:t>
            </a:r>
            <a:r>
              <a:rPr lang="vi-VN" sz="2400" b="1" kern="1200" dirty="0">
                <a:solidFill>
                  <a:sysClr val="windowText" lastClr="000000"/>
                </a:solidFill>
                <a:cs typeface="Arial" panose="020B0604020202020204" pitchFamily="34" charset="0"/>
              </a:rPr>
              <a:t>thể chia thành</a:t>
            </a:r>
            <a:r>
              <a:rPr lang="en-US" sz="2400" b="1" kern="1200" dirty="0">
                <a:solidFill>
                  <a:sysClr val="windowText" lastClr="000000"/>
                </a:solidFill>
                <a:cs typeface="Arial" panose="020B0604020202020204" pitchFamily="34" charset="0"/>
              </a:rPr>
              <a:t> 3 </a:t>
            </a:r>
            <a:r>
              <a:rPr lang="en-US" sz="2400" b="1" kern="1200" dirty="0" err="1">
                <a:solidFill>
                  <a:sysClr val="windowText" lastClr="000000"/>
                </a:solidFill>
                <a:cs typeface="Arial" panose="020B0604020202020204" pitchFamily="34" charset="0"/>
              </a:rPr>
              <a:t>đoạn</a:t>
            </a:r>
            <a:r>
              <a:rPr lang="en-US" sz="2400" b="1" kern="1200" dirty="0">
                <a:solidFill>
                  <a:sysClr val="windowText" lastClr="000000"/>
                </a:solidFill>
                <a:cs typeface="Arial" panose="020B0604020202020204" pitchFamily="34" charset="0"/>
              </a:rPr>
              <a:t> </a:t>
            </a:r>
            <a:r>
              <a:rPr lang="vi-VN" sz="2400" b="1" kern="1200" dirty="0">
                <a:solidFill>
                  <a:sysClr val="windowText" lastClr="000000"/>
                </a:solidFill>
                <a:cs typeface="Arial" panose="020B0604020202020204" pitchFamily="34" charset="0"/>
              </a:rPr>
              <a:t>như sau </a:t>
            </a:r>
          </a:p>
          <a:p>
            <a:pPr algn="ctr" defTabSz="576026">
              <a:lnSpc>
                <a:spcPct val="150000"/>
              </a:lnSpc>
              <a:defRPr/>
            </a:pPr>
            <a:r>
              <a:rPr lang="vi-VN" sz="2400" b="1" kern="1200" dirty="0">
                <a:solidFill>
                  <a:sysClr val="windowText" lastClr="000000"/>
                </a:solidFill>
                <a:cs typeface="Arial" panose="020B0604020202020204" pitchFamily="34" charset="0"/>
              </a:rPr>
              <a:t>để luyện đọc và tìm ý:</a:t>
            </a:r>
            <a:endParaRPr lang="en-US" sz="2400" b="1" kern="12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9482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37B68A0-E133-152F-AF7E-74D5E96992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DBF960-6B4D-8029-EDEF-7D93E178BD2E}"/>
              </a:ext>
            </a:extLst>
          </p:cNvPr>
          <p:cNvSpPr txBox="1"/>
          <p:nvPr/>
        </p:nvSpPr>
        <p:spPr>
          <a:xfrm>
            <a:off x="3311925" y="1530787"/>
            <a:ext cx="5568150" cy="461665"/>
          </a:xfrm>
          <a:prstGeom prst="rect">
            <a:avLst/>
          </a:prstGeom>
          <a:noFill/>
          <a:ln>
            <a:noFill/>
          </a:ln>
        </p:spPr>
        <p:txBody>
          <a:bodyPr wrap="square" rtlCol="0">
            <a:spAutoFit/>
          </a:bodyPr>
          <a:lstStyle/>
          <a:p>
            <a:pPr algn="ctr" defTabSz="576026">
              <a:buClrTx/>
              <a:defRPr/>
            </a:pPr>
            <a:r>
              <a:rPr lang="en-US" sz="2400" b="1" kern="1200" dirty="0">
                <a:solidFill>
                  <a:sysClr val="windowText" lastClr="000000"/>
                </a:solidFill>
                <a:latin typeface="+mn-lt"/>
                <a:ea typeface="+mn-ea"/>
                <a:cs typeface="Arial" panose="020B0604020202020204" pitchFamily="34" charset="0"/>
              </a:rPr>
              <a:t>GIẢI NGHĨA TỪ KHÓ</a:t>
            </a:r>
          </a:p>
        </p:txBody>
      </p:sp>
      <p:sp>
        <p:nvSpPr>
          <p:cNvPr id="5" name="Rectangle: Rounded Corners 25">
            <a:extLst>
              <a:ext uri="{FF2B5EF4-FFF2-40B4-BE49-F238E27FC236}">
                <a16:creationId xmlns:a16="http://schemas.microsoft.com/office/drawing/2014/main" id="{2E4B8479-BEE2-A7B6-0A0F-58F8C74BBB81}"/>
              </a:ext>
            </a:extLst>
          </p:cNvPr>
          <p:cNvSpPr/>
          <p:nvPr/>
        </p:nvSpPr>
        <p:spPr>
          <a:xfrm>
            <a:off x="614190" y="2094439"/>
            <a:ext cx="5268468"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miễn cưỡng: </a:t>
            </a:r>
            <a:r>
              <a:rPr lang="vi-VN" sz="2000" kern="1200" dirty="0">
                <a:solidFill>
                  <a:schemeClr val="tx1"/>
                </a:solidFill>
                <a:latin typeface="+mn-lt"/>
                <a:ea typeface="+mn-ea"/>
                <a:cs typeface="Arial" panose="020B0604020202020204" pitchFamily="34" charset="0"/>
              </a:rPr>
              <a:t>lộ vẻ không bằng lòng khi phải làm việc mình không mong muốn. </a:t>
            </a:r>
          </a:p>
        </p:txBody>
      </p:sp>
      <p:sp>
        <p:nvSpPr>
          <p:cNvPr id="6" name="Rectangle: Rounded Corners 26">
            <a:extLst>
              <a:ext uri="{FF2B5EF4-FFF2-40B4-BE49-F238E27FC236}">
                <a16:creationId xmlns:a16="http://schemas.microsoft.com/office/drawing/2014/main" id="{A728D4B0-DBA1-C3CB-CB5F-A1310EB53726}"/>
              </a:ext>
            </a:extLst>
          </p:cNvPr>
          <p:cNvSpPr/>
          <p:nvPr/>
        </p:nvSpPr>
        <p:spPr>
          <a:xfrm>
            <a:off x="6309344" y="2094435"/>
            <a:ext cx="5268468"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en-US" sz="2000" i="1" kern="1200" dirty="0" err="1">
                <a:solidFill>
                  <a:srgbClr val="002060"/>
                </a:solidFill>
                <a:latin typeface="+mn-lt"/>
                <a:ea typeface="+mn-ea"/>
                <a:cs typeface="Arial" panose="020B0604020202020204" pitchFamily="34" charset="0"/>
              </a:rPr>
              <a:t>lừng</a:t>
            </a:r>
            <a:r>
              <a:rPr lang="en-US" sz="2000" i="1" kern="1200" dirty="0">
                <a:solidFill>
                  <a:srgbClr val="002060"/>
                </a:solidFill>
                <a:latin typeface="+mn-lt"/>
                <a:ea typeface="+mn-ea"/>
                <a:cs typeface="Arial" panose="020B0604020202020204" pitchFamily="34" charset="0"/>
              </a:rPr>
              <a:t> </a:t>
            </a:r>
            <a:r>
              <a:rPr lang="en-US" sz="2000" i="1" kern="1200" dirty="0" err="1">
                <a:solidFill>
                  <a:srgbClr val="002060"/>
                </a:solidFill>
                <a:latin typeface="+mn-lt"/>
                <a:ea typeface="+mn-ea"/>
                <a:cs typeface="Arial" panose="020B0604020202020204" pitchFamily="34" charset="0"/>
              </a:rPr>
              <a:t>khừng</a:t>
            </a:r>
            <a:r>
              <a:rPr lang="en-US" sz="2000" i="1" kern="1200" dirty="0">
                <a:solidFill>
                  <a:srgbClr val="002060"/>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ngần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ngừ</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không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muốn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hoặc</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không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dám</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hành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động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một</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cách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tích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cực</a:t>
            </a:r>
            <a:r>
              <a:rPr lang="en-US" sz="2000" kern="1200" dirty="0">
                <a:solidFill>
                  <a:schemeClr val="tx1"/>
                </a:solidFill>
                <a:latin typeface="+mn-lt"/>
                <a:ea typeface="+mn-ea"/>
                <a:cs typeface="Arial" panose="020B0604020202020204" pitchFamily="34" charset="0"/>
              </a:rPr>
              <a:t>. </a:t>
            </a:r>
            <a:endParaRPr lang="vi-VN" sz="2000" kern="1200" dirty="0">
              <a:solidFill>
                <a:schemeClr val="tx1"/>
              </a:solidFill>
              <a:latin typeface="+mn-lt"/>
              <a:ea typeface="+mn-ea"/>
              <a:cs typeface="Arial" panose="020B0604020202020204" pitchFamily="34" charset="0"/>
            </a:endParaRPr>
          </a:p>
        </p:txBody>
      </p:sp>
      <p:sp>
        <p:nvSpPr>
          <p:cNvPr id="7" name="Rectangle: Rounded Corners 1">
            <a:extLst>
              <a:ext uri="{FF2B5EF4-FFF2-40B4-BE49-F238E27FC236}">
                <a16:creationId xmlns:a16="http://schemas.microsoft.com/office/drawing/2014/main" id="{2B4BDD82-9C61-9984-3F08-CBAF3EE66BA1}"/>
              </a:ext>
            </a:extLst>
          </p:cNvPr>
          <p:cNvSpPr/>
          <p:nvPr/>
        </p:nvSpPr>
        <p:spPr>
          <a:xfrm>
            <a:off x="610847" y="3650246"/>
            <a:ext cx="5268469"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chân chính: </a:t>
            </a:r>
            <a:r>
              <a:rPr lang="vi-VN" sz="2000" kern="1200" dirty="0">
                <a:solidFill>
                  <a:schemeClr val="tx1"/>
                </a:solidFill>
                <a:latin typeface="+mn-lt"/>
                <a:ea typeface="+mn-ea"/>
                <a:cs typeface="Arial" panose="020B0604020202020204" pitchFamily="34" charset="0"/>
              </a:rPr>
              <a:t>hoàn toàn xứng với tên gọi (tốt đẹp).</a:t>
            </a:r>
          </a:p>
        </p:txBody>
      </p:sp>
      <p:sp>
        <p:nvSpPr>
          <p:cNvPr id="8" name="Rectangle: Rounded Corners 2">
            <a:extLst>
              <a:ext uri="{FF2B5EF4-FFF2-40B4-BE49-F238E27FC236}">
                <a16:creationId xmlns:a16="http://schemas.microsoft.com/office/drawing/2014/main" id="{79586F7A-917C-358E-AA1F-5082798F8BB7}"/>
              </a:ext>
            </a:extLst>
          </p:cNvPr>
          <p:cNvSpPr/>
          <p:nvPr/>
        </p:nvSpPr>
        <p:spPr>
          <a:xfrm>
            <a:off x="6309344" y="3650245"/>
            <a:ext cx="526512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en-US" sz="2000" i="1" kern="1200" dirty="0" err="1">
                <a:solidFill>
                  <a:srgbClr val="002060"/>
                </a:solidFill>
                <a:latin typeface="+mn-lt"/>
                <a:ea typeface="+mn-ea"/>
                <a:cs typeface="Arial" panose="020B0604020202020204" pitchFamily="34" charset="0"/>
              </a:rPr>
              <a:t>ân</a:t>
            </a:r>
            <a:r>
              <a:rPr lang="en-US" sz="2000" i="1" kern="1200" dirty="0">
                <a:solidFill>
                  <a:srgbClr val="002060"/>
                </a:solidFill>
                <a:latin typeface="+mn-lt"/>
                <a:ea typeface="+mn-ea"/>
                <a:cs typeface="Arial" panose="020B0604020202020204" pitchFamily="34" charset="0"/>
              </a:rPr>
              <a:t> </a:t>
            </a:r>
            <a:r>
              <a:rPr lang="en-US" sz="2000" i="1" kern="1200" dirty="0" err="1">
                <a:solidFill>
                  <a:srgbClr val="002060"/>
                </a:solidFill>
                <a:latin typeface="+mn-lt"/>
                <a:ea typeface="+mn-ea"/>
                <a:cs typeface="Arial" panose="020B0604020202020204" pitchFamily="34" charset="0"/>
              </a:rPr>
              <a:t>cần</a:t>
            </a:r>
            <a:r>
              <a:rPr lang="en-US" sz="2000" i="1" kern="1200" dirty="0">
                <a:solidFill>
                  <a:srgbClr val="002060"/>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cách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đối</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xử</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thể</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hiện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sự</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quan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tâm</a:t>
            </a:r>
            <a:r>
              <a:rPr lang="en-US" sz="2000" kern="1200" dirty="0">
                <a:solidFill>
                  <a:schemeClr val="tx1"/>
                </a:solidFill>
                <a:latin typeface="+mn-lt"/>
                <a:ea typeface="+mn-ea"/>
                <a:cs typeface="Arial" panose="020B0604020202020204" pitchFamily="34" charset="0"/>
              </a:rPr>
              <a:t>, chu </a:t>
            </a:r>
            <a:r>
              <a:rPr lang="en-US" sz="2000" kern="1200" dirty="0" err="1">
                <a:solidFill>
                  <a:schemeClr val="tx1"/>
                </a:solidFill>
                <a:latin typeface="+mn-lt"/>
                <a:ea typeface="+mn-ea"/>
                <a:cs typeface="Arial" panose="020B0604020202020204" pitchFamily="34" charset="0"/>
              </a:rPr>
              <a:t>đáo</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và</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đầy</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nhiệt</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tình</a:t>
            </a:r>
            <a:r>
              <a:rPr lang="en-US" sz="2000" kern="1200" dirty="0">
                <a:solidFill>
                  <a:schemeClr val="tx1"/>
                </a:solidFill>
                <a:latin typeface="+mn-lt"/>
                <a:ea typeface="+mn-ea"/>
                <a:cs typeface="Arial" panose="020B0604020202020204" pitchFamily="34" charset="0"/>
              </a:rPr>
              <a:t>. </a:t>
            </a:r>
            <a:endParaRPr lang="vi-VN" sz="2000" kern="1200" dirty="0">
              <a:solidFill>
                <a:schemeClr val="tx1"/>
              </a:solidFill>
              <a:latin typeface="+mn-lt"/>
              <a:ea typeface="+mn-ea"/>
              <a:cs typeface="Arial" panose="020B0604020202020204" pitchFamily="34" charset="0"/>
            </a:endParaRPr>
          </a:p>
        </p:txBody>
      </p:sp>
      <p:sp>
        <p:nvSpPr>
          <p:cNvPr id="9" name="Rectangle: Rounded Corners 3">
            <a:extLst>
              <a:ext uri="{FF2B5EF4-FFF2-40B4-BE49-F238E27FC236}">
                <a16:creationId xmlns:a16="http://schemas.microsoft.com/office/drawing/2014/main" id="{0DE8DCB8-3D61-8A37-62C7-B13CF5F999B3}"/>
              </a:ext>
            </a:extLst>
          </p:cNvPr>
          <p:cNvSpPr/>
          <p:nvPr/>
        </p:nvSpPr>
        <p:spPr>
          <a:xfrm>
            <a:off x="610847" y="5206054"/>
            <a:ext cx="527515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gắt gỏng: </a:t>
            </a:r>
            <a:r>
              <a:rPr lang="vi-VN" sz="2000" kern="1200" dirty="0">
                <a:solidFill>
                  <a:schemeClr val="tx1"/>
                </a:solidFill>
                <a:latin typeface="+mn-lt"/>
                <a:ea typeface="+mn-ea"/>
                <a:cs typeface="Arial" panose="020B0604020202020204" pitchFamily="34" charset="0"/>
              </a:rPr>
              <a:t>cáu kỉnh, chỉ cách nói không nhẹ nhàng mà nói to. </a:t>
            </a:r>
          </a:p>
        </p:txBody>
      </p:sp>
      <p:sp>
        <p:nvSpPr>
          <p:cNvPr id="10" name="Rectangle: Rounded Corners 4">
            <a:extLst>
              <a:ext uri="{FF2B5EF4-FFF2-40B4-BE49-F238E27FC236}">
                <a16:creationId xmlns:a16="http://schemas.microsoft.com/office/drawing/2014/main" id="{345673E4-A254-9315-FB7F-0A5E4C653BFF}"/>
              </a:ext>
            </a:extLst>
          </p:cNvPr>
          <p:cNvSpPr/>
          <p:nvPr/>
        </p:nvSpPr>
        <p:spPr>
          <a:xfrm>
            <a:off x="6306000" y="5206054"/>
            <a:ext cx="526512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(ngã) khuỵu: </a:t>
            </a:r>
            <a:r>
              <a:rPr lang="vi-VN" sz="2000" kern="1200" dirty="0">
                <a:solidFill>
                  <a:schemeClr val="tx1"/>
                </a:solidFill>
                <a:latin typeface="+mn-lt"/>
                <a:ea typeface="+mn-ea"/>
                <a:cs typeface="Arial" panose="020B0604020202020204" pitchFamily="34" charset="0"/>
              </a:rPr>
              <a:t>gập hẳn chân xuống, không đứng thẳng lên được nữa, do bị trượt ngã hoặc do không còn sức. </a:t>
            </a:r>
          </a:p>
        </p:txBody>
      </p:sp>
      <p:sp>
        <p:nvSpPr>
          <p:cNvPr id="11" name="TextBox 10">
            <a:extLst>
              <a:ext uri="{FF2B5EF4-FFF2-40B4-BE49-F238E27FC236}">
                <a16:creationId xmlns:a16="http://schemas.microsoft.com/office/drawing/2014/main" id="{5B2CE8A1-AF9D-234B-29D9-141559547F39}"/>
              </a:ext>
            </a:extLst>
          </p:cNvPr>
          <p:cNvSpPr txBox="1"/>
          <p:nvPr/>
        </p:nvSpPr>
        <p:spPr>
          <a:xfrm>
            <a:off x="3834025" y="768686"/>
            <a:ext cx="6877304" cy="762101"/>
          </a:xfrm>
          <a:prstGeom prst="rect">
            <a:avLst/>
          </a:prstGeom>
          <a:noFill/>
        </p:spPr>
        <p:txBody>
          <a:bodyPr wrap="square" lIns="90711" tIns="0" rIns="90711" bIns="90711">
            <a:spAutoFit/>
          </a:bodyPr>
          <a:lstStyle/>
          <a:p>
            <a:pPr algn="ctr" defTabSz="1152053">
              <a:lnSpc>
                <a:spcPct val="150000"/>
              </a:lnSpc>
              <a:defRPr/>
            </a:pPr>
            <a:r>
              <a:rPr lang="vi-VN" sz="33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HOẠT ĐỘNG </a:t>
            </a:r>
            <a:r>
              <a:rPr lang="en-US" sz="33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2</a:t>
            </a:r>
            <a:r>
              <a:rPr lang="vi-VN" sz="33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vi-VN" sz="33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ĐỌC </a:t>
            </a:r>
            <a:r>
              <a:rPr lang="en-US" sz="33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HIỂU</a:t>
            </a:r>
            <a:endParaRPr lang="vi-VN" sz="33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561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1874</Words>
  <Application>Microsoft Office PowerPoint</Application>
  <PresentationFormat>Widescreen</PresentationFormat>
  <Paragraphs>132</Paragraphs>
  <Slides>22</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UTM Avo</vt:lpstr>
      <vt:lpstr>Times New Roman</vt:lpstr>
      <vt:lpstr>Arial</vt:lpstr>
      <vt:lpstr>2_Office Theme</vt:lpstr>
      <vt:lpstr>Thứ năm ngày 2 tháng 10 năm 2025 Tiếng việt Bài đọc 4: Cuộc họp bí mật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181</cp:revision>
  <dcterms:created xsi:type="dcterms:W3CDTF">2023-10-19T01:39:18Z</dcterms:created>
  <dcterms:modified xsi:type="dcterms:W3CDTF">2025-09-25T14:22:02Z</dcterms:modified>
</cp:coreProperties>
</file>