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336" r:id="rId4"/>
    <p:sldId id="261" r:id="rId5"/>
    <p:sldId id="262" r:id="rId6"/>
    <p:sldId id="290" r:id="rId7"/>
    <p:sldId id="291" r:id="rId8"/>
    <p:sldId id="257" r:id="rId9"/>
    <p:sldId id="334" r:id="rId10"/>
    <p:sldId id="351" r:id="rId11"/>
    <p:sldId id="355" r:id="rId12"/>
    <p:sldId id="359" r:id="rId13"/>
    <p:sldId id="360" r:id="rId14"/>
    <p:sldId id="361" r:id="rId15"/>
    <p:sldId id="362" r:id="rId16"/>
    <p:sldId id="363" r:id="rId17"/>
    <p:sldId id="335" r:id="rId18"/>
    <p:sldId id="364" r:id="rId19"/>
    <p:sldId id="365" r:id="rId20"/>
    <p:sldId id="35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D6"/>
    <a:srgbClr val="BED62F"/>
    <a:srgbClr val="FFC87A"/>
    <a:srgbClr val="FFFFCC"/>
    <a:srgbClr val="F9DC54"/>
    <a:srgbClr val="FFB90C"/>
    <a:srgbClr val="44AACB"/>
    <a:srgbClr val="B8A7A7"/>
    <a:srgbClr val="8CD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87064" autoAdjust="0"/>
  </p:normalViewPr>
  <p:slideViewPr>
    <p:cSldViewPr snapToGrid="0" showGuides="1">
      <p:cViewPr>
        <p:scale>
          <a:sx n="63" d="100"/>
          <a:sy n="63" d="100"/>
        </p:scale>
        <p:origin x="-412" y="-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BD6DD-9821-4A9B-9E55-996C8CD48112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D203-3C9C-46EF-AA54-99B693238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79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90299D5-DCF0-4684-B360-02DF13984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F2251E2-BF15-464A-ABF2-518D2E748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0F1E867-410E-44DA-AEAC-FFF3D17A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E81C7DE-1ACB-45D2-BE23-786AB093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409426E-4060-4680-BC35-68C22665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8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571B709-4EE2-46A5-B5B8-51975E0E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6DB14C7-6D44-47CF-9DC6-602EAD290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F3F8FFE-E47A-4AA8-B3B3-F49CF2BE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95C2B04-7284-4273-A4D1-F3CEF94B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69F9D3E-13C5-46B3-A67F-B5B52F83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5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BD06550C-6B99-4860-A13A-3C050C043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3BECB7B-E52A-426C-92A6-437756D71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6080646-8005-4FB3-951A-6E0E5ABF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92AD0C3-735E-4D97-8B18-19D00FC2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24841DB-25BB-479B-BBC0-30BBD024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90299D5-DCF0-4684-B360-02DF13984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F2251E2-BF15-464A-ABF2-518D2E748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0F1E867-410E-44DA-AEAC-FFF3D17A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E81C7DE-1ACB-45D2-BE23-786AB093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409426E-4060-4680-BC35-68C22665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07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5C2C9DB-336E-4CFA-8BA4-F332EADF3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350A01A-2DF9-48AA-AF90-D5190EA1C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8FAAD38-12EE-4153-AF4D-4CBC71E96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8"/>
          <a:stretch/>
        </p:blipFill>
        <p:spPr>
          <a:xfrm>
            <a:off x="0" y="4917831"/>
            <a:ext cx="12192000" cy="194016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C98A993B-B110-416A-825A-BBC58AA70900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90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D586082-FF30-4639-838C-AFFC7E759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BC534A85-A98C-4E22-A3D3-1945AFD5CE47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noFill/>
          <a:ln w="38100">
            <a:solidFill>
              <a:srgbClr val="44AAC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30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8736FEE-94E1-47F0-A799-8084C3D6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AAF4F8A-974F-4171-8848-56B184FB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8ADB739B-4E97-4A79-8575-5723E752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AC8E1490-C731-41E9-9626-30ED3620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4ECCEFE4-F0E9-4025-BF98-FBAE6E06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8FE82BC3-6FAC-4790-A79A-51A99113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BAD7B9DF-643A-4939-B73F-52A6CF9A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67E580C3-580F-4E0C-920D-570322B6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41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9B19763-677F-4303-A4F0-79D5FC8D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E76D861F-53E6-4DE9-AB51-33D18E41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2B2D6F4C-7BBC-4716-B2C4-5913929F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4C6059E-7855-4A60-9DF9-AF44588E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6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23756688-A17B-4C9C-A0B1-586EEF38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34E3E245-ACC6-467B-9867-C095D12C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6A315780-FE38-4FB4-84F9-1303F203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9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B04086F-9AD3-44B6-9FF2-54E85C1A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B89B474-E11D-4714-9C4C-F4F6870A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6E5BC3E-9680-4E99-9150-78825D7E2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B75389C-2491-45DA-A2FC-76736B70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ABAE6C0-4C5D-40DC-A737-CEEEEE4C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3221550-5F3E-49EE-A2BB-4C04895E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43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5C2C9DB-336E-4CFA-8BA4-F332EADF3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7F6A085-CA36-48CA-AF98-61557111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26BF6C36-7A3E-4B69-AEA8-CDDD6D87E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B4B71CFA-AF13-4FAF-AA64-CA7A36F79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B3C7F34-2687-42A6-9397-B03946E7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9D7BB35-C54F-405C-820A-936CC907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D79CD42-D889-4AA6-BB32-B32D7342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47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571B709-4EE2-46A5-B5B8-51975E0E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6DB14C7-6D44-47CF-9DC6-602EAD290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F3F8FFE-E47A-4AA8-B3B3-F49CF2BE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95C2B04-7284-4273-A4D1-F3CEF94B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69F9D3E-13C5-46B3-A67F-B5B52F83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9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BD06550C-6B99-4860-A13A-3C050C043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3BECB7B-E52A-426C-92A6-437756D71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6080646-8005-4FB3-951A-6E0E5ABF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92AD0C3-735E-4D97-8B18-19D00FC2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24841DB-25BB-479B-BBC0-30BBD024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70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E60F37-8832-0315-8ECC-B712775E2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322F9E9-E4AB-E0BE-0F62-4FB2D2162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FAB582-8E5D-1EA8-2EC2-D6AE4B85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EC247E-3798-3263-A54F-48519835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81A43E-C08F-4A8B-C54A-090AF834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1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2B559D-391E-D582-9B1A-DD538C6CF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55CA45-9BF5-639D-4ED2-DF2C9E312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F381A7-16DA-3A63-19E8-4A951978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734BB7-E6F0-AF00-2A0A-3DC80116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322EBA-00EF-1CF7-534B-CFB4AA72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24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9A313-1E96-9B9A-3CF1-091C9F752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0E2A67-EF26-5155-B614-48588B3E7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E8B484-34C5-7F2C-528C-43E398E6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D785FE-7803-1A8E-A8A9-32F3E3F21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C65EAB-8563-63F5-2E9E-935F0C98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5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DF447A-7BC1-8384-F1FA-576C75E8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DA1A33-EFB9-149A-6BFE-ADBCD5C24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4F5503-4B09-EB42-EBF3-D624932AE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08EE32-BD20-0C65-D5F9-0DAE1648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AFB5AD-20BE-364C-8D53-11EB05E3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7642FD9-A1F3-B8E9-A12D-49E1566B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8B0DE7-C588-37E5-F476-68BB75EC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554039-5171-4776-B243-997D86826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7C6CA9C-3C0B-A883-7677-E9FC14691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9C98738-BB85-07DC-62BC-187797C53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AC0EB9A-0E3D-1A2B-1D05-BA339E7A7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5E1C45-1AF3-19BB-EEAE-FC4D65D4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70AC4E9-34B7-240D-4117-F673A22A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1F90028-6E37-ED3D-3AF9-B06C8C1B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26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AF7DCA-AEF4-DAC6-C678-3A3EAC1B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0DE261B-5BBC-0075-B5F8-085AE608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340B83D-7026-14DF-2396-AD179CE6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795D711-D56D-40FA-D625-6EEEBBC0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72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900B724-DC6C-D471-8120-0346A6E9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F314D52-8818-DDE6-3042-82498B6F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2E5516-26B2-F1CD-4457-547E53A5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350A01A-2DF9-48AA-AF90-D5190EA1C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8FAAD38-12EE-4153-AF4D-4CBC71E96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8"/>
          <a:stretch/>
        </p:blipFill>
        <p:spPr>
          <a:xfrm>
            <a:off x="0" y="4917831"/>
            <a:ext cx="12192000" cy="194016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C98A993B-B110-416A-825A-BBC58AA70900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78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BC36E7-842C-BFAD-BC69-95793909F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9D76B5-638D-4BA3-4989-65A39505E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84C072D-169A-42BF-C013-01AB7B65D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7A148E-69C0-8FDB-5D3C-B5A16FAE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EF77F3C-F78B-AFDB-42EB-9C6A8D7A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CB043A-BBDA-F6EC-1354-8DF9C709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61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C4447E-29F0-D6F1-D8AF-A625EC9D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3FF836F-2A04-8BBB-5ABB-2DF695017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E226D12-3EB2-FB18-6353-9FAEB596B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DC8FABD-B01C-C402-A811-86AD1F087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94BFA8-6A6C-DB69-ABE6-7C4C15C38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8A9BCF-DA81-39F2-F47B-F4435BA4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7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D9EFF2-DACE-5C3A-2856-41E740E2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CDC962-67D1-A700-1FCC-620ABD58D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5265EB-8CF6-878E-295C-9475224C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3A6C88-B47D-C348-FADF-4EB3DC2E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85D3E0-8B31-30DD-F112-F4505F39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19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A033606-CD1C-4602-EBCB-882FFC9F6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84FED8B-D9B0-ED02-D116-55AC56960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D3A5C8-AE80-054B-3AAB-81436AD8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143601-0E8B-D6FC-CFB8-1F007F4E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687C40-2D08-2E8D-C226-ED5BF809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D586082-FF30-4639-838C-AFFC7E759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BC534A85-A98C-4E22-A3D3-1945AFD5CE47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noFill/>
          <a:ln w="38100">
            <a:solidFill>
              <a:srgbClr val="44AAC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83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8736FEE-94E1-47F0-A799-8084C3D6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AAF4F8A-974F-4171-8848-56B184FB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8ADB739B-4E97-4A79-8575-5723E752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AC8E1490-C731-41E9-9626-30ED3620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4ECCEFE4-F0E9-4025-BF98-FBAE6E06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8FE82BC3-6FAC-4790-A79A-51A99113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BAD7B9DF-643A-4939-B73F-52A6CF9A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67E580C3-580F-4E0C-920D-570322B6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6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9B19763-677F-4303-A4F0-79D5FC8D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E76D861F-53E6-4DE9-AB51-33D18E41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2B2D6F4C-7BBC-4716-B2C4-5913929F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4C6059E-7855-4A60-9DF9-AF44588E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4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23756688-A17B-4C9C-A0B1-586EEF38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34E3E245-ACC6-467B-9867-C095D12C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6A315780-FE38-4FB4-84F9-1303F203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8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B04086F-9AD3-44B6-9FF2-54E85C1A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B89B474-E11D-4714-9C4C-F4F6870A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6E5BC3E-9680-4E99-9150-78825D7E2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B75389C-2491-45DA-A2FC-76736B70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ABAE6C0-4C5D-40DC-A737-CEEEEE4C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3221550-5F3E-49EE-A2BB-4C04895E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9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7F6A085-CA36-48CA-AF98-61557111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26BF6C36-7A3E-4B69-AEA8-CDDD6D87E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B4B71CFA-AF13-4FAF-AA64-CA7A36F79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B3C7F34-2687-42A6-9397-B03946E7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9D7BB35-C54F-405C-820A-936CC907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D79CD42-D889-4AA6-BB32-B32D7342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FA46F53A-F5F3-CDC8-FC13-EAD15DCCDDD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469" y="203221"/>
            <a:ext cx="1499682" cy="1499682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376C298C-F208-3C48-7F6D-A8354D2C9FC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0" y="173404"/>
            <a:ext cx="1688526" cy="16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2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9D40DFF3-C934-1A4B-AADF-387D6E2CCA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0" y="173404"/>
            <a:ext cx="1688526" cy="16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8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36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audio" Target="../media/audio1.wav"/><Relationship Id="rId4" Type="http://schemas.openxmlformats.org/officeDocument/2006/relationships/image" Target="../media/image9.png"/><Relationship Id="rId9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11" Type="http://schemas.openxmlformats.org/officeDocument/2006/relationships/audio" Target="../media/audio1.wav"/><Relationship Id="rId5" Type="http://schemas.openxmlformats.org/officeDocument/2006/relationships/image" Target="../media/image16.png"/><Relationship Id="rId10" Type="http://schemas.openxmlformats.org/officeDocument/2006/relationships/audio" Target="../media/audio2.wav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11" Type="http://schemas.openxmlformats.org/officeDocument/2006/relationships/audio" Target="../media/audio1.wav"/><Relationship Id="rId5" Type="http://schemas.openxmlformats.org/officeDocument/2006/relationships/image" Target="../media/image160.png"/><Relationship Id="rId10" Type="http://schemas.openxmlformats.org/officeDocument/2006/relationships/audio" Target="../media/audio2.wav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3C36D3A-E13D-4686-A16D-9727644E89D7}"/>
              </a:ext>
            </a:extLst>
          </p:cNvPr>
          <p:cNvGrpSpPr/>
          <p:nvPr/>
        </p:nvGrpSpPr>
        <p:grpSpPr>
          <a:xfrm>
            <a:off x="-2285664" y="858736"/>
            <a:ext cx="13270261" cy="5999264"/>
            <a:chOff x="25400" y="616512"/>
            <a:chExt cx="15670898" cy="7084552"/>
          </a:xfrm>
        </p:grpSpPr>
        <p:pic>
          <p:nvPicPr>
            <p:cNvPr id="3" name="图片 16">
              <a:extLst>
                <a:ext uri="{FF2B5EF4-FFF2-40B4-BE49-F238E27FC236}">
                  <a16:creationId xmlns="" xmlns:a16="http://schemas.microsoft.com/office/drawing/2014/main" id="{58C8B065-9668-4877-B289-5F87666A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11" y="839823"/>
              <a:ext cx="14013677" cy="5839032"/>
            </a:xfrm>
            <a:prstGeom prst="rect">
              <a:avLst/>
            </a:prstGeom>
          </p:spPr>
        </p:pic>
        <p:pic>
          <p:nvPicPr>
            <p:cNvPr id="4" name="图片 33">
              <a:extLst>
                <a:ext uri="{FF2B5EF4-FFF2-40B4-BE49-F238E27FC236}">
                  <a16:creationId xmlns="" xmlns:a16="http://schemas.microsoft.com/office/drawing/2014/main" id="{9B860529-6B62-49A8-9108-A46D0202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616512"/>
              <a:ext cx="15670898" cy="7084552"/>
            </a:xfrm>
            <a:prstGeom prst="rect">
              <a:avLst/>
            </a:prstGeom>
          </p:spPr>
        </p:pic>
      </p:grpSp>
      <p:pic>
        <p:nvPicPr>
          <p:cNvPr id="6" name="Picture 2" descr="Triangle Shape Cartoon - Free vector graphic on Pixabay">
            <a:extLst>
              <a:ext uri="{FF2B5EF4-FFF2-40B4-BE49-F238E27FC236}">
                <a16:creationId xmlns="" xmlns:a16="http://schemas.microsoft.com/office/drawing/2014/main" id="{E47DD8C2-2986-48E5-B718-E307442C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75D4D5-EF2D-4117-D9DA-47C444BC81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389" y="2685493"/>
            <a:ext cx="6724471" cy="23898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8703" y="582804"/>
            <a:ext cx="7672239" cy="793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THỨ 5 NGÀY 23 THÁNG 1 NĂM 2025</a:t>
            </a:r>
          </a:p>
          <a:p>
            <a:pPr algn="ctr"/>
            <a:r>
              <a:rPr lang="en-US" dirty="0" smtClean="0"/>
              <a:t>TOÁN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8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4">
                <a:extLst>
                  <a:ext uri="{FF2B5EF4-FFF2-40B4-BE49-F238E27FC236}">
                    <a16:creationId xmlns="" xmlns:a16="http://schemas.microsoft.com/office/drawing/2014/main" id="{F9822840-49C4-B7C6-45F5-306B7FA11C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1559" y="647488"/>
                <a:ext cx="8553691" cy="166744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d)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Đổi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 4 m = 40 dm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𝟒𝟎</m:t>
                        </m:r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𝟐𝟓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500 (dm</a:t>
                </a:r>
                <a:r>
                  <a:rPr kumimoji="0" lang="en-US" sz="4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id="{F9822840-49C4-B7C6-45F5-306B7FA11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559" y="647488"/>
                <a:ext cx="8553691" cy="1667449"/>
              </a:xfrm>
              <a:prstGeom prst="rect">
                <a:avLst/>
              </a:prstGeom>
              <a:blipFill>
                <a:blip r:embed="rId2"/>
                <a:stretch>
                  <a:fillRect t="-11314" b="-55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2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组合 27">
            <a:extLst>
              <a:ext uri="{FF2B5EF4-FFF2-40B4-BE49-F238E27FC236}">
                <a16:creationId xmlns="" xmlns:a16="http://schemas.microsoft.com/office/drawing/2014/main" id="{817EB920-E29D-4D1E-B75D-5299BF3768C9}"/>
              </a:ext>
            </a:extLst>
          </p:cNvPr>
          <p:cNvGrpSpPr/>
          <p:nvPr/>
        </p:nvGrpSpPr>
        <p:grpSpPr>
          <a:xfrm>
            <a:off x="462987" y="567952"/>
            <a:ext cx="10923470" cy="867309"/>
            <a:chOff x="2752641" y="3846647"/>
            <a:chExt cx="10005372" cy="1437096"/>
          </a:xfrm>
        </p:grpSpPr>
        <p:sp>
          <p:nvSpPr>
            <p:cNvPr id="14" name="圆角矩形 14">
              <a:extLst>
                <a:ext uri="{FF2B5EF4-FFF2-40B4-BE49-F238E27FC236}">
                  <a16:creationId xmlns="" xmlns:a16="http://schemas.microsoft.com/office/drawing/2014/main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="" xmlns:a16="http://schemas.microsoft.com/office/drawing/2014/main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9124192" cy="968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3: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các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sau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37A1DDE-D4DC-CF9E-CD28-86D505C59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85" y="1830427"/>
            <a:ext cx="9689939" cy="24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5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FF62AC9-787B-E856-6BCD-B2D65BC59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09" y="1555348"/>
            <a:ext cx="4598420" cy="3028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521DD646-FAD0-490A-3361-7D196FE16CA4}"/>
                  </a:ext>
                </a:extLst>
              </p:cNvPr>
              <p:cNvSpPr txBox="1"/>
              <p:nvPr/>
            </p:nvSpPr>
            <p:spPr>
              <a:xfrm>
                <a:off x="6053559" y="1608881"/>
                <a:ext cx="5729469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Diện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tích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hình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tam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ABC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𝟓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7,5 (cm</a:t>
                </a:r>
                <a:r>
                  <a:rPr kumimoji="0" lang="en-US" sz="4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1DD646-FAD0-490A-3361-7D196FE16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559" y="1608881"/>
                <a:ext cx="5729469" cy="2431435"/>
              </a:xfrm>
              <a:prstGeom prst="rect">
                <a:avLst/>
              </a:prstGeom>
              <a:blipFill>
                <a:blip r:embed="rId3"/>
                <a:stretch>
                  <a:fillRect t="-5263" r="-532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27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521DD646-FAD0-490A-3361-7D196FE16CA4}"/>
                  </a:ext>
                </a:extLst>
              </p:cNvPr>
              <p:cNvSpPr txBox="1"/>
              <p:nvPr/>
            </p:nvSpPr>
            <p:spPr>
              <a:xfrm>
                <a:off x="6053559" y="1608881"/>
                <a:ext cx="5729469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Diện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tích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hình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tam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EDG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𝟒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12 (cm</a:t>
                </a:r>
                <a:r>
                  <a:rPr kumimoji="0" lang="en-US" sz="4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1DD646-FAD0-490A-3361-7D196FE16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559" y="1608881"/>
                <a:ext cx="5729469" cy="2431435"/>
              </a:xfrm>
              <a:prstGeom prst="rect">
                <a:avLst/>
              </a:prstGeom>
              <a:blipFill>
                <a:blip r:embed="rId2"/>
                <a:stretch>
                  <a:fillRect t="-5263" r="-532" b="-4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815C78-3CB2-5FD2-2489-CA497159C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06" y="1692194"/>
            <a:ext cx="5555403" cy="257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组合 27">
            <a:extLst>
              <a:ext uri="{FF2B5EF4-FFF2-40B4-BE49-F238E27FC236}">
                <a16:creationId xmlns="" xmlns:a16="http://schemas.microsoft.com/office/drawing/2014/main" id="{817EB920-E29D-4D1E-B75D-5299BF3768C9}"/>
              </a:ext>
            </a:extLst>
          </p:cNvPr>
          <p:cNvGrpSpPr/>
          <p:nvPr/>
        </p:nvGrpSpPr>
        <p:grpSpPr>
          <a:xfrm>
            <a:off x="462987" y="567953"/>
            <a:ext cx="10923470" cy="1179825"/>
            <a:chOff x="2752641" y="3846647"/>
            <a:chExt cx="10005372" cy="1954922"/>
          </a:xfrm>
        </p:grpSpPr>
        <p:sp>
          <p:nvSpPr>
            <p:cNvPr id="14" name="圆角矩形 14">
              <a:extLst>
                <a:ext uri="{FF2B5EF4-FFF2-40B4-BE49-F238E27FC236}">
                  <a16:creationId xmlns="" xmlns:a16="http://schemas.microsoft.com/office/drawing/2014/main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10005372" cy="195492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="" xmlns:a16="http://schemas.microsoft.com/office/drawing/2014/main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9124192" cy="1784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4: </a:t>
              </a: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Em và bạn hãy khám phá cách tính diên tích hình tam giác được tô màu trong hình bên.</a:t>
              </a:r>
              <a:endParaRPr kumimoji="0" lang="fr-FR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158CA88-4B00-462C-8A25-E9070CFEA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35" y="2430684"/>
            <a:ext cx="4561418" cy="366495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A4E37ED-4262-96A3-C09C-35ED56B47360}"/>
              </a:ext>
            </a:extLst>
          </p:cNvPr>
          <p:cNvCxnSpPr>
            <a:cxnSpLocks/>
          </p:cNvCxnSpPr>
          <p:nvPr/>
        </p:nvCxnSpPr>
        <p:spPr>
          <a:xfrm>
            <a:off x="4618299" y="2974693"/>
            <a:ext cx="0" cy="29515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D94B67B-BB3E-1271-BA46-85FCFD3A6830}"/>
              </a:ext>
            </a:extLst>
          </p:cNvPr>
          <p:cNvCxnSpPr>
            <a:cxnSpLocks/>
          </p:cNvCxnSpPr>
          <p:nvPr/>
        </p:nvCxnSpPr>
        <p:spPr>
          <a:xfrm>
            <a:off x="3356659" y="5955175"/>
            <a:ext cx="129636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34381F3-F763-46F5-04C3-4D67F00C8A67}"/>
              </a:ext>
            </a:extLst>
          </p:cNvPr>
          <p:cNvSpPr/>
          <p:nvPr/>
        </p:nvSpPr>
        <p:spPr>
          <a:xfrm>
            <a:off x="4375231" y="5694744"/>
            <a:ext cx="231493" cy="2546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6943979-F35A-355C-8A9D-F618A998F96E}"/>
              </a:ext>
            </a:extLst>
          </p:cNvPr>
          <p:cNvSpPr txBox="1"/>
          <p:nvPr/>
        </p:nvSpPr>
        <p:spPr>
          <a:xfrm>
            <a:off x="4988690" y="1817226"/>
            <a:ext cx="70374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Vẽ chiều cao tương ứng với cạnh đáy như hình vẽ.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Cạnh đáy hình tam giác tương ứng với 3 cạnh ô vuông nên cạnh đáy bằng 1 x 3 = 3 (cm)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Chiều cao hình tam giác dài 5 cạnh ô vuông nên chiều cao bằng 1 x 5 = 5 (cm)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F9296120-C47D-EB57-B31E-A96DFA280BA5}"/>
                  </a:ext>
                </a:extLst>
              </p:cNvPr>
              <p:cNvSpPr txBox="1"/>
              <p:nvPr/>
            </p:nvSpPr>
            <p:spPr>
              <a:xfrm>
                <a:off x="4907668" y="4502553"/>
                <a:ext cx="7037406" cy="1580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diện tích hình tam giác đó là:</a:t>
                </a:r>
                <a:endPara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𝟑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7,5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(cm</a:t>
                </a:r>
                <a:r>
                  <a:rPr kumimoji="0" lang="en-US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Đáp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: 7,5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cm</a:t>
                </a:r>
                <a:r>
                  <a:rPr kumimoji="0" lang="en-US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296120-C47D-EB57-B31E-A96DFA280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668" y="4502553"/>
                <a:ext cx="7037406" cy="1580754"/>
              </a:xfrm>
              <a:prstGeom prst="rect">
                <a:avLst/>
              </a:prstGeom>
              <a:blipFill>
                <a:blip r:embed="rId3"/>
                <a:stretch>
                  <a:fillRect t="-4247" b="-10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5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3C36D3A-E13D-4686-A16D-9727644E89D7}"/>
              </a:ext>
            </a:extLst>
          </p:cNvPr>
          <p:cNvGrpSpPr/>
          <p:nvPr/>
        </p:nvGrpSpPr>
        <p:grpSpPr>
          <a:xfrm>
            <a:off x="-2285664" y="858736"/>
            <a:ext cx="13270261" cy="5999264"/>
            <a:chOff x="25400" y="616512"/>
            <a:chExt cx="15670898" cy="7084552"/>
          </a:xfrm>
        </p:grpSpPr>
        <p:pic>
          <p:nvPicPr>
            <p:cNvPr id="3" name="图片 16">
              <a:extLst>
                <a:ext uri="{FF2B5EF4-FFF2-40B4-BE49-F238E27FC236}">
                  <a16:creationId xmlns="" xmlns:a16="http://schemas.microsoft.com/office/drawing/2014/main" id="{58C8B065-9668-4877-B289-5F87666A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11" y="839823"/>
              <a:ext cx="14013677" cy="5839032"/>
            </a:xfrm>
            <a:prstGeom prst="rect">
              <a:avLst/>
            </a:prstGeom>
          </p:spPr>
        </p:pic>
        <p:pic>
          <p:nvPicPr>
            <p:cNvPr id="4" name="图片 33">
              <a:extLst>
                <a:ext uri="{FF2B5EF4-FFF2-40B4-BE49-F238E27FC236}">
                  <a16:creationId xmlns="" xmlns:a16="http://schemas.microsoft.com/office/drawing/2014/main" id="{9B860529-6B62-49A8-9108-A46D0202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616512"/>
              <a:ext cx="15670898" cy="7084552"/>
            </a:xfrm>
            <a:prstGeom prst="rect">
              <a:avLst/>
            </a:prstGeom>
          </p:spPr>
        </p:pic>
      </p:grpSp>
      <p:pic>
        <p:nvPicPr>
          <p:cNvPr id="6" name="Picture 2" descr="Triangle Shape Cartoon - Free vector graphic on Pixabay">
            <a:extLst>
              <a:ext uri="{FF2B5EF4-FFF2-40B4-BE49-F238E27FC236}">
                <a16:creationId xmlns="" xmlns:a16="http://schemas.microsoft.com/office/drawing/2014/main" id="{E47DD8C2-2986-48E5-B718-E307442C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06DC724-619C-9AF4-1901-3180B619C8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400" y="2564886"/>
            <a:ext cx="672447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8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组合 27">
            <a:extLst>
              <a:ext uri="{FF2B5EF4-FFF2-40B4-BE49-F238E27FC236}">
                <a16:creationId xmlns="" xmlns:a16="http://schemas.microsoft.com/office/drawing/2014/main" id="{817EB920-E29D-4D1E-B75D-5299BF3768C9}"/>
              </a:ext>
            </a:extLst>
          </p:cNvPr>
          <p:cNvGrpSpPr/>
          <p:nvPr/>
        </p:nvGrpSpPr>
        <p:grpSpPr>
          <a:xfrm>
            <a:off x="486135" y="336458"/>
            <a:ext cx="11377915" cy="2846579"/>
            <a:chOff x="2752641" y="3846647"/>
            <a:chExt cx="10005372" cy="1954922"/>
          </a:xfrm>
        </p:grpSpPr>
        <p:sp>
          <p:nvSpPr>
            <p:cNvPr id="14" name="圆角矩形 14">
              <a:extLst>
                <a:ext uri="{FF2B5EF4-FFF2-40B4-BE49-F238E27FC236}">
                  <a16:creationId xmlns="" xmlns:a16="http://schemas.microsoft.com/office/drawing/2014/main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10005372" cy="195492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="" xmlns:a16="http://schemas.microsoft.com/office/drawing/2014/main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8920614" cy="1838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kumimoji="0" lang="fr-FR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5: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Đức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thiết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kế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một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chiếc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mặt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nạ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từ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tờ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giấy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20 cm.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Trên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tờ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giấy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đó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,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Đức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cắt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một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ô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rộng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3 cm,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12 cm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để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làm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miệng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cắt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đều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bằng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8 cm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để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làm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mắt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phần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còn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lại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tờ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giấy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để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làm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chiếc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mặt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nạ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Đức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7FDBFE-7399-F3CE-95EB-BEEFA43B3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805" y="3419776"/>
            <a:ext cx="3288657" cy="309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15A4750-C467-CA04-BC87-6F2C6256A4AA}"/>
              </a:ext>
            </a:extLst>
          </p:cNvPr>
          <p:cNvSpPr txBox="1"/>
          <p:nvPr/>
        </p:nvSpPr>
        <p:spPr>
          <a:xfrm>
            <a:off x="1331090" y="960699"/>
            <a:ext cx="96880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iện tích tờ giấy hình vuông có cạnh 20 cm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= 400 (cm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giấy 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làm miệng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186690" algn="l"/>
              </a:tabLst>
            </a:pP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x</a:t>
            </a:r>
            <a:r>
              <a:rPr lang="vi-VN" sz="28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 = 36 (cm</a:t>
            </a:r>
            <a:r>
              <a:rPr lang="vi-VN" sz="2800" u="none" strike="noStrike" spc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8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800" u="none" strike="noStrike" spc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giấy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làm hai mắt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(8 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8): 2 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= 64 (cm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Tông diện tích gi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 đ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làm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và miệng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36 + 64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100 (cm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ph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 còn lại của tờ giấy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100 = 300 (cm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b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áp số: 300 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7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39" y="732432"/>
            <a:ext cx="14013677" cy="58390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95DE6F60-B0D3-47E3-90B7-0E40EE955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450" y="411918"/>
            <a:ext cx="15670898" cy="70845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26A3E82-93EA-4AC1-A875-0E940D584E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68146" r="71587"/>
          <a:stretch/>
        </p:blipFill>
        <p:spPr>
          <a:xfrm>
            <a:off x="-674077" y="5656385"/>
            <a:ext cx="1787769" cy="17952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F5CE92F-2507-469B-9445-0E62CD4292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2934" r="70215" b="48987"/>
          <a:stretch/>
        </p:blipFill>
        <p:spPr>
          <a:xfrm>
            <a:off x="9332" y="484789"/>
            <a:ext cx="1869830" cy="27096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3868F64-B3C7-4ECE-AFAA-9EF5D589F5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22" r="58049" b="51899"/>
          <a:stretch/>
        </p:blipFill>
        <p:spPr>
          <a:xfrm>
            <a:off x="2749061" y="58616"/>
            <a:ext cx="1869830" cy="27096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DD88DB04-9892-45CB-894D-35B88F1C3F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6893456" y="601603"/>
            <a:ext cx="1869830" cy="16236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C0EF2A9-47C3-40F8-8905-E83F219F7A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1995854" y="5815987"/>
            <a:ext cx="2067420" cy="17952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660A4723-14EE-499C-9367-2262B59231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7" t="66587" r="34647" b="4604"/>
          <a:stretch/>
        </p:blipFill>
        <p:spPr>
          <a:xfrm>
            <a:off x="4828633" y="5347983"/>
            <a:ext cx="2534734" cy="2201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313C1EC-8A9E-46D5-96E0-33787CD49F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71337" r="9987" b="-146"/>
          <a:stretch/>
        </p:blipFill>
        <p:spPr>
          <a:xfrm>
            <a:off x="8061271" y="5155893"/>
            <a:ext cx="2534734" cy="22010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C8BE9DCD-BAC8-4FB3-B17F-5C7752034E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3" t="32516" r="7111" b="38675"/>
          <a:stretch/>
        </p:blipFill>
        <p:spPr>
          <a:xfrm>
            <a:off x="8879483" y="2360768"/>
            <a:ext cx="2534734" cy="22010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01F84C6E-A494-4A7A-8C00-CEDBB564AB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9" t="55303" r="-2065" b="15888"/>
          <a:stretch/>
        </p:blipFill>
        <p:spPr>
          <a:xfrm>
            <a:off x="10771782" y="3954194"/>
            <a:ext cx="2534734" cy="22010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81540F42-90BA-4231-A69D-B563A0E8A7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5" t="23232" r="-3861" b="47959"/>
          <a:stretch/>
        </p:blipFill>
        <p:spPr>
          <a:xfrm>
            <a:off x="10607444" y="1046285"/>
            <a:ext cx="2534734" cy="22010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177E9FCF-7199-4002-A2B1-BD1FB16B24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t="51132" r="62141" b="27640"/>
          <a:stretch/>
        </p:blipFill>
        <p:spPr>
          <a:xfrm>
            <a:off x="1411519" y="4178060"/>
            <a:ext cx="1787769" cy="11963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12051D-782E-EF74-AF5B-D8579545A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082" y="2780826"/>
            <a:ext cx="5358848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2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">
            <a:extLst>
              <a:ext uri="{FF2B5EF4-FFF2-40B4-BE49-F238E27FC236}">
                <a16:creationId xmlns="" xmlns:a16="http://schemas.microsoft.com/office/drawing/2014/main" id="{D52EA90C-1C05-B837-BF26-1FFF60BAAD0C}"/>
              </a:ext>
            </a:extLst>
          </p:cNvPr>
          <p:cNvSpPr/>
          <p:nvPr/>
        </p:nvSpPr>
        <p:spPr>
          <a:xfrm>
            <a:off x="437580" y="1894209"/>
            <a:ext cx="6679145" cy="4545313"/>
          </a:xfrm>
          <a:prstGeom prst="roundRect">
            <a:avLst/>
          </a:prstGeom>
          <a:solidFill>
            <a:srgbClr val="FFEFFF"/>
          </a:solidFill>
          <a:ln w="76200">
            <a:solidFill>
              <a:srgbClr val="FF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to: “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3" name="Nhóm 23">
            <a:extLst>
              <a:ext uri="{FF2B5EF4-FFF2-40B4-BE49-F238E27FC236}">
                <a16:creationId xmlns="" xmlns:a16="http://schemas.microsoft.com/office/drawing/2014/main" id="{C2AC32F4-34F4-656D-C6D1-58E196752170}"/>
              </a:ext>
            </a:extLst>
          </p:cNvPr>
          <p:cNvGrpSpPr/>
          <p:nvPr/>
        </p:nvGrpSpPr>
        <p:grpSpPr>
          <a:xfrm>
            <a:off x="1811035" y="1819498"/>
            <a:ext cx="3713203" cy="470294"/>
            <a:chOff x="3666356" y="4564979"/>
            <a:chExt cx="4280542" cy="1389694"/>
          </a:xfrm>
        </p:grpSpPr>
        <p:sp>
          <p:nvSpPr>
            <p:cNvPr id="14" name="TextBox 67">
              <a:extLst>
                <a:ext uri="{FF2B5EF4-FFF2-40B4-BE49-F238E27FC236}">
                  <a16:creationId xmlns="" xmlns:a16="http://schemas.microsoft.com/office/drawing/2014/main" id="{F4FA4EBA-A7D0-C0E7-57F5-307935FCE46C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Luật chơi</a:t>
              </a:r>
              <a:endParaRPr kumimoji="0" lang="en-US" sz="8000" b="1" i="0" u="none" strike="noStrike" kern="1200" cap="none" spc="0" normalizeH="0" baseline="0" noProof="0" dirty="0">
                <a:ln w="190500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  <p:sp>
          <p:nvSpPr>
            <p:cNvPr id="15" name="TextBox 67">
              <a:extLst>
                <a:ext uri="{FF2B5EF4-FFF2-40B4-BE49-F238E27FC236}">
                  <a16:creationId xmlns="" xmlns:a16="http://schemas.microsoft.com/office/drawing/2014/main" id="{687EC8D2-080A-68C6-8596-A99984B2BF3A}"/>
                </a:ext>
              </a:extLst>
            </p:cNvPr>
            <p:cNvSpPr txBox="1"/>
            <p:nvPr/>
          </p:nvSpPr>
          <p:spPr>
            <a:xfrm>
              <a:off x="3666356" y="4564979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 w="9525">
                    <a:noFill/>
                    <a:prstDash val="solid"/>
                  </a:ln>
                  <a:solidFill>
                    <a:srgbClr val="92D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Luật chơi</a:t>
              </a:r>
              <a:endParaRPr kumimoji="0" lang="en-US" sz="80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</p:grpSp>
      <p:pic>
        <p:nvPicPr>
          <p:cNvPr id="16" name="Picture 8">
            <a:extLst>
              <a:ext uri="{FF2B5EF4-FFF2-40B4-BE49-F238E27FC236}">
                <a16:creationId xmlns="" xmlns:a16="http://schemas.microsoft.com/office/drawing/2014/main" id="{7B069542-A304-2B40-C36C-021E44F46F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773" b="26815"/>
          <a:stretch/>
        </p:blipFill>
        <p:spPr>
          <a:xfrm flipH="1">
            <a:off x="6897692" y="1366002"/>
            <a:ext cx="5449615" cy="55749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855A66C-C42B-96C4-3492-37FACAB78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27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97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7">
            <a:extLst>
              <a:ext uri="{FF2B5EF4-FFF2-40B4-BE49-F238E27FC236}">
                <a16:creationId xmlns="" xmlns:a16="http://schemas.microsoft.com/office/drawing/2014/main" id="{8A7F8192-62A5-C840-0F74-BDF3943AF8C6}"/>
              </a:ext>
            </a:extLst>
          </p:cNvPr>
          <p:cNvSpPr/>
          <p:nvPr/>
        </p:nvSpPr>
        <p:spPr>
          <a:xfrm>
            <a:off x="2086621" y="2652095"/>
            <a:ext cx="8196342" cy="2904594"/>
          </a:xfrm>
          <a:prstGeom prst="roundRect">
            <a:avLst>
              <a:gd name="adj" fmla="val 50000"/>
            </a:avLst>
          </a:prstGeom>
          <a:solidFill>
            <a:srgbClr val="E8FFD1"/>
          </a:solidFill>
          <a:ln w="88900" cap="rnd" cmpd="thinThick">
            <a:solidFill>
              <a:srgbClr val="00B050"/>
            </a:solidFill>
            <a:prstDash val="solid"/>
            <a:round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450000 h 900000"/>
                      <a:gd name="connsiteX1" fmla="*/ 450000 w 5400000"/>
                      <a:gd name="connsiteY1" fmla="*/ 0 h 900000"/>
                      <a:gd name="connsiteX2" fmla="*/ 4950000 w 5400000"/>
                      <a:gd name="connsiteY2" fmla="*/ 0 h 900000"/>
                      <a:gd name="connsiteX3" fmla="*/ 5400000 w 5400000"/>
                      <a:gd name="connsiteY3" fmla="*/ 450000 h 900000"/>
                      <a:gd name="connsiteX4" fmla="*/ 5400000 w 5400000"/>
                      <a:gd name="connsiteY4" fmla="*/ 450000 h 900000"/>
                      <a:gd name="connsiteX5" fmla="*/ 4950000 w 5400000"/>
                      <a:gd name="connsiteY5" fmla="*/ 900000 h 900000"/>
                      <a:gd name="connsiteX6" fmla="*/ 450000 w 5400000"/>
                      <a:gd name="connsiteY6" fmla="*/ 900000 h 900000"/>
                      <a:gd name="connsiteX7" fmla="*/ 0 w 5400000"/>
                      <a:gd name="connsiteY7" fmla="*/ 450000 h 90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00000" h="900000" fill="none" extrusionOk="0">
                        <a:moveTo>
                          <a:pt x="0" y="450000"/>
                        </a:moveTo>
                        <a:cubicBezTo>
                          <a:pt x="-4340" y="160086"/>
                          <a:pt x="176732" y="34382"/>
                          <a:pt x="450000" y="0"/>
                        </a:cubicBezTo>
                        <a:cubicBezTo>
                          <a:pt x="1617756" y="-38581"/>
                          <a:pt x="3766908" y="63341"/>
                          <a:pt x="4950000" y="0"/>
                        </a:cubicBezTo>
                        <a:cubicBezTo>
                          <a:pt x="5152685" y="-7415"/>
                          <a:pt x="5418014" y="216204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420681" y="729313"/>
                          <a:pt x="5198924" y="904103"/>
                          <a:pt x="4950000" y="900000"/>
                        </a:cubicBezTo>
                        <a:cubicBezTo>
                          <a:pt x="4498390" y="980982"/>
                          <a:pt x="2415186" y="972255"/>
                          <a:pt x="450000" y="900000"/>
                        </a:cubicBezTo>
                        <a:cubicBezTo>
                          <a:pt x="219287" y="884402"/>
                          <a:pt x="2991" y="684461"/>
                          <a:pt x="0" y="450000"/>
                        </a:cubicBezTo>
                        <a:close/>
                      </a:path>
                      <a:path w="5400000" h="900000" stroke="0" extrusionOk="0">
                        <a:moveTo>
                          <a:pt x="0" y="450000"/>
                        </a:moveTo>
                        <a:cubicBezTo>
                          <a:pt x="-7819" y="196649"/>
                          <a:pt x="197363" y="1542"/>
                          <a:pt x="450000" y="0"/>
                        </a:cubicBezTo>
                        <a:cubicBezTo>
                          <a:pt x="1972026" y="132882"/>
                          <a:pt x="3161765" y="-84951"/>
                          <a:pt x="4950000" y="0"/>
                        </a:cubicBezTo>
                        <a:cubicBezTo>
                          <a:pt x="5177572" y="20464"/>
                          <a:pt x="5394754" y="230466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366583" y="680245"/>
                          <a:pt x="5218585" y="909583"/>
                          <a:pt x="4950000" y="900000"/>
                        </a:cubicBezTo>
                        <a:cubicBezTo>
                          <a:pt x="3884479" y="949533"/>
                          <a:pt x="2061751" y="914809"/>
                          <a:pt x="450000" y="900000"/>
                        </a:cubicBezTo>
                        <a:cubicBezTo>
                          <a:pt x="168972" y="895023"/>
                          <a:pt x="-15307" y="712940"/>
                          <a:pt x="0" y="45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innerShdw blurRad="127000">
              <a:prstClr val="black"/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 tính diện tích hình tam giác ta lấy độ dài đáy nhân với chiều cao (cùng một đơn vị đo) rồi chia cho 2.</a:t>
            </a:r>
          </a:p>
        </p:txBody>
      </p:sp>
      <p:grpSp>
        <p:nvGrpSpPr>
          <p:cNvPr id="6" name="Group 41">
            <a:extLst>
              <a:ext uri="{FF2B5EF4-FFF2-40B4-BE49-F238E27FC236}">
                <a16:creationId xmlns="" xmlns:a16="http://schemas.microsoft.com/office/drawing/2014/main" id="{5E5CA0C4-F54B-C46E-CF23-6C03A385B6A9}"/>
              </a:ext>
            </a:extLst>
          </p:cNvPr>
          <p:cNvGrpSpPr/>
          <p:nvPr/>
        </p:nvGrpSpPr>
        <p:grpSpPr>
          <a:xfrm>
            <a:off x="1069582" y="340242"/>
            <a:ext cx="10052836" cy="2174524"/>
            <a:chOff x="698086" y="215007"/>
            <a:chExt cx="10052836" cy="2174524"/>
          </a:xfrm>
        </p:grpSpPr>
        <p:sp>
          <p:nvSpPr>
            <p:cNvPr id="17" name="a">
              <a:extLst>
                <a:ext uri="{FF2B5EF4-FFF2-40B4-BE49-F238E27FC236}">
                  <a16:creationId xmlns="" xmlns:a16="http://schemas.microsoft.com/office/drawing/2014/main" id="{3C10D0C2-0817-4AD3-845B-85503906CEBE}"/>
                </a:ext>
              </a:extLst>
            </p:cNvPr>
            <p:cNvSpPr/>
            <p:nvPr/>
          </p:nvSpPr>
          <p:spPr>
            <a:xfrm>
              <a:off x="1342929" y="215007"/>
              <a:ext cx="8890929" cy="1923282"/>
            </a:xfrm>
            <a:prstGeom prst="roundRect">
              <a:avLst>
                <a:gd name="adj" fmla="val 9449"/>
              </a:avLst>
            </a:prstGeom>
            <a:solidFill>
              <a:srgbClr val="FFEFFF"/>
            </a:solidFill>
            <a:ln w="76200">
              <a:solidFill>
                <a:srgbClr val="FF0066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uốn tính diện tích của hình tam giác chúng ta làm như thế nào?</a:t>
              </a:r>
            </a:p>
          </p:txBody>
        </p:sp>
        <p:pic>
          <p:nvPicPr>
            <p:cNvPr id="18" name="Picture 31">
              <a:extLst>
                <a:ext uri="{FF2B5EF4-FFF2-40B4-BE49-F238E27FC236}">
                  <a16:creationId xmlns="" xmlns:a16="http://schemas.microsoft.com/office/drawing/2014/main" id="{0FAD0C9C-0065-CDB8-6F4C-9AF002DA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562777">
              <a:off x="698086" y="1313405"/>
              <a:ext cx="1076126" cy="1076126"/>
            </a:xfrm>
            <a:prstGeom prst="rect">
              <a:avLst/>
            </a:prstGeom>
          </p:spPr>
        </p:pic>
        <p:pic>
          <p:nvPicPr>
            <p:cNvPr id="19" name="Picture 34">
              <a:extLst>
                <a:ext uri="{FF2B5EF4-FFF2-40B4-BE49-F238E27FC236}">
                  <a16:creationId xmlns="" xmlns:a16="http://schemas.microsoft.com/office/drawing/2014/main" id="{B21583B8-E979-5F94-AED7-71F51F747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16794" y="1176648"/>
              <a:ext cx="1034128" cy="1034128"/>
            </a:xfrm>
            <a:prstGeom prst="rect">
              <a:avLst/>
            </a:prstGeom>
          </p:spPr>
        </p:pic>
      </p:grpSp>
      <p:pic>
        <p:nvPicPr>
          <p:cNvPr id="31" name="Picture 6">
            <a:extLst>
              <a:ext uri="{FF2B5EF4-FFF2-40B4-BE49-F238E27FC236}">
                <a16:creationId xmlns="" xmlns:a16="http://schemas.microsoft.com/office/drawing/2014/main" id="{4233DBCD-E633-3119-3E3E-8AB3463DE12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77593" y="3610820"/>
            <a:ext cx="2883446" cy="3063420"/>
          </a:xfrm>
          <a:prstGeom prst="rect">
            <a:avLst/>
          </a:prstGeom>
        </p:spPr>
      </p:pic>
      <p:pic>
        <p:nvPicPr>
          <p:cNvPr id="32" name="Picture 7">
            <a:extLst>
              <a:ext uri="{FF2B5EF4-FFF2-40B4-BE49-F238E27FC236}">
                <a16:creationId xmlns="" xmlns:a16="http://schemas.microsoft.com/office/drawing/2014/main" id="{65852E15-708A-8D4A-21AF-3D7936A369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590604" y="3846208"/>
            <a:ext cx="2414267" cy="30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527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27">
                <a:extLst>
                  <a:ext uri="{FF2B5EF4-FFF2-40B4-BE49-F238E27FC236}">
                    <a16:creationId xmlns="" xmlns:a16="http://schemas.microsoft.com/office/drawing/2014/main" id="{8A7F8192-62A5-C840-0F74-BDF3943AF8C6}"/>
                  </a:ext>
                </a:extLst>
              </p:cNvPr>
              <p:cNvSpPr/>
              <p:nvPr/>
            </p:nvSpPr>
            <p:spPr>
              <a:xfrm>
                <a:off x="2086621" y="2652095"/>
                <a:ext cx="8196342" cy="2904594"/>
              </a:xfrm>
              <a:prstGeom prst="roundRect">
                <a:avLst>
                  <a:gd name="adj" fmla="val 50000"/>
                </a:avLst>
              </a:prstGeom>
              <a:solidFill>
                <a:srgbClr val="E8FFD1"/>
              </a:solidFill>
              <a:ln w="88900" cap="rnd" cmpd="thinThick">
                <a:solidFill>
                  <a:srgbClr val="00B050"/>
                </a:solidFill>
                <a:prstDash val="solid"/>
                <a:round/>
                <a:extLst>
                  <a:ext uri="{C807C97D-BFC1-408E-A445-0C87EB9F89A2}">
                    <ask:lineSketchStyleProps xmlns="" xmlns:ask="http://schemas.microsoft.com/office/drawing/2018/sketchyshapes" sd="1219033472">
                      <a:custGeom>
                        <a:avLst/>
                        <a:gdLst>
                          <a:gd name="connsiteX0" fmla="*/ 0 w 5400000"/>
                          <a:gd name="connsiteY0" fmla="*/ 450000 h 900000"/>
                          <a:gd name="connsiteX1" fmla="*/ 450000 w 5400000"/>
                          <a:gd name="connsiteY1" fmla="*/ 0 h 900000"/>
                          <a:gd name="connsiteX2" fmla="*/ 4950000 w 5400000"/>
                          <a:gd name="connsiteY2" fmla="*/ 0 h 900000"/>
                          <a:gd name="connsiteX3" fmla="*/ 5400000 w 5400000"/>
                          <a:gd name="connsiteY3" fmla="*/ 450000 h 900000"/>
                          <a:gd name="connsiteX4" fmla="*/ 5400000 w 5400000"/>
                          <a:gd name="connsiteY4" fmla="*/ 450000 h 900000"/>
                          <a:gd name="connsiteX5" fmla="*/ 4950000 w 5400000"/>
                          <a:gd name="connsiteY5" fmla="*/ 900000 h 900000"/>
                          <a:gd name="connsiteX6" fmla="*/ 450000 w 5400000"/>
                          <a:gd name="connsiteY6" fmla="*/ 900000 h 900000"/>
                          <a:gd name="connsiteX7" fmla="*/ 0 w 5400000"/>
                          <a:gd name="connsiteY7" fmla="*/ 450000 h 90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400000" h="900000" fill="none" extrusionOk="0">
                            <a:moveTo>
                              <a:pt x="0" y="450000"/>
                            </a:moveTo>
                            <a:cubicBezTo>
                              <a:pt x="-4340" y="160086"/>
                              <a:pt x="176732" y="34382"/>
                              <a:pt x="450000" y="0"/>
                            </a:cubicBezTo>
                            <a:cubicBezTo>
                              <a:pt x="1617756" y="-38581"/>
                              <a:pt x="3766908" y="63341"/>
                              <a:pt x="4950000" y="0"/>
                            </a:cubicBezTo>
                            <a:cubicBezTo>
                              <a:pt x="5152685" y="-7415"/>
                              <a:pt x="5418014" y="216204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420681" y="729313"/>
                              <a:pt x="5198924" y="904103"/>
                              <a:pt x="4950000" y="900000"/>
                            </a:cubicBezTo>
                            <a:cubicBezTo>
                              <a:pt x="4498390" y="980982"/>
                              <a:pt x="2415186" y="972255"/>
                              <a:pt x="450000" y="900000"/>
                            </a:cubicBezTo>
                            <a:cubicBezTo>
                              <a:pt x="219287" y="884402"/>
                              <a:pt x="2991" y="684461"/>
                              <a:pt x="0" y="450000"/>
                            </a:cubicBezTo>
                            <a:close/>
                          </a:path>
                          <a:path w="5400000" h="900000" stroke="0" extrusionOk="0">
                            <a:moveTo>
                              <a:pt x="0" y="450000"/>
                            </a:moveTo>
                            <a:cubicBezTo>
                              <a:pt x="-7819" y="196649"/>
                              <a:pt x="197363" y="1542"/>
                              <a:pt x="450000" y="0"/>
                            </a:cubicBezTo>
                            <a:cubicBezTo>
                              <a:pt x="1972026" y="132882"/>
                              <a:pt x="3161765" y="-84951"/>
                              <a:pt x="4950000" y="0"/>
                            </a:cubicBezTo>
                            <a:cubicBezTo>
                              <a:pt x="5177572" y="20464"/>
                              <a:pt x="5394754" y="230466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366583" y="680245"/>
                              <a:pt x="5218585" y="909583"/>
                              <a:pt x="4950000" y="900000"/>
                            </a:cubicBezTo>
                            <a:cubicBezTo>
                              <a:pt x="3884479" y="949533"/>
                              <a:pt x="2061751" y="914809"/>
                              <a:pt x="450000" y="900000"/>
                            </a:cubicBezTo>
                            <a:cubicBezTo>
                              <a:pt x="168972" y="895023"/>
                              <a:pt x="-15307" y="712940"/>
                              <a:pt x="0" y="4500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innerShdw blurRad="127000">
                  <a:prstClr val="black"/>
                </a:inn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a</m:t>
                        </m:r>
                        <m: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num>
                      <m:den>
                        <m: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Trong đó: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  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độ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dài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đáy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chiều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cao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27">
                <a:extLst>
                  <a:ext uri="{FF2B5EF4-FFF2-40B4-BE49-F238E27FC236}">
                    <a16:creationId xmlns:a16="http://schemas.microsoft.com/office/drawing/2014/main" id="{8A7F8192-62A5-C840-0F74-BDF3943AF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621" y="2652095"/>
                <a:ext cx="8196342" cy="2904594"/>
              </a:xfrm>
              <a:prstGeom prst="roundRect">
                <a:avLst>
                  <a:gd name="adj" fmla="val 50000"/>
                </a:avLst>
              </a:prstGeom>
              <a:blipFill>
                <a:blip r:embed="rId5"/>
                <a:stretch>
                  <a:fillRect b="-1623"/>
                </a:stretch>
              </a:blipFill>
              <a:ln w="88900" cap="rnd" cmpd="thinThick">
                <a:solidFill>
                  <a:srgbClr val="00B050"/>
                </a:solidFill>
                <a:prstDash val="solid"/>
                <a:round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400000"/>
                          <a:gd name="connsiteY0" fmla="*/ 450000 h 900000"/>
                          <a:gd name="connsiteX1" fmla="*/ 450000 w 5400000"/>
                          <a:gd name="connsiteY1" fmla="*/ 0 h 900000"/>
                          <a:gd name="connsiteX2" fmla="*/ 4950000 w 5400000"/>
                          <a:gd name="connsiteY2" fmla="*/ 0 h 900000"/>
                          <a:gd name="connsiteX3" fmla="*/ 5400000 w 5400000"/>
                          <a:gd name="connsiteY3" fmla="*/ 450000 h 900000"/>
                          <a:gd name="connsiteX4" fmla="*/ 5400000 w 5400000"/>
                          <a:gd name="connsiteY4" fmla="*/ 450000 h 900000"/>
                          <a:gd name="connsiteX5" fmla="*/ 4950000 w 5400000"/>
                          <a:gd name="connsiteY5" fmla="*/ 900000 h 900000"/>
                          <a:gd name="connsiteX6" fmla="*/ 450000 w 5400000"/>
                          <a:gd name="connsiteY6" fmla="*/ 900000 h 900000"/>
                          <a:gd name="connsiteX7" fmla="*/ 0 w 5400000"/>
                          <a:gd name="connsiteY7" fmla="*/ 450000 h 90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400000" h="900000" fill="none" extrusionOk="0">
                            <a:moveTo>
                              <a:pt x="0" y="450000"/>
                            </a:moveTo>
                            <a:cubicBezTo>
                              <a:pt x="-4340" y="160086"/>
                              <a:pt x="176732" y="34382"/>
                              <a:pt x="450000" y="0"/>
                            </a:cubicBezTo>
                            <a:cubicBezTo>
                              <a:pt x="1617756" y="-38581"/>
                              <a:pt x="3766908" y="63341"/>
                              <a:pt x="4950000" y="0"/>
                            </a:cubicBezTo>
                            <a:cubicBezTo>
                              <a:pt x="5152685" y="-7415"/>
                              <a:pt x="5418014" y="216204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420681" y="729313"/>
                              <a:pt x="5198924" y="904103"/>
                              <a:pt x="4950000" y="900000"/>
                            </a:cubicBezTo>
                            <a:cubicBezTo>
                              <a:pt x="4498390" y="980982"/>
                              <a:pt x="2415186" y="972255"/>
                              <a:pt x="450000" y="900000"/>
                            </a:cubicBezTo>
                            <a:cubicBezTo>
                              <a:pt x="219287" y="884402"/>
                              <a:pt x="2991" y="684461"/>
                              <a:pt x="0" y="450000"/>
                            </a:cubicBezTo>
                            <a:close/>
                          </a:path>
                          <a:path w="5400000" h="900000" stroke="0" extrusionOk="0">
                            <a:moveTo>
                              <a:pt x="0" y="450000"/>
                            </a:moveTo>
                            <a:cubicBezTo>
                              <a:pt x="-7819" y="196649"/>
                              <a:pt x="197363" y="1542"/>
                              <a:pt x="450000" y="0"/>
                            </a:cubicBezTo>
                            <a:cubicBezTo>
                              <a:pt x="1972026" y="132882"/>
                              <a:pt x="3161765" y="-84951"/>
                              <a:pt x="4950000" y="0"/>
                            </a:cubicBezTo>
                            <a:cubicBezTo>
                              <a:pt x="5177572" y="20464"/>
                              <a:pt x="5394754" y="230466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366583" y="680245"/>
                              <a:pt x="5218585" y="909583"/>
                              <a:pt x="4950000" y="900000"/>
                            </a:cubicBezTo>
                            <a:cubicBezTo>
                              <a:pt x="3884479" y="949533"/>
                              <a:pt x="2061751" y="914809"/>
                              <a:pt x="450000" y="900000"/>
                            </a:cubicBezTo>
                            <a:cubicBezTo>
                              <a:pt x="168972" y="895023"/>
                              <a:pt x="-15307" y="712940"/>
                              <a:pt x="0" y="4500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innerShdw blurRad="127000">
                  <a:prstClr val="black"/>
                </a:inn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1">
            <a:extLst>
              <a:ext uri="{FF2B5EF4-FFF2-40B4-BE49-F238E27FC236}">
                <a16:creationId xmlns="" xmlns:a16="http://schemas.microsoft.com/office/drawing/2014/main" id="{5E5CA0C4-F54B-C46E-CF23-6C03A385B6A9}"/>
              </a:ext>
            </a:extLst>
          </p:cNvPr>
          <p:cNvGrpSpPr/>
          <p:nvPr/>
        </p:nvGrpSpPr>
        <p:grpSpPr>
          <a:xfrm>
            <a:off x="1069582" y="340242"/>
            <a:ext cx="10052836" cy="2174524"/>
            <a:chOff x="698086" y="215007"/>
            <a:chExt cx="10052836" cy="2174524"/>
          </a:xfrm>
        </p:grpSpPr>
        <p:sp>
          <p:nvSpPr>
            <p:cNvPr id="17" name="a">
              <a:extLst>
                <a:ext uri="{FF2B5EF4-FFF2-40B4-BE49-F238E27FC236}">
                  <a16:creationId xmlns="" xmlns:a16="http://schemas.microsoft.com/office/drawing/2014/main" id="{3C10D0C2-0817-4AD3-845B-85503906CEBE}"/>
                </a:ext>
              </a:extLst>
            </p:cNvPr>
            <p:cNvSpPr/>
            <p:nvPr/>
          </p:nvSpPr>
          <p:spPr>
            <a:xfrm>
              <a:off x="1342929" y="215007"/>
              <a:ext cx="8890929" cy="1923282"/>
            </a:xfrm>
            <a:prstGeom prst="roundRect">
              <a:avLst>
                <a:gd name="adj" fmla="val 9449"/>
              </a:avLst>
            </a:prstGeom>
            <a:solidFill>
              <a:srgbClr val="FFEFFF"/>
            </a:solidFill>
            <a:ln w="76200">
              <a:solidFill>
                <a:srgbClr val="FF0066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Nêu công thức tính diện tích hình tam giác.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8" name="Picture 31">
              <a:extLst>
                <a:ext uri="{FF2B5EF4-FFF2-40B4-BE49-F238E27FC236}">
                  <a16:creationId xmlns="" xmlns:a16="http://schemas.microsoft.com/office/drawing/2014/main" id="{0FAD0C9C-0065-CDB8-6F4C-9AF002DA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62777">
              <a:off x="698086" y="1313405"/>
              <a:ext cx="1076126" cy="1076126"/>
            </a:xfrm>
            <a:prstGeom prst="rect">
              <a:avLst/>
            </a:prstGeom>
          </p:spPr>
        </p:pic>
        <p:pic>
          <p:nvPicPr>
            <p:cNvPr id="19" name="Picture 34">
              <a:extLst>
                <a:ext uri="{FF2B5EF4-FFF2-40B4-BE49-F238E27FC236}">
                  <a16:creationId xmlns="" xmlns:a16="http://schemas.microsoft.com/office/drawing/2014/main" id="{B21583B8-E979-5F94-AED7-71F51F747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16794" y="1176648"/>
              <a:ext cx="1034128" cy="1034128"/>
            </a:xfrm>
            <a:prstGeom prst="rect">
              <a:avLst/>
            </a:prstGeom>
          </p:spPr>
        </p:pic>
      </p:grpSp>
      <p:pic>
        <p:nvPicPr>
          <p:cNvPr id="31" name="Picture 6">
            <a:extLst>
              <a:ext uri="{FF2B5EF4-FFF2-40B4-BE49-F238E27FC236}">
                <a16:creationId xmlns="" xmlns:a16="http://schemas.microsoft.com/office/drawing/2014/main" id="{4233DBCD-E633-3119-3E3E-8AB3463DE12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277593" y="3610820"/>
            <a:ext cx="2883446" cy="3063420"/>
          </a:xfrm>
          <a:prstGeom prst="rect">
            <a:avLst/>
          </a:prstGeom>
        </p:spPr>
      </p:pic>
      <p:pic>
        <p:nvPicPr>
          <p:cNvPr id="32" name="Picture 7">
            <a:extLst>
              <a:ext uri="{FF2B5EF4-FFF2-40B4-BE49-F238E27FC236}">
                <a16:creationId xmlns="" xmlns:a16="http://schemas.microsoft.com/office/drawing/2014/main" id="{65852E15-708A-8D4A-21AF-3D7936A3695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590604" y="3846208"/>
            <a:ext cx="2414267" cy="30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0286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27">
                <a:extLst>
                  <a:ext uri="{FF2B5EF4-FFF2-40B4-BE49-F238E27FC236}">
                    <a16:creationId xmlns="" xmlns:a16="http://schemas.microsoft.com/office/drawing/2014/main" id="{8A7F8192-62A5-C840-0F74-BDF3943AF8C6}"/>
                  </a:ext>
                </a:extLst>
              </p:cNvPr>
              <p:cNvSpPr/>
              <p:nvPr/>
            </p:nvSpPr>
            <p:spPr>
              <a:xfrm>
                <a:off x="2086621" y="2652095"/>
                <a:ext cx="8196342" cy="2904594"/>
              </a:xfrm>
              <a:prstGeom prst="roundRect">
                <a:avLst>
                  <a:gd name="adj" fmla="val 50000"/>
                </a:avLst>
              </a:prstGeom>
              <a:solidFill>
                <a:srgbClr val="E8FFD1"/>
              </a:solidFill>
              <a:ln w="88900" cap="rnd" cmpd="thinThick">
                <a:solidFill>
                  <a:srgbClr val="00B050"/>
                </a:solidFill>
                <a:prstDash val="solid"/>
                <a:round/>
                <a:extLst>
                  <a:ext uri="{C807C97D-BFC1-408E-A445-0C87EB9F89A2}">
                    <ask:lineSketchStyleProps xmlns="" xmlns:ask="http://schemas.microsoft.com/office/drawing/2018/sketchyshapes" sd="1219033472">
                      <a:custGeom>
                        <a:avLst/>
                        <a:gdLst>
                          <a:gd name="connsiteX0" fmla="*/ 0 w 5400000"/>
                          <a:gd name="connsiteY0" fmla="*/ 450000 h 900000"/>
                          <a:gd name="connsiteX1" fmla="*/ 450000 w 5400000"/>
                          <a:gd name="connsiteY1" fmla="*/ 0 h 900000"/>
                          <a:gd name="connsiteX2" fmla="*/ 4950000 w 5400000"/>
                          <a:gd name="connsiteY2" fmla="*/ 0 h 900000"/>
                          <a:gd name="connsiteX3" fmla="*/ 5400000 w 5400000"/>
                          <a:gd name="connsiteY3" fmla="*/ 450000 h 900000"/>
                          <a:gd name="connsiteX4" fmla="*/ 5400000 w 5400000"/>
                          <a:gd name="connsiteY4" fmla="*/ 450000 h 900000"/>
                          <a:gd name="connsiteX5" fmla="*/ 4950000 w 5400000"/>
                          <a:gd name="connsiteY5" fmla="*/ 900000 h 900000"/>
                          <a:gd name="connsiteX6" fmla="*/ 450000 w 5400000"/>
                          <a:gd name="connsiteY6" fmla="*/ 900000 h 900000"/>
                          <a:gd name="connsiteX7" fmla="*/ 0 w 5400000"/>
                          <a:gd name="connsiteY7" fmla="*/ 450000 h 90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400000" h="900000" fill="none" extrusionOk="0">
                            <a:moveTo>
                              <a:pt x="0" y="450000"/>
                            </a:moveTo>
                            <a:cubicBezTo>
                              <a:pt x="-4340" y="160086"/>
                              <a:pt x="176732" y="34382"/>
                              <a:pt x="450000" y="0"/>
                            </a:cubicBezTo>
                            <a:cubicBezTo>
                              <a:pt x="1617756" y="-38581"/>
                              <a:pt x="3766908" y="63341"/>
                              <a:pt x="4950000" y="0"/>
                            </a:cubicBezTo>
                            <a:cubicBezTo>
                              <a:pt x="5152685" y="-7415"/>
                              <a:pt x="5418014" y="216204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420681" y="729313"/>
                              <a:pt x="5198924" y="904103"/>
                              <a:pt x="4950000" y="900000"/>
                            </a:cubicBezTo>
                            <a:cubicBezTo>
                              <a:pt x="4498390" y="980982"/>
                              <a:pt x="2415186" y="972255"/>
                              <a:pt x="450000" y="900000"/>
                            </a:cubicBezTo>
                            <a:cubicBezTo>
                              <a:pt x="219287" y="884402"/>
                              <a:pt x="2991" y="684461"/>
                              <a:pt x="0" y="450000"/>
                            </a:cubicBezTo>
                            <a:close/>
                          </a:path>
                          <a:path w="5400000" h="900000" stroke="0" extrusionOk="0">
                            <a:moveTo>
                              <a:pt x="0" y="450000"/>
                            </a:moveTo>
                            <a:cubicBezTo>
                              <a:pt x="-7819" y="196649"/>
                              <a:pt x="197363" y="1542"/>
                              <a:pt x="450000" y="0"/>
                            </a:cubicBezTo>
                            <a:cubicBezTo>
                              <a:pt x="1972026" y="132882"/>
                              <a:pt x="3161765" y="-84951"/>
                              <a:pt x="4950000" y="0"/>
                            </a:cubicBezTo>
                            <a:cubicBezTo>
                              <a:pt x="5177572" y="20464"/>
                              <a:pt x="5394754" y="230466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366583" y="680245"/>
                              <a:pt x="5218585" y="909583"/>
                              <a:pt x="4950000" y="900000"/>
                            </a:cubicBezTo>
                            <a:cubicBezTo>
                              <a:pt x="3884479" y="949533"/>
                              <a:pt x="2061751" y="914809"/>
                              <a:pt x="450000" y="900000"/>
                            </a:cubicBezTo>
                            <a:cubicBezTo>
                              <a:pt x="168972" y="895023"/>
                              <a:pt x="-15307" y="712940"/>
                              <a:pt x="0" y="4500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innerShdw blurRad="127000">
                  <a:prstClr val="black"/>
                </a:inn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6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6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  <m:r>
                          <a:rPr kumimoji="0" lang="en-US" sz="6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6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kumimoji="0" lang="en-US" sz="6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6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6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= 7,5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27">
                <a:extLst>
                  <a:ext uri="{FF2B5EF4-FFF2-40B4-BE49-F238E27FC236}">
                    <a16:creationId xmlns:a16="http://schemas.microsoft.com/office/drawing/2014/main" id="{8A7F8192-62A5-C840-0F74-BDF3943AF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621" y="2652095"/>
                <a:ext cx="8196342" cy="2904594"/>
              </a:xfrm>
              <a:prstGeom prst="roundRect">
                <a:avLst>
                  <a:gd name="adj" fmla="val 50000"/>
                </a:avLst>
              </a:prstGeom>
              <a:blipFill>
                <a:blip r:embed="rId5"/>
                <a:stretch>
                  <a:fillRect/>
                </a:stretch>
              </a:blipFill>
              <a:ln w="88900" cap="rnd" cmpd="thinThick">
                <a:solidFill>
                  <a:srgbClr val="00B050"/>
                </a:solidFill>
                <a:prstDash val="solid"/>
                <a:round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400000"/>
                          <a:gd name="connsiteY0" fmla="*/ 450000 h 900000"/>
                          <a:gd name="connsiteX1" fmla="*/ 450000 w 5400000"/>
                          <a:gd name="connsiteY1" fmla="*/ 0 h 900000"/>
                          <a:gd name="connsiteX2" fmla="*/ 4950000 w 5400000"/>
                          <a:gd name="connsiteY2" fmla="*/ 0 h 900000"/>
                          <a:gd name="connsiteX3" fmla="*/ 5400000 w 5400000"/>
                          <a:gd name="connsiteY3" fmla="*/ 450000 h 900000"/>
                          <a:gd name="connsiteX4" fmla="*/ 5400000 w 5400000"/>
                          <a:gd name="connsiteY4" fmla="*/ 450000 h 900000"/>
                          <a:gd name="connsiteX5" fmla="*/ 4950000 w 5400000"/>
                          <a:gd name="connsiteY5" fmla="*/ 900000 h 900000"/>
                          <a:gd name="connsiteX6" fmla="*/ 450000 w 5400000"/>
                          <a:gd name="connsiteY6" fmla="*/ 900000 h 900000"/>
                          <a:gd name="connsiteX7" fmla="*/ 0 w 5400000"/>
                          <a:gd name="connsiteY7" fmla="*/ 450000 h 90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400000" h="900000" fill="none" extrusionOk="0">
                            <a:moveTo>
                              <a:pt x="0" y="450000"/>
                            </a:moveTo>
                            <a:cubicBezTo>
                              <a:pt x="-4340" y="160086"/>
                              <a:pt x="176732" y="34382"/>
                              <a:pt x="450000" y="0"/>
                            </a:cubicBezTo>
                            <a:cubicBezTo>
                              <a:pt x="1617756" y="-38581"/>
                              <a:pt x="3766908" y="63341"/>
                              <a:pt x="4950000" y="0"/>
                            </a:cubicBezTo>
                            <a:cubicBezTo>
                              <a:pt x="5152685" y="-7415"/>
                              <a:pt x="5418014" y="216204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420681" y="729313"/>
                              <a:pt x="5198924" y="904103"/>
                              <a:pt x="4950000" y="900000"/>
                            </a:cubicBezTo>
                            <a:cubicBezTo>
                              <a:pt x="4498390" y="980982"/>
                              <a:pt x="2415186" y="972255"/>
                              <a:pt x="450000" y="900000"/>
                            </a:cubicBezTo>
                            <a:cubicBezTo>
                              <a:pt x="219287" y="884402"/>
                              <a:pt x="2991" y="684461"/>
                              <a:pt x="0" y="450000"/>
                            </a:cubicBezTo>
                            <a:close/>
                          </a:path>
                          <a:path w="5400000" h="900000" stroke="0" extrusionOk="0">
                            <a:moveTo>
                              <a:pt x="0" y="450000"/>
                            </a:moveTo>
                            <a:cubicBezTo>
                              <a:pt x="-7819" y="196649"/>
                              <a:pt x="197363" y="1542"/>
                              <a:pt x="450000" y="0"/>
                            </a:cubicBezTo>
                            <a:cubicBezTo>
                              <a:pt x="1972026" y="132882"/>
                              <a:pt x="3161765" y="-84951"/>
                              <a:pt x="4950000" y="0"/>
                            </a:cubicBezTo>
                            <a:cubicBezTo>
                              <a:pt x="5177572" y="20464"/>
                              <a:pt x="5394754" y="230466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366583" y="680245"/>
                              <a:pt x="5218585" y="909583"/>
                              <a:pt x="4950000" y="900000"/>
                            </a:cubicBezTo>
                            <a:cubicBezTo>
                              <a:pt x="3884479" y="949533"/>
                              <a:pt x="2061751" y="914809"/>
                              <a:pt x="450000" y="900000"/>
                            </a:cubicBezTo>
                            <a:cubicBezTo>
                              <a:pt x="168972" y="895023"/>
                              <a:pt x="-15307" y="712940"/>
                              <a:pt x="0" y="4500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innerShdw blurRad="127000">
                  <a:prstClr val="black"/>
                </a:inn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1">
            <a:extLst>
              <a:ext uri="{FF2B5EF4-FFF2-40B4-BE49-F238E27FC236}">
                <a16:creationId xmlns="" xmlns:a16="http://schemas.microsoft.com/office/drawing/2014/main" id="{5E5CA0C4-F54B-C46E-CF23-6C03A385B6A9}"/>
              </a:ext>
            </a:extLst>
          </p:cNvPr>
          <p:cNvGrpSpPr/>
          <p:nvPr/>
        </p:nvGrpSpPr>
        <p:grpSpPr>
          <a:xfrm>
            <a:off x="744901" y="447282"/>
            <a:ext cx="10655961" cy="2174524"/>
            <a:chOff x="698086" y="215007"/>
            <a:chExt cx="10655961" cy="2174524"/>
          </a:xfrm>
        </p:grpSpPr>
        <p:sp>
          <p:nvSpPr>
            <p:cNvPr id="17" name="a">
              <a:extLst>
                <a:ext uri="{FF2B5EF4-FFF2-40B4-BE49-F238E27FC236}">
                  <a16:creationId xmlns="" xmlns:a16="http://schemas.microsoft.com/office/drawing/2014/main" id="{3C10D0C2-0817-4AD3-845B-85503906CEBE}"/>
                </a:ext>
              </a:extLst>
            </p:cNvPr>
            <p:cNvSpPr/>
            <p:nvPr/>
          </p:nvSpPr>
          <p:spPr>
            <a:xfrm>
              <a:off x="1342929" y="215007"/>
              <a:ext cx="9289906" cy="1923282"/>
            </a:xfrm>
            <a:prstGeom prst="roundRect">
              <a:avLst>
                <a:gd name="adj" fmla="val 9449"/>
              </a:avLst>
            </a:prstGeom>
            <a:solidFill>
              <a:srgbClr val="FFEFFF"/>
            </a:solidFill>
            <a:ln w="76200">
              <a:solidFill>
                <a:srgbClr val="FF0066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fr-FR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đáy</a:t>
              </a:r>
              <a:r>
                <a:rPr kumimoji="0" lang="fr-F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là 5 m </a:t>
              </a:r>
              <a:r>
                <a:rPr kumimoji="0" lang="fr-FR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fr-F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fr-FR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kumimoji="0" lang="fr-F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fr-FR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cao</a:t>
              </a:r>
              <a:r>
                <a:rPr kumimoji="0" lang="fr-F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là 3 m.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8" name="Picture 31">
              <a:extLst>
                <a:ext uri="{FF2B5EF4-FFF2-40B4-BE49-F238E27FC236}">
                  <a16:creationId xmlns="" xmlns:a16="http://schemas.microsoft.com/office/drawing/2014/main" id="{0FAD0C9C-0065-CDB8-6F4C-9AF002DA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62777">
              <a:off x="698086" y="1313405"/>
              <a:ext cx="1076126" cy="1076126"/>
            </a:xfrm>
            <a:prstGeom prst="rect">
              <a:avLst/>
            </a:prstGeom>
          </p:spPr>
        </p:pic>
        <p:pic>
          <p:nvPicPr>
            <p:cNvPr id="19" name="Picture 34">
              <a:extLst>
                <a:ext uri="{FF2B5EF4-FFF2-40B4-BE49-F238E27FC236}">
                  <a16:creationId xmlns="" xmlns:a16="http://schemas.microsoft.com/office/drawing/2014/main" id="{B21583B8-E979-5F94-AED7-71F51F747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19919" y="1297575"/>
              <a:ext cx="1034128" cy="1034128"/>
            </a:xfrm>
            <a:prstGeom prst="rect">
              <a:avLst/>
            </a:prstGeom>
          </p:spPr>
        </p:pic>
      </p:grpSp>
      <p:pic>
        <p:nvPicPr>
          <p:cNvPr id="31" name="Picture 6">
            <a:extLst>
              <a:ext uri="{FF2B5EF4-FFF2-40B4-BE49-F238E27FC236}">
                <a16:creationId xmlns="" xmlns:a16="http://schemas.microsoft.com/office/drawing/2014/main" id="{4233DBCD-E633-3119-3E3E-8AB3463DE12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277593" y="3610820"/>
            <a:ext cx="2883446" cy="3063420"/>
          </a:xfrm>
          <a:prstGeom prst="rect">
            <a:avLst/>
          </a:prstGeom>
        </p:spPr>
      </p:pic>
      <p:pic>
        <p:nvPicPr>
          <p:cNvPr id="32" name="Picture 7">
            <a:extLst>
              <a:ext uri="{FF2B5EF4-FFF2-40B4-BE49-F238E27FC236}">
                <a16:creationId xmlns="" xmlns:a16="http://schemas.microsoft.com/office/drawing/2014/main" id="{65852E15-708A-8D4A-21AF-3D7936A3695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590604" y="3846208"/>
            <a:ext cx="2414267" cy="30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0536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39" y="732432"/>
            <a:ext cx="14013677" cy="58390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95DE6F60-B0D3-47E3-90B7-0E40EE955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069" y="400626"/>
            <a:ext cx="15670898" cy="70845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26A3E82-93EA-4AC1-A875-0E940D584E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68146" r="71587"/>
          <a:stretch/>
        </p:blipFill>
        <p:spPr>
          <a:xfrm>
            <a:off x="-674077" y="5656385"/>
            <a:ext cx="1787769" cy="17952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F5CE92F-2507-469B-9445-0E62CD4292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2934" r="70215" b="48987"/>
          <a:stretch/>
        </p:blipFill>
        <p:spPr>
          <a:xfrm>
            <a:off x="9332" y="484789"/>
            <a:ext cx="1869830" cy="27096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3868F64-B3C7-4ECE-AFAA-9EF5D589F5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22" r="58049" b="51899"/>
          <a:stretch/>
        </p:blipFill>
        <p:spPr>
          <a:xfrm>
            <a:off x="2749061" y="58616"/>
            <a:ext cx="1869830" cy="27096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DD88DB04-9892-45CB-894D-35B88F1C3F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6893456" y="601603"/>
            <a:ext cx="1869830" cy="16236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C0EF2A9-47C3-40F8-8905-E83F219F7A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1995854" y="5815987"/>
            <a:ext cx="2067420" cy="17952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660A4723-14EE-499C-9367-2262B59231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7" t="66587" r="34647" b="4604"/>
          <a:stretch/>
        </p:blipFill>
        <p:spPr>
          <a:xfrm>
            <a:off x="4828633" y="5347983"/>
            <a:ext cx="2534734" cy="2201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313C1EC-8A9E-46D5-96E0-33787CD49F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71337" r="9987" b="-146"/>
          <a:stretch/>
        </p:blipFill>
        <p:spPr>
          <a:xfrm>
            <a:off x="8061271" y="5155893"/>
            <a:ext cx="2534734" cy="22010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C8BE9DCD-BAC8-4FB3-B17F-5C7752034E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3" t="32516" r="7111" b="38675"/>
          <a:stretch/>
        </p:blipFill>
        <p:spPr>
          <a:xfrm>
            <a:off x="8475376" y="2413620"/>
            <a:ext cx="2534734" cy="22010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01F84C6E-A494-4A7A-8C00-CEDBB564AB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9" t="55303" r="-2065" b="15888"/>
          <a:stretch/>
        </p:blipFill>
        <p:spPr>
          <a:xfrm>
            <a:off x="10771782" y="3954194"/>
            <a:ext cx="2534734" cy="22010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81540F42-90BA-4231-A69D-B563A0E8A7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5" t="23232" r="-3861" b="47959"/>
          <a:stretch/>
        </p:blipFill>
        <p:spPr>
          <a:xfrm>
            <a:off x="10607444" y="1046285"/>
            <a:ext cx="2534734" cy="22010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177E9FCF-7199-4002-A2B1-BD1FB16B24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t="51132" r="62141" b="27640"/>
          <a:stretch/>
        </p:blipFill>
        <p:spPr>
          <a:xfrm>
            <a:off x="1411519" y="4178060"/>
            <a:ext cx="1787769" cy="11963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085F640-1E1D-15C9-4866-0E426CBE8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2" y="2924938"/>
            <a:ext cx="7011008" cy="2304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42FCDC-FFBD-48B2-9666-EC7B5CB4E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7228" y="1748823"/>
            <a:ext cx="4663844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3C36D3A-E13D-4686-A16D-9727644E89D7}"/>
              </a:ext>
            </a:extLst>
          </p:cNvPr>
          <p:cNvGrpSpPr/>
          <p:nvPr/>
        </p:nvGrpSpPr>
        <p:grpSpPr>
          <a:xfrm>
            <a:off x="-2285664" y="858736"/>
            <a:ext cx="13270261" cy="5999264"/>
            <a:chOff x="25400" y="616512"/>
            <a:chExt cx="15670898" cy="7084552"/>
          </a:xfrm>
        </p:grpSpPr>
        <p:pic>
          <p:nvPicPr>
            <p:cNvPr id="3" name="图片 16">
              <a:extLst>
                <a:ext uri="{FF2B5EF4-FFF2-40B4-BE49-F238E27FC236}">
                  <a16:creationId xmlns="" xmlns:a16="http://schemas.microsoft.com/office/drawing/2014/main" id="{58C8B065-9668-4877-B289-5F87666A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11" y="839823"/>
              <a:ext cx="14013677" cy="5839032"/>
            </a:xfrm>
            <a:prstGeom prst="rect">
              <a:avLst/>
            </a:prstGeom>
          </p:spPr>
        </p:pic>
        <p:pic>
          <p:nvPicPr>
            <p:cNvPr id="4" name="图片 33">
              <a:extLst>
                <a:ext uri="{FF2B5EF4-FFF2-40B4-BE49-F238E27FC236}">
                  <a16:creationId xmlns="" xmlns:a16="http://schemas.microsoft.com/office/drawing/2014/main" id="{9B860529-6B62-49A8-9108-A46D0202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616512"/>
              <a:ext cx="15670898" cy="7084552"/>
            </a:xfrm>
            <a:prstGeom prst="rect">
              <a:avLst/>
            </a:prstGeom>
          </p:spPr>
        </p:pic>
      </p:grpSp>
      <p:pic>
        <p:nvPicPr>
          <p:cNvPr id="6" name="Picture 2" descr="Triangle Shape Cartoon - Free vector graphic on Pixabay">
            <a:extLst>
              <a:ext uri="{FF2B5EF4-FFF2-40B4-BE49-F238E27FC236}">
                <a16:creationId xmlns="" xmlns:a16="http://schemas.microsoft.com/office/drawing/2014/main" id="{E47DD8C2-2986-48E5-B718-E307442C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9C4468A-D06B-17E1-1C3D-401272E14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494" y="2735459"/>
            <a:ext cx="6724471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组合 27">
            <a:extLst>
              <a:ext uri="{FF2B5EF4-FFF2-40B4-BE49-F238E27FC236}">
                <a16:creationId xmlns="" xmlns:a16="http://schemas.microsoft.com/office/drawing/2014/main" id="{817EB920-E29D-4D1E-B75D-5299BF3768C9}"/>
              </a:ext>
            </a:extLst>
          </p:cNvPr>
          <p:cNvGrpSpPr/>
          <p:nvPr/>
        </p:nvGrpSpPr>
        <p:grpSpPr>
          <a:xfrm>
            <a:off x="805543" y="567952"/>
            <a:ext cx="10580914" cy="867309"/>
            <a:chOff x="2752641" y="3846647"/>
            <a:chExt cx="10005372" cy="1437096"/>
          </a:xfrm>
        </p:grpSpPr>
        <p:sp>
          <p:nvSpPr>
            <p:cNvPr id="14" name="圆角矩形 14">
              <a:extLst>
                <a:ext uri="{FF2B5EF4-FFF2-40B4-BE49-F238E27FC236}">
                  <a16:creationId xmlns="" xmlns:a16="http://schemas.microsoft.com/office/drawing/2014/main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="" xmlns:a16="http://schemas.microsoft.com/office/drawing/2014/main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8609412" cy="423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2: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,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biết</a:t>
              </a:r>
              <a:endParaRPr kumimoji="0" lang="fr-FR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3C403C0-5258-AAB2-2E3B-A3A529A4DE63}"/>
              </a:ext>
            </a:extLst>
          </p:cNvPr>
          <p:cNvSpPr txBox="1"/>
          <p:nvPr/>
        </p:nvSpPr>
        <p:spPr>
          <a:xfrm>
            <a:off x="740780" y="1794076"/>
            <a:ext cx="10521387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 dài đáy là 8 cm và chiều cao tương ứng là 6 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Độ dài đáy là 2,5dm và chiều cao tương ứng là 1,2 dm.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Độ dài đáy là 45,3 m và chiều cao tương ứng là 6,1 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d) Độ dài đáy là 4 m và chiều cao tương ứng là 25 dm.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2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4">
                <a:extLst>
                  <a:ext uri="{FF2B5EF4-FFF2-40B4-BE49-F238E27FC236}">
                    <a16:creationId xmlns="" xmlns:a16="http://schemas.microsoft.com/office/drawing/2014/main" id="{F9822840-49C4-B7C6-45F5-306B7FA11C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1559" y="647488"/>
                <a:ext cx="8553691" cy="166744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marR="0" lvl="0" indent="-51435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AutoNum type="alphaLcParenR"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tam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giác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𝟖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24 (cm</a:t>
                </a:r>
                <a:r>
                  <a:rPr kumimoji="0" lang="en-US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id="{F9822840-49C4-B7C6-45F5-306B7FA11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559" y="647488"/>
                <a:ext cx="8553691" cy="1667449"/>
              </a:xfrm>
              <a:prstGeom prst="rect">
                <a:avLst/>
              </a:prstGeom>
              <a:blipFill>
                <a:blip r:embed="rId2"/>
                <a:stretch>
                  <a:fillRect t="-10219" b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4">
                <a:extLst>
                  <a:ext uri="{FF2B5EF4-FFF2-40B4-BE49-F238E27FC236}">
                    <a16:creationId xmlns="" xmlns:a16="http://schemas.microsoft.com/office/drawing/2014/main" id="{10679282-DED5-AA9B-71F2-F1CEC6C5E5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62582" y="2476288"/>
                <a:ext cx="8553691" cy="166744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b)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tam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giác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𝟓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𝟏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1,5 (dm</a:t>
                </a:r>
                <a:r>
                  <a:rPr kumimoji="0" lang="en-US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10679282-DED5-AA9B-71F2-F1CEC6C5E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582" y="2476288"/>
                <a:ext cx="8553691" cy="1667449"/>
              </a:xfrm>
              <a:prstGeom prst="rect">
                <a:avLst/>
              </a:prstGeom>
              <a:blipFill>
                <a:blip r:embed="rId3"/>
                <a:stretch>
                  <a:fillRect t="-10219"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>
                <a:extLst>
                  <a:ext uri="{FF2B5EF4-FFF2-40B4-BE49-F238E27FC236}">
                    <a16:creationId xmlns="" xmlns:a16="http://schemas.microsoft.com/office/drawing/2014/main" id="{E9DD0A3F-BFAA-4AC2-BBAF-34082AFE4D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0455" y="4409260"/>
                <a:ext cx="8553691" cy="166744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c)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tam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giác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𝟒𝟓</m:t>
                        </m:r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𝟑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𝟔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138,165 (m</a:t>
                </a:r>
                <a:r>
                  <a:rPr kumimoji="0" lang="en-US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E9DD0A3F-BFAA-4AC2-BBAF-34082AFE4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55" y="4409260"/>
                <a:ext cx="8553691" cy="1667449"/>
              </a:xfrm>
              <a:prstGeom prst="rect">
                <a:avLst/>
              </a:prstGeom>
              <a:blipFill>
                <a:blip r:embed="rId4"/>
                <a:stretch>
                  <a:fillRect t="-10219"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8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293</TotalTime>
  <Words>691</Words>
  <Application>Microsoft Office PowerPoint</Application>
  <PresentationFormat>Custom</PresentationFormat>
  <Paragraphs>54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主题​​</vt:lpstr>
      <vt:lpstr>1_Office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Huong Thao - 0972115126</dc:creator>
  <dc:description>9Slide.vn</dc:description>
  <cp:lastModifiedBy>DELL</cp:lastModifiedBy>
  <cp:revision>63</cp:revision>
  <dcterms:created xsi:type="dcterms:W3CDTF">2019-12-30T13:59:27Z</dcterms:created>
  <dcterms:modified xsi:type="dcterms:W3CDTF">2025-01-23T01:07:29Z</dcterms:modified>
  <cp:category>9Slide.vn</cp:category>
</cp:coreProperties>
</file>