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72" r:id="rId2"/>
  </p:sldMasterIdLst>
  <p:sldIdLst>
    <p:sldId id="281" r:id="rId3"/>
    <p:sldId id="274" r:id="rId4"/>
    <p:sldId id="285" r:id="rId5"/>
    <p:sldId id="287" r:id="rId6"/>
  </p:sldIdLst>
  <p:sldSz cx="12192000" cy="6858000"/>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4"/>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CB359-C368-FAAB-58D5-0D02FBB3D6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032F6F-935E-C66B-8985-FCC117989D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EBAB38-F9B1-12E8-4194-CD76A9D9AD36}"/>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7510F5B9-0BBA-6237-AA41-7C8A68FB5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3F7DC-A0D2-2B59-3108-A6C6969B3DF2}"/>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3436897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10C0-86E6-71B8-02C1-6ADF112455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9FDAF7-A048-683D-CCCC-A63BA5B51F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8BC5C8-39F6-6DD7-9FBA-7C02F011CA7E}"/>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BEADA172-8CFC-0C43-AABF-1121A5E1C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E851D-8129-DE77-B672-9040F1A251DC}"/>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247286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A3BDA-1EAA-353D-F8DE-1FA3FAC253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114AA8-3789-CBC3-5C55-CAEDF3B88E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B3290-4B06-5823-1D14-C03BE4FA6A47}"/>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647E6A11-9C61-AEB0-DA00-C59F4DD3A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C08BEB-E646-E98F-031B-DAA706C808D8}"/>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344824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4949BE-1264-40E4-BDA5-77919F8C2881}" type="datetimeFigureOut">
              <a:rPr lang="en-US" smtClean="0"/>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293253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4949BE-1264-40E4-BDA5-77919F8C2881}" type="datetimeFigureOut">
              <a:rPr lang="en-US" smtClean="0"/>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322738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4949BE-1264-40E4-BDA5-77919F8C2881}" type="datetimeFigureOut">
              <a:rPr lang="en-US" smtClean="0"/>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612349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4949BE-1264-40E4-BDA5-77919F8C2881}" type="datetimeFigureOut">
              <a:rPr lang="en-US" smtClean="0"/>
              <a:t>4/20/2025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119046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4949BE-1264-40E4-BDA5-77919F8C2881}" type="datetimeFigureOut">
              <a:rPr lang="en-US" smtClean="0"/>
              <a:t>4/20/2025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2449840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4949BE-1264-40E4-BDA5-77919F8C2881}" type="datetimeFigureOut">
              <a:rPr lang="en-US" smtClean="0"/>
              <a:t>4/20/2025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319414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949BE-1264-40E4-BDA5-77919F8C2881}" type="datetimeFigureOut">
              <a:rPr lang="en-US" smtClean="0"/>
              <a:t>4/20/2025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192828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4949BE-1264-40E4-BDA5-77919F8C2881}" type="datetimeFigureOut">
              <a:rPr lang="en-US" smtClean="0"/>
              <a:t>4/20/2025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3118808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D68C-4EF3-3E93-F0E4-7A1EAF30AE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CA9882-3F56-BADC-45F5-A1FA9E2846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E2AE65-1C31-E61D-C80A-17679EA4FBF9}"/>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CB217C64-8BD3-3E2A-43D6-03E984216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A8E1E-00B5-FF84-1631-BE2FDBC68533}"/>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1502942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4949BE-1264-40E4-BDA5-77919F8C2881}" type="datetimeFigureOut">
              <a:rPr lang="en-US" smtClean="0"/>
              <a:t>4/20/2025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3912015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4949BE-1264-40E4-BDA5-77919F8C2881}" type="datetimeFigureOut">
              <a:rPr lang="en-US" smtClean="0"/>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49523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4949BE-1264-40E4-BDA5-77919F8C2881}" type="datetimeFigureOut">
              <a:rPr lang="en-US" smtClean="0"/>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76ABB-7A76-4521-92C4-E4A5C9A8EA59}" type="slidenum">
              <a:rPr lang="en-US" smtClean="0"/>
              <a:t>‹#›</a:t>
            </a:fld>
            <a:endParaRPr lang="en-US"/>
          </a:p>
        </p:txBody>
      </p:sp>
    </p:spTree>
    <p:extLst>
      <p:ext uri="{BB962C8B-B14F-4D97-AF65-F5344CB8AC3E}">
        <p14:creationId xmlns:p14="http://schemas.microsoft.com/office/powerpoint/2010/main" val="1064548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DA0A-999E-F79D-3D7B-BC0F80AB91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93E550-A2B2-1FD4-FC5E-0155D7D380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7FD8D4-E3E9-3387-ECDD-20703B5339EC}"/>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F5FE3999-2E2F-4649-76D3-B231DD6528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73A913-02D6-7024-9DDD-B530DE88D33C}"/>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345145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A10D7-43E2-27E6-B52B-80214C7A82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B1AF0-1660-95CB-8909-C7079FB0B4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2CF109-C42D-ABD0-92C8-8E04F6898B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43B5F6-C21A-532C-A7A0-20FFA9B88BCF}"/>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6" name="Footer Placeholder 5">
            <a:extLst>
              <a:ext uri="{FF2B5EF4-FFF2-40B4-BE49-F238E27FC236}">
                <a16:creationId xmlns:a16="http://schemas.microsoft.com/office/drawing/2014/main" id="{36C4B400-062F-F623-23E7-2F390EBF36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3765A9-6170-524F-1675-81BB3793209B}"/>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2260706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7FFF5-B0CD-4F13-AC32-B2D3C699DE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D59DCE-D1E5-36F7-3C1C-28022F721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AE6A7-B025-35F2-355E-7BB5EAA869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54B650-45FF-38E4-C8D8-C877757FA3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899E66-9168-3AF3-51A1-AC9160720B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53256E-39DB-9C33-4E7F-391F27F04C47}"/>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8" name="Footer Placeholder 7">
            <a:extLst>
              <a:ext uri="{FF2B5EF4-FFF2-40B4-BE49-F238E27FC236}">
                <a16:creationId xmlns:a16="http://schemas.microsoft.com/office/drawing/2014/main" id="{62B8C339-1E2E-D100-3748-06F1DA82AF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6C3A0B-C84F-EB4D-66BA-36B5DCDD7917}"/>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3577613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26ED7-C03A-95E1-BC49-5FD53FCD97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8AF172-E041-99AC-255A-8B5AB21FC198}"/>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4" name="Footer Placeholder 3">
            <a:extLst>
              <a:ext uri="{FF2B5EF4-FFF2-40B4-BE49-F238E27FC236}">
                <a16:creationId xmlns:a16="http://schemas.microsoft.com/office/drawing/2014/main" id="{2AC00131-E27D-75AB-A7EA-C5355539F7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567D31-2DC5-DB2A-29BF-E0835B1015D0}"/>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1237201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01730-6A3E-18EC-47DD-A614769CD06C}"/>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3" name="Footer Placeholder 2">
            <a:extLst>
              <a:ext uri="{FF2B5EF4-FFF2-40B4-BE49-F238E27FC236}">
                <a16:creationId xmlns:a16="http://schemas.microsoft.com/office/drawing/2014/main" id="{F14E3FDD-3A6C-B024-AEC6-BED99AB03C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FCE5AC-7F66-41A2-B146-4000CBB93B83}"/>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1468019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C3546-C49D-9798-0C37-F80C193528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DCA46A-6FFF-8B45-A293-C794CFBD62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469AA1-2D1A-3054-CDD6-567969990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22BBB5-2CDF-8FC1-981F-4A0C5518ABC3}"/>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6" name="Footer Placeholder 5">
            <a:extLst>
              <a:ext uri="{FF2B5EF4-FFF2-40B4-BE49-F238E27FC236}">
                <a16:creationId xmlns:a16="http://schemas.microsoft.com/office/drawing/2014/main" id="{D1DFD70F-5533-0BBF-9AEF-91CAC5B0FE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28F2FB-2DEE-F0A1-465D-C673D1397229}"/>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3523220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939B4-E217-B28D-30FF-2C0AB0D759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43FFDC-E88F-1F0C-ECF0-7AA21FFA71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BE10CB-D284-A341-F846-78EED0D97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D62789-07EF-DBB0-122A-BEA8179E60B0}"/>
              </a:ext>
            </a:extLst>
          </p:cNvPr>
          <p:cNvSpPr>
            <a:spLocks noGrp="1"/>
          </p:cNvSpPr>
          <p:nvPr>
            <p:ph type="dt" sz="half" idx="10"/>
          </p:nvPr>
        </p:nvSpPr>
        <p:spPr/>
        <p:txBody>
          <a:bodyPr/>
          <a:lstStyle/>
          <a:p>
            <a:fld id="{9B35F583-0148-4553-964E-C48E0D09F0A7}" type="datetimeFigureOut">
              <a:rPr lang="en-US" smtClean="0"/>
              <a:t>4/20/2025</a:t>
            </a:fld>
            <a:endParaRPr lang="en-US"/>
          </a:p>
        </p:txBody>
      </p:sp>
      <p:sp>
        <p:nvSpPr>
          <p:cNvPr id="6" name="Footer Placeholder 5">
            <a:extLst>
              <a:ext uri="{FF2B5EF4-FFF2-40B4-BE49-F238E27FC236}">
                <a16:creationId xmlns:a16="http://schemas.microsoft.com/office/drawing/2014/main" id="{375C2917-4D78-E2C5-B240-2C83A2A028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4E6FDF-BCDB-7F7A-F813-4FDA4DCAD790}"/>
              </a:ext>
            </a:extLst>
          </p:cNvPr>
          <p:cNvSpPr>
            <a:spLocks noGrp="1"/>
          </p:cNvSpPr>
          <p:nvPr>
            <p:ph type="sldNum" sz="quarter" idx="12"/>
          </p:nvPr>
        </p:nvSpPr>
        <p:spPr/>
        <p:txBody>
          <a:bodyPr/>
          <a:lstStyle/>
          <a:p>
            <a:fld id="{E5E96640-AC40-4FB1-869D-32BD2614E6D2}" type="slidenum">
              <a:rPr lang="en-US" smtClean="0"/>
              <a:t>‹#›</a:t>
            </a:fld>
            <a:endParaRPr lang="en-US"/>
          </a:p>
        </p:txBody>
      </p:sp>
    </p:spTree>
    <p:extLst>
      <p:ext uri="{BB962C8B-B14F-4D97-AF65-F5344CB8AC3E}">
        <p14:creationId xmlns:p14="http://schemas.microsoft.com/office/powerpoint/2010/main" val="2777117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CE697A-28CD-EDD6-6415-D3C701EC59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0A0CBA-D392-B3C6-11C8-2B7A43CDAA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FCAAC-A88B-1C44-0137-1A638B2A3B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5F583-0148-4553-964E-C48E0D09F0A7}" type="datetimeFigureOut">
              <a:rPr lang="en-US" smtClean="0"/>
              <a:t>4/20/2025</a:t>
            </a:fld>
            <a:endParaRPr lang="en-US"/>
          </a:p>
        </p:txBody>
      </p:sp>
      <p:sp>
        <p:nvSpPr>
          <p:cNvPr id="5" name="Footer Placeholder 4">
            <a:extLst>
              <a:ext uri="{FF2B5EF4-FFF2-40B4-BE49-F238E27FC236}">
                <a16:creationId xmlns:a16="http://schemas.microsoft.com/office/drawing/2014/main" id="{C98EEFD4-4D1A-FAD6-8C8F-648DA608DE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BC7197-0211-521E-ABF8-E35EA0FC83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96640-AC40-4FB1-869D-32BD2614E6D2}" type="slidenum">
              <a:rPr lang="en-US" smtClean="0"/>
              <a:t>‹#›</a:t>
            </a:fld>
            <a:endParaRPr lang="en-US"/>
          </a:p>
        </p:txBody>
      </p:sp>
    </p:spTree>
    <p:extLst>
      <p:ext uri="{BB962C8B-B14F-4D97-AF65-F5344CB8AC3E}">
        <p14:creationId xmlns:p14="http://schemas.microsoft.com/office/powerpoint/2010/main" val="101289674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949BE-1264-40E4-BDA5-77919F8C2881}" type="datetimeFigureOut">
              <a:rPr lang="en-US" smtClean="0"/>
              <a:t>4/20/2025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76ABB-7A76-4521-92C4-E4A5C9A8EA59}" type="slidenum">
              <a:rPr lang="en-US" smtClean="0"/>
              <a:t>‹#›</a:t>
            </a:fld>
            <a:endParaRPr lang="en-US"/>
          </a:p>
        </p:txBody>
      </p:sp>
    </p:spTree>
    <p:extLst>
      <p:ext uri="{BB962C8B-B14F-4D97-AF65-F5344CB8AC3E}">
        <p14:creationId xmlns:p14="http://schemas.microsoft.com/office/powerpoint/2010/main" val="4132609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Google Shape;54;p1">
            <a:extLst>
              <a:ext uri="{FF2B5EF4-FFF2-40B4-BE49-F238E27FC236}">
                <a16:creationId xmlns:a16="http://schemas.microsoft.com/office/drawing/2014/main" id="{C8F29496-1A23-93BD-8B98-920D11615CB0}"/>
              </a:ext>
            </a:extLst>
          </p:cNvPr>
          <p:cNvSpPr txBox="1">
            <a:spLocks/>
          </p:cNvSpPr>
          <p:nvPr/>
        </p:nvSpPr>
        <p:spPr>
          <a:xfrm>
            <a:off x="1751794" y="1529937"/>
            <a:ext cx="8910084" cy="248425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kumimoji="0" lang="en-US" sz="3600" b="1"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Thứ</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năm</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ngày</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24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tháng</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4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năm</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2025</a:t>
            </a:r>
          </a:p>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lang="en-US" sz="3600" b="1" kern="0" baseline="0" dirty="0" err="1">
                <a:solidFill>
                  <a:srgbClr val="002060"/>
                </a:solidFill>
                <a:latin typeface="Times New Roman" panose="02020603050405020304" pitchFamily="18" charset="0"/>
                <a:cs typeface="Times New Roman" panose="02020603050405020304" pitchFamily="18" charset="0"/>
              </a:rPr>
              <a:t>Tiếng</a:t>
            </a:r>
            <a:r>
              <a:rPr lang="en-US" sz="3600" b="1" kern="0" dirty="0">
                <a:solidFill>
                  <a:srgbClr val="002060"/>
                </a:solidFill>
                <a:latin typeface="Times New Roman" panose="02020603050405020304" pitchFamily="18" charset="0"/>
                <a:cs typeface="Times New Roman" panose="02020603050405020304" pitchFamily="18" charset="0"/>
              </a:rPr>
              <a:t> </a:t>
            </a:r>
            <a:r>
              <a:rPr lang="en-US" sz="3600" b="1" kern="0" dirty="0" err="1">
                <a:solidFill>
                  <a:srgbClr val="002060"/>
                </a:solidFill>
                <a:latin typeface="Times New Roman" panose="02020603050405020304" pitchFamily="18" charset="0"/>
                <a:cs typeface="Times New Roman" panose="02020603050405020304" pitchFamily="18" charset="0"/>
              </a:rPr>
              <a:t>Việt</a:t>
            </a:r>
            <a:endParaRPr kumimoji="0" lang="en-US" sz="3600" b="1"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endParaRPr>
          </a:p>
          <a:p>
            <a:pPr marL="0" marR="0" lvl="0" indent="0" algn="ctr" defTabSz="914377" rtl="0" eaLnBrk="1" fontAlgn="auto" latinLnBrk="0" hangingPunct="1">
              <a:lnSpc>
                <a:spcPct val="150000"/>
              </a:lnSpc>
              <a:spcBef>
                <a:spcPts val="0"/>
              </a:spcBef>
              <a:spcAft>
                <a:spcPts val="0"/>
              </a:spcAft>
              <a:buClr>
                <a:srgbClr val="000000"/>
              </a:buClr>
              <a:buSzPts val="4400"/>
              <a:buFont typeface="Calibri"/>
              <a:buNone/>
              <a:tabLst/>
              <a:defRPr/>
            </a:pPr>
            <a:r>
              <a:rPr kumimoji="0" lang="vi-VN" sz="3600" b="1" i="0" u="none" strike="noStrike" kern="0" cap="none" spc="0" normalizeH="0" baseline="0" noProof="0" dirty="0">
                <a:ln>
                  <a:noFill/>
                </a:ln>
                <a:solidFill>
                  <a:srgbClr val="FF0000"/>
                </a:solidFill>
                <a:effectLst/>
                <a:uLnTx/>
                <a:uFillTx/>
                <a:latin typeface="+mj-lt"/>
                <a:cs typeface="Arial" panose="020B0604020202020204" pitchFamily="34" charset="0"/>
                <a:sym typeface="Calibri"/>
              </a:rPr>
              <a:t>Luyện từ và câu</a:t>
            </a:r>
            <a:r>
              <a:rPr kumimoji="0" lang="en-US" sz="3600" b="1" i="0" u="none" strike="noStrike" kern="0" cap="none" spc="0" normalizeH="0" baseline="0" noProof="0" dirty="0">
                <a:ln>
                  <a:noFill/>
                </a:ln>
                <a:solidFill>
                  <a:srgbClr val="FF0000"/>
                </a:solidFill>
                <a:effectLst/>
                <a:uLnTx/>
                <a:uFillTx/>
                <a:latin typeface="+mj-lt"/>
                <a:cs typeface="Arial" panose="020B0604020202020204" pitchFamily="34" charset="0"/>
                <a:sym typeface="Calibri"/>
              </a:rPr>
              <a:t>: </a:t>
            </a:r>
            <a:r>
              <a:rPr lang="en-US" sz="3600" b="1" i="0" u="none" strike="noStrike" dirty="0" err="1">
                <a:solidFill>
                  <a:srgbClr val="FF0000"/>
                </a:solidFill>
                <a:effectLst/>
                <a:latin typeface="Times New Roman" panose="02020603050405020304" pitchFamily="18" charset="0"/>
                <a:cs typeface="Times New Roman" panose="02020603050405020304" pitchFamily="18" charset="0"/>
              </a:rPr>
              <a:t>Mở</a:t>
            </a:r>
            <a:r>
              <a:rPr lang="en-US" sz="3600" b="1" i="0" u="none" strike="noStrike" dirty="0">
                <a:solidFill>
                  <a:srgbClr val="FF0000"/>
                </a:solidFill>
                <a:effectLst/>
                <a:latin typeface="Times New Roman" panose="02020603050405020304" pitchFamily="18" charset="0"/>
                <a:cs typeface="Times New Roman" panose="02020603050405020304" pitchFamily="18" charset="0"/>
              </a:rPr>
              <a:t> </a:t>
            </a:r>
            <a:r>
              <a:rPr lang="en-US" sz="3600" b="1" i="0" u="none" strike="noStrike" dirty="0" err="1">
                <a:solidFill>
                  <a:srgbClr val="FF0000"/>
                </a:solidFill>
                <a:effectLst/>
                <a:latin typeface="Times New Roman" panose="02020603050405020304" pitchFamily="18" charset="0"/>
                <a:cs typeface="Times New Roman" panose="02020603050405020304" pitchFamily="18" charset="0"/>
              </a:rPr>
              <a:t>rộng</a:t>
            </a:r>
            <a:r>
              <a:rPr lang="en-US" sz="3600" b="1" i="0" u="none" strike="noStrike" dirty="0">
                <a:solidFill>
                  <a:srgbClr val="FF0000"/>
                </a:solidFill>
                <a:effectLst/>
                <a:latin typeface="Times New Roman" panose="02020603050405020304" pitchFamily="18" charset="0"/>
                <a:cs typeface="Times New Roman" panose="02020603050405020304" pitchFamily="18" charset="0"/>
              </a:rPr>
              <a:t> </a:t>
            </a:r>
            <a:r>
              <a:rPr lang="en-US" sz="3600" b="1" i="0" u="none" strike="noStrike" dirty="0" err="1">
                <a:solidFill>
                  <a:srgbClr val="FF0000"/>
                </a:solidFill>
                <a:effectLst/>
                <a:latin typeface="Times New Roman" panose="02020603050405020304" pitchFamily="18" charset="0"/>
                <a:cs typeface="Times New Roman" panose="02020603050405020304" pitchFamily="18" charset="0"/>
              </a:rPr>
              <a:t>vốn</a:t>
            </a:r>
            <a:r>
              <a:rPr lang="en-US" sz="3600" b="1" i="0" u="none" strike="noStrike" dirty="0">
                <a:solidFill>
                  <a:srgbClr val="FF0000"/>
                </a:solidFill>
                <a:effectLst/>
                <a:latin typeface="Times New Roman" panose="02020603050405020304" pitchFamily="18" charset="0"/>
                <a:cs typeface="Times New Roman" panose="02020603050405020304" pitchFamily="18" charset="0"/>
              </a:rPr>
              <a:t> </a:t>
            </a:r>
            <a:r>
              <a:rPr lang="en-US" sz="3600" b="1" i="0" u="none" strike="noStrike" dirty="0" err="1">
                <a:solidFill>
                  <a:srgbClr val="FF0000"/>
                </a:solidFill>
                <a:effectLst/>
                <a:latin typeface="Times New Roman" panose="02020603050405020304" pitchFamily="18" charset="0"/>
                <a:cs typeface="Times New Roman" panose="02020603050405020304" pitchFamily="18" charset="0"/>
              </a:rPr>
              <a:t>từ</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i="0" u="none" strike="noStrike" dirty="0">
                <a:solidFill>
                  <a:srgbClr val="FF0000"/>
                </a:solidFill>
                <a:effectLst/>
                <a:latin typeface="Times New Roman" panose="02020603050405020304" pitchFamily="18" charset="0"/>
                <a:cs typeface="Times New Roman" panose="02020603050405020304" pitchFamily="18" charset="0"/>
              </a:rPr>
              <a:t> Du </a:t>
            </a:r>
            <a:r>
              <a:rPr lang="en-US" sz="3600" b="1" i="0" u="none" strike="noStrike" dirty="0" err="1">
                <a:solidFill>
                  <a:srgbClr val="FF0000"/>
                </a:solidFill>
                <a:effectLst/>
                <a:latin typeface="Times New Roman" panose="02020603050405020304" pitchFamily="18" charset="0"/>
                <a:cs typeface="Times New Roman" panose="02020603050405020304" pitchFamily="18" charset="0"/>
              </a:rPr>
              <a:t>lịch</a:t>
            </a:r>
            <a:endParaRPr kumimoji="0" lang="en-US" sz="3600" b="1" i="0" u="none"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sym typeface="Calibri"/>
            </a:endParaRPr>
          </a:p>
        </p:txBody>
      </p:sp>
      <p:sp>
        <p:nvSpPr>
          <p:cNvPr id="6" name="TextBox 5">
            <a:extLst>
              <a:ext uri="{FF2B5EF4-FFF2-40B4-BE49-F238E27FC236}">
                <a16:creationId xmlns:a16="http://schemas.microsoft.com/office/drawing/2014/main" id="{32F50952-C3AA-0DA7-501F-3C8841BFFE53}"/>
              </a:ext>
            </a:extLst>
          </p:cNvPr>
          <p:cNvSpPr txBox="1"/>
          <p:nvPr/>
        </p:nvSpPr>
        <p:spPr>
          <a:xfrm>
            <a:off x="8910084" y="141514"/>
            <a:ext cx="328191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600" b="0"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UTM Avo" panose="02040603050506020204" pitchFamily="18" charset="0"/>
                <a:cs typeface="Arial"/>
                <a:sym typeface="Arial"/>
              </a:rPr>
              <a:t>TIẾNG VIỆT 4</a:t>
            </a:r>
          </a:p>
        </p:txBody>
      </p:sp>
      <p:sp>
        <p:nvSpPr>
          <p:cNvPr id="7" name="TextBox 6">
            <a:extLst>
              <a:ext uri="{FF2B5EF4-FFF2-40B4-BE49-F238E27FC236}">
                <a16:creationId xmlns:a16="http://schemas.microsoft.com/office/drawing/2014/main" id="{DECAFAE6-6A63-972C-89E4-39C8906555F1}"/>
              </a:ext>
            </a:extLst>
          </p:cNvPr>
          <p:cNvSpPr txBox="1"/>
          <p:nvPr/>
        </p:nvSpPr>
        <p:spPr>
          <a:xfrm>
            <a:off x="10277475" y="771178"/>
            <a:ext cx="1673225" cy="523220"/>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800" b="0" i="0" u="none" strike="noStrike" kern="0" cap="none" spc="0" normalizeH="0" baseline="0" noProof="0" err="1">
                <a:ln>
                  <a:noFill/>
                </a:ln>
                <a:solidFill>
                  <a:srgbClr val="FFFFFF"/>
                </a:solidFill>
                <a:effectLst>
                  <a:outerShdw blurRad="38100" dist="38100" dir="2700000" algn="tl">
                    <a:srgbClr val="000000">
                      <a:alpha val="43137"/>
                    </a:srgbClr>
                  </a:outerShdw>
                </a:effectLst>
                <a:uLnTx/>
                <a:uFillTx/>
                <a:latin typeface="UTM Avo" panose="02040603050506020204" pitchFamily="18" charset="0"/>
                <a:cs typeface="Arial"/>
                <a:sym typeface="Arial"/>
              </a:rPr>
              <a:t>Tập</a:t>
            </a:r>
            <a:r>
              <a:rPr kumimoji="0" lang="en-US" sz="2800" b="0" i="0" u="none" strike="noStrike" kern="0" cap="none" spc="0" normalizeH="0" baseline="0" noProof="0">
                <a:ln>
                  <a:noFill/>
                </a:ln>
                <a:solidFill>
                  <a:srgbClr val="FFFFFF"/>
                </a:solidFill>
                <a:effectLst>
                  <a:outerShdw blurRad="38100" dist="38100" dir="2700000" algn="tl">
                    <a:srgbClr val="000000">
                      <a:alpha val="43137"/>
                    </a:srgbClr>
                  </a:outerShdw>
                </a:effectLst>
                <a:uLnTx/>
                <a:uFillTx/>
                <a:latin typeface="UTM Avo" panose="02040603050506020204" pitchFamily="18" charset="0"/>
                <a:cs typeface="Arial"/>
                <a:sym typeface="Arial"/>
              </a:rPr>
              <a:t> 2</a:t>
            </a:r>
            <a:endParaRPr kumimoji="0" lang="en-US" sz="2800" b="0" i="0" u="none" strike="noStrike" kern="0" cap="none" spc="0" normalizeH="0" baseline="0" noProof="0" dirty="0">
              <a:ln>
                <a:noFill/>
              </a:ln>
              <a:solidFill>
                <a:srgbClr val="FFFFFF"/>
              </a:solidFill>
              <a:effectLst>
                <a:outerShdw blurRad="38100" dist="38100" dir="2700000" algn="tl">
                  <a:srgbClr val="000000">
                    <a:alpha val="43137"/>
                  </a:srgbClr>
                </a:outerShdw>
              </a:effectLst>
              <a:uLnTx/>
              <a:uFillTx/>
              <a:latin typeface="UTM Avo" panose="02040603050506020204" pitchFamily="18" charset="0"/>
              <a:cs typeface="Arial"/>
              <a:sym typeface="Arial"/>
            </a:endParaRPr>
          </a:p>
        </p:txBody>
      </p:sp>
      <p:sp>
        <p:nvSpPr>
          <p:cNvPr id="5" name="Google Shape;54;p1">
            <a:extLst>
              <a:ext uri="{FF2B5EF4-FFF2-40B4-BE49-F238E27FC236}">
                <a16:creationId xmlns:a16="http://schemas.microsoft.com/office/drawing/2014/main" id="{C8F29496-1A23-93BD-8B98-920D11615CB0}"/>
              </a:ext>
            </a:extLst>
          </p:cNvPr>
          <p:cNvSpPr txBox="1">
            <a:spLocks/>
          </p:cNvSpPr>
          <p:nvPr/>
        </p:nvSpPr>
        <p:spPr>
          <a:xfrm>
            <a:off x="2028512" y="5112657"/>
            <a:ext cx="8910084" cy="81708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50000"/>
              </a:lnSpc>
              <a:spcBef>
                <a:spcPts val="0"/>
              </a:spcBef>
              <a:spcAft>
                <a:spcPts val="0"/>
              </a:spcAft>
              <a:buClr>
                <a:srgbClr val="000000"/>
              </a:buClr>
              <a:buSzPts val="990"/>
              <a:buFont typeface="Arial"/>
              <a:buNone/>
              <a:tabLst/>
              <a:defRPr/>
            </a:pPr>
            <a:r>
              <a:rPr kumimoji="0" lang="en-US" sz="3600" b="1"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Giáo</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viên</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Nguyễn</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a:t>
            </a:r>
            <a:r>
              <a:rPr kumimoji="0" lang="en-US" sz="3600" b="1" i="0" u="none" strike="noStrike" kern="0" cap="none" spc="0" normalizeH="0" noProof="0" dirty="0" err="1">
                <a:ln>
                  <a:noFill/>
                </a:ln>
                <a:solidFill>
                  <a:srgbClr val="002060"/>
                </a:solidFill>
                <a:effectLst/>
                <a:uLnTx/>
                <a:uFillTx/>
                <a:latin typeface="Times New Roman" panose="02020603050405020304" pitchFamily="18" charset="0"/>
                <a:cs typeface="Times New Roman" panose="02020603050405020304" pitchFamily="18" charset="0"/>
                <a:sym typeface="Calibri"/>
              </a:rPr>
              <a:t>Thị</a:t>
            </a:r>
            <a:r>
              <a:rPr kumimoji="0" lang="en-US" sz="3600" b="1" i="0" u="none" strike="noStrike" kern="0" cap="none" spc="0" normalizeH="0" noProof="0" dirty="0">
                <a:ln>
                  <a:noFill/>
                </a:ln>
                <a:solidFill>
                  <a:srgbClr val="002060"/>
                </a:solidFill>
                <a:effectLst/>
                <a:uLnTx/>
                <a:uFillTx/>
                <a:latin typeface="Times New Roman" panose="02020603050405020304" pitchFamily="18" charset="0"/>
                <a:cs typeface="Times New Roman" panose="02020603050405020304" pitchFamily="18" charset="0"/>
                <a:sym typeface="Calibri"/>
              </a:rPr>
              <a:t> Sim</a:t>
            </a:r>
            <a:endParaRPr kumimoji="0" lang="en-US" sz="3600" b="1" i="0" u="none"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sym typeface="Calibri"/>
            </a:endParaRPr>
          </a:p>
        </p:txBody>
      </p:sp>
    </p:spTree>
    <p:extLst>
      <p:ext uri="{BB962C8B-B14F-4D97-AF65-F5344CB8AC3E}">
        <p14:creationId xmlns:p14="http://schemas.microsoft.com/office/powerpoint/2010/main" val="205994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Google Shape;145;p11">
            <a:extLst>
              <a:ext uri="{FF2B5EF4-FFF2-40B4-BE49-F238E27FC236}">
                <a16:creationId xmlns:a16="http://schemas.microsoft.com/office/drawing/2014/main" id="{4AC3F933-FB5D-9AD0-4D99-482C157A4742}"/>
              </a:ext>
            </a:extLst>
          </p:cNvPr>
          <p:cNvSpPr txBox="1"/>
          <p:nvPr/>
        </p:nvSpPr>
        <p:spPr>
          <a:xfrm>
            <a:off x="3371272" y="699710"/>
            <a:ext cx="6096000" cy="622901"/>
          </a:xfrm>
          <a:prstGeom prst="rect">
            <a:avLst/>
          </a:prstGeom>
          <a:noFill/>
          <a:ln>
            <a:noFill/>
          </a:ln>
        </p:spPr>
        <p:txBody>
          <a:bodyPr spcFirstLastPara="1" wrap="square" lIns="60950" tIns="30467" rIns="60950" bIns="30467" anchor="t" anchorCtr="0">
            <a:spAutoFit/>
          </a:bodyPr>
          <a:lstStyle/>
          <a:p>
            <a:pPr algn="ctr">
              <a:lnSpc>
                <a:spcPct val="114000"/>
              </a:lnSpc>
              <a:buClr>
                <a:schemeClr val="accent2"/>
              </a:buClr>
              <a:buSzPts val="4400"/>
            </a:pPr>
            <a:r>
              <a:rPr lang="vi-VN" sz="3200" b="1" dirty="0">
                <a:solidFill>
                  <a:schemeClr val="bg1"/>
                </a:solidFill>
                <a:latin typeface="UTM Avo" panose="02040603050506020204" pitchFamily="18"/>
              </a:rPr>
              <a:t>1. Đọc đoạn văn và trả lời câu hỏi</a:t>
            </a:r>
            <a:endParaRPr sz="3200" b="1" dirty="0">
              <a:solidFill>
                <a:schemeClr val="bg1"/>
              </a:solidFill>
              <a:latin typeface="UTM Avo" panose="02040603050506020204" pitchFamily="18"/>
            </a:endParaRPr>
          </a:p>
        </p:txBody>
      </p:sp>
      <p:sp>
        <p:nvSpPr>
          <p:cNvPr id="5" name="Google Shape;147;p11">
            <a:extLst>
              <a:ext uri="{FF2B5EF4-FFF2-40B4-BE49-F238E27FC236}">
                <a16:creationId xmlns:a16="http://schemas.microsoft.com/office/drawing/2014/main" id="{985193ED-5E0A-A74C-D74A-39585D80AB91}"/>
              </a:ext>
            </a:extLst>
          </p:cNvPr>
          <p:cNvSpPr txBox="1"/>
          <p:nvPr/>
        </p:nvSpPr>
        <p:spPr>
          <a:xfrm>
            <a:off x="249382" y="1389196"/>
            <a:ext cx="11767128" cy="5478397"/>
          </a:xfrm>
          <a:prstGeom prst="rect">
            <a:avLst/>
          </a:prstGeom>
          <a:noFill/>
          <a:ln>
            <a:noFill/>
          </a:ln>
        </p:spPr>
        <p:txBody>
          <a:bodyPr spcFirstLastPara="1" wrap="square" lIns="60950" tIns="30467" rIns="60950" bIns="30467" anchor="t" anchorCtr="0">
            <a:spAutoFit/>
          </a:bodyPr>
          <a:lstStyle/>
          <a:p>
            <a:pPr algn="ctr"/>
            <a:r>
              <a:rPr lang="vi-VN" sz="2800" b="1" dirty="0">
                <a:solidFill>
                  <a:schemeClr val="bg1"/>
                </a:solidFill>
                <a:latin typeface="UTM Avo" panose="02040603050506020204" pitchFamily="18"/>
              </a:rPr>
              <a:t>Du lịch khám phá</a:t>
            </a:r>
            <a:endParaRPr sz="2800" b="1" dirty="0">
              <a:solidFill>
                <a:schemeClr val="bg1"/>
              </a:solidFill>
              <a:latin typeface="UTM Avo" panose="02040603050506020204" pitchFamily="18"/>
            </a:endParaRPr>
          </a:p>
          <a:p>
            <a:pPr algn="just"/>
            <a:r>
              <a:rPr lang="en-US" sz="2800" i="1" dirty="0">
                <a:solidFill>
                  <a:schemeClr val="bg1"/>
                </a:solidFill>
                <a:latin typeface="UTM Avo" panose="02040603050506020204" pitchFamily="18"/>
              </a:rPr>
              <a:t>	</a:t>
            </a:r>
            <a:r>
              <a:rPr lang="vi-VN" sz="2800" i="1" dirty="0">
                <a:solidFill>
                  <a:schemeClr val="bg1"/>
                </a:solidFill>
                <a:latin typeface="UTM Avo" panose="02040603050506020204" pitchFamily="18"/>
              </a:rPr>
              <a:t>Ngày nay, du lịch khám phá đang trở thành xu hướng ưa thích của nhiều du khách. Du lịch khám phá không chỉ dành cho người lớn mà còn có những hình thức rất hấp dẫn dành cho trẻ em. Một trong những hình thức ấy là trải nghiệm cuộc sống ở các nông trại giáo dục. Vì các nông trại ở không xa thành phố, đường giao thông thuận tiện, du khách có thể đi xe buýt. Đến nông trại, trẻ em sẽ được tham quan các khu cây trồng, vật nuôi, tự tay trồng cây, tuổi cây và cho một số vật nuôi như gà, vịt, thỏ, dê,... ăn. Các em còn được c</a:t>
            </a:r>
            <a:r>
              <a:rPr lang="en-US" sz="2800" i="1" dirty="0" err="1">
                <a:solidFill>
                  <a:schemeClr val="bg1"/>
                </a:solidFill>
                <a:latin typeface="UTM Avo" panose="02040603050506020204" pitchFamily="18"/>
              </a:rPr>
              <a:t>ưỡ</a:t>
            </a:r>
            <a:r>
              <a:rPr lang="vi-VN" sz="2800" i="1" dirty="0">
                <a:solidFill>
                  <a:schemeClr val="bg1"/>
                </a:solidFill>
                <a:latin typeface="UTM Avo" panose="02040603050506020204" pitchFamily="18"/>
              </a:rPr>
              <a:t>i ngựa, bắt cả và tham gia nhiều trò chơi hấp dẫn.</a:t>
            </a:r>
            <a:endParaRPr sz="2800" i="1" dirty="0">
              <a:solidFill>
                <a:schemeClr val="bg1"/>
              </a:solidFill>
              <a:latin typeface="UTM Avo" panose="02040603050506020204" pitchFamily="18"/>
            </a:endParaRPr>
          </a:p>
          <a:p>
            <a:pPr algn="r"/>
            <a:r>
              <a:rPr lang="vi-VN" sz="2800" dirty="0">
                <a:solidFill>
                  <a:schemeClr val="bg1"/>
                </a:solidFill>
                <a:latin typeface="UTM Avo" panose="02040603050506020204" pitchFamily="18"/>
              </a:rPr>
              <a:t>MINH AN</a:t>
            </a:r>
            <a:endParaRPr sz="2800" dirty="0">
              <a:solidFill>
                <a:schemeClr val="bg1"/>
              </a:solidFill>
              <a:latin typeface="UTM Avo" panose="02040603050506020204" pitchFamily="18"/>
            </a:endParaRPr>
          </a:p>
          <a:p>
            <a:pPr algn="just"/>
            <a:r>
              <a:rPr lang="vi-VN" sz="2400" dirty="0">
                <a:solidFill>
                  <a:schemeClr val="bg1"/>
                </a:solidFill>
                <a:latin typeface="UTM Avo" panose="02040603050506020204" pitchFamily="18"/>
              </a:rPr>
              <a:t>a) Tìm trong đoạn văn trên các từ ngữ về du lịch (tên hoạt động du lịch, khách du lịch, phương tiện đi lại, địa điểm du lịch, hoạt động ở địa điểm du lịch,...).</a:t>
            </a:r>
            <a:endParaRPr sz="2400" dirty="0">
              <a:solidFill>
                <a:schemeClr val="bg1"/>
              </a:solidFill>
              <a:latin typeface="UTM Avo" panose="02040603050506020204" pitchFamily="18"/>
            </a:endParaRPr>
          </a:p>
          <a:p>
            <a:r>
              <a:rPr lang="vi-VN" sz="2400" dirty="0">
                <a:solidFill>
                  <a:schemeClr val="bg1"/>
                </a:solidFill>
                <a:latin typeface="UTM Avo" panose="02040603050506020204" pitchFamily="18"/>
              </a:rPr>
              <a:t>b) Tìm thêm ở ngoài đoạn văn trên những từ ngữ khác về du lịch.</a:t>
            </a:r>
            <a:endParaRPr sz="2400" dirty="0">
              <a:solidFill>
                <a:schemeClr val="bg1"/>
              </a:solidFill>
              <a:latin typeface="UTM Avo" panose="02040603050506020204" pitchFamily="18"/>
            </a:endParaRPr>
          </a:p>
        </p:txBody>
      </p:sp>
    </p:spTree>
    <p:extLst>
      <p:ext uri="{BB962C8B-B14F-4D97-AF65-F5344CB8AC3E}">
        <p14:creationId xmlns:p14="http://schemas.microsoft.com/office/powerpoint/2010/main" val="325234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Google Shape;160;g2b492ddc66d_0_0">
            <a:extLst>
              <a:ext uri="{FF2B5EF4-FFF2-40B4-BE49-F238E27FC236}">
                <a16:creationId xmlns:a16="http://schemas.microsoft.com/office/drawing/2014/main" id="{959992C6-DAC7-6353-6145-151971CCCB29}"/>
              </a:ext>
            </a:extLst>
          </p:cNvPr>
          <p:cNvSpPr txBox="1"/>
          <p:nvPr/>
        </p:nvSpPr>
        <p:spPr>
          <a:xfrm>
            <a:off x="317334" y="1767101"/>
            <a:ext cx="11477502" cy="4083143"/>
          </a:xfrm>
          <a:prstGeom prst="rect">
            <a:avLst/>
          </a:prstGeom>
          <a:noFill/>
          <a:ln>
            <a:noFill/>
          </a:ln>
        </p:spPr>
        <p:txBody>
          <a:bodyPr spcFirstLastPara="1" wrap="square" lIns="60950" tIns="30467" rIns="60950" bIns="30467" anchor="t" anchorCtr="0">
            <a:spAutoFit/>
          </a:bodyPr>
          <a:lstStyle/>
          <a:p>
            <a:pPr marL="304815" algn="just">
              <a:lnSpc>
                <a:spcPct val="150000"/>
              </a:lnSpc>
            </a:pPr>
            <a:endParaRPr sz="622" dirty="0">
              <a:solidFill>
                <a:schemeClr val="bg1"/>
              </a:solidFill>
              <a:latin typeface="UTM Avo" panose="02040603050506020204" pitchFamily="18"/>
            </a:endParaRPr>
          </a:p>
          <a:p>
            <a:pPr marL="304815" algn="just"/>
            <a:r>
              <a:rPr lang="vi-VN" sz="3600" dirty="0">
                <a:solidFill>
                  <a:schemeClr val="bg1"/>
                </a:solidFill>
                <a:latin typeface="+mj-lt"/>
              </a:rPr>
              <a:t>b. Các từ ngữ về du lịch (tên hoạt động, khách du lịch, phương tiện đi lại, địa điểm du lịch, hoạt động ở địa điểm du lịch,...) ngoài đoạn văn: </a:t>
            </a:r>
            <a:r>
              <a:rPr lang="vi-VN" sz="3600" i="1" dirty="0">
                <a:solidFill>
                  <a:schemeClr val="bg1"/>
                </a:solidFill>
                <a:latin typeface="+mj-lt"/>
              </a:rPr>
              <a:t>du lịch văn hoá, du lịch thể thao, du lịch sinh thái, du lịch nghỉ dưỡng, du lịch mạo hiểm; khách du lịch, khách tham quan; danh lam thắng cảnh, đền chùa, rừng, vườn cây, sông nước, chợ nổi; xe lửa, xe điện, máy bay; câu cá, cắm trại,...</a:t>
            </a:r>
            <a:endParaRPr sz="3600" i="1" dirty="0">
              <a:solidFill>
                <a:schemeClr val="bg1"/>
              </a:solidFill>
              <a:latin typeface="+mj-lt"/>
            </a:endParaRPr>
          </a:p>
        </p:txBody>
      </p:sp>
      <p:sp>
        <p:nvSpPr>
          <p:cNvPr id="5" name="Google Shape;154;p12">
            <a:extLst>
              <a:ext uri="{FF2B5EF4-FFF2-40B4-BE49-F238E27FC236}">
                <a16:creationId xmlns:a16="http://schemas.microsoft.com/office/drawing/2014/main" id="{9931D929-A363-25F3-724A-A787C0746E9B}"/>
              </a:ext>
            </a:extLst>
          </p:cNvPr>
          <p:cNvSpPr txBox="1"/>
          <p:nvPr/>
        </p:nvSpPr>
        <p:spPr>
          <a:xfrm>
            <a:off x="4939500" y="1343099"/>
            <a:ext cx="2313000" cy="497893"/>
          </a:xfrm>
          <a:prstGeom prst="rect">
            <a:avLst/>
          </a:prstGeom>
          <a:noFill/>
          <a:ln>
            <a:noFill/>
          </a:ln>
        </p:spPr>
        <p:txBody>
          <a:bodyPr spcFirstLastPara="1" wrap="square" lIns="60950" tIns="60950" rIns="60950" bIns="60950" anchor="t" anchorCtr="0">
            <a:noAutofit/>
          </a:bodyPr>
          <a:lstStyle/>
          <a:p>
            <a:pPr algn="ctr"/>
            <a:r>
              <a:rPr lang="vi-VN" sz="3600" b="1" dirty="0">
                <a:solidFill>
                  <a:schemeClr val="bg1"/>
                </a:solidFill>
                <a:latin typeface="+mj-lt"/>
                <a:ea typeface="Calibri"/>
                <a:cs typeface="Calibri"/>
                <a:sym typeface="Calibri"/>
              </a:rPr>
              <a:t>Gợi ý</a:t>
            </a:r>
            <a:endParaRPr sz="3600" b="1" dirty="0">
              <a:solidFill>
                <a:schemeClr val="bg1"/>
              </a:solidFill>
              <a:latin typeface="+mj-lt"/>
              <a:ea typeface="Calibri"/>
              <a:cs typeface="Calibri"/>
              <a:sym typeface="Calibri"/>
            </a:endParaRPr>
          </a:p>
        </p:txBody>
      </p:sp>
    </p:spTree>
    <p:extLst>
      <p:ext uri="{BB962C8B-B14F-4D97-AF65-F5344CB8AC3E}">
        <p14:creationId xmlns:p14="http://schemas.microsoft.com/office/powerpoint/2010/main" val="1068076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Google Shape;174;p15">
            <a:extLst>
              <a:ext uri="{FF2B5EF4-FFF2-40B4-BE49-F238E27FC236}">
                <a16:creationId xmlns:a16="http://schemas.microsoft.com/office/drawing/2014/main" id="{325ED015-01B5-948B-8E54-621862CDA52C}"/>
              </a:ext>
            </a:extLst>
          </p:cNvPr>
          <p:cNvSpPr txBox="1"/>
          <p:nvPr/>
        </p:nvSpPr>
        <p:spPr>
          <a:xfrm>
            <a:off x="3773054" y="866783"/>
            <a:ext cx="4775200" cy="693112"/>
          </a:xfrm>
          <a:prstGeom prst="rect">
            <a:avLst/>
          </a:prstGeom>
          <a:noFill/>
          <a:ln>
            <a:noFill/>
          </a:ln>
        </p:spPr>
        <p:txBody>
          <a:bodyPr spcFirstLastPara="1" wrap="square" lIns="60950" tIns="30467" rIns="60950" bIns="30467" anchor="t" anchorCtr="0">
            <a:spAutoFit/>
          </a:bodyPr>
          <a:lstStyle/>
          <a:p>
            <a:pPr algn="ctr">
              <a:lnSpc>
                <a:spcPct val="114000"/>
              </a:lnSpc>
            </a:pPr>
            <a:r>
              <a:rPr lang="vi-VN" sz="3600" b="1" dirty="0">
                <a:solidFill>
                  <a:schemeClr val="bg1"/>
                </a:solidFill>
                <a:latin typeface="+mj-lt"/>
              </a:rPr>
              <a:t>Bài làm tham khảo</a:t>
            </a:r>
            <a:endParaRPr sz="3600" b="1" dirty="0">
              <a:solidFill>
                <a:schemeClr val="bg1"/>
              </a:solidFill>
              <a:latin typeface="+mj-lt"/>
            </a:endParaRPr>
          </a:p>
        </p:txBody>
      </p:sp>
      <p:sp>
        <p:nvSpPr>
          <p:cNvPr id="5" name="Google Shape;176;p15">
            <a:extLst>
              <a:ext uri="{FF2B5EF4-FFF2-40B4-BE49-F238E27FC236}">
                <a16:creationId xmlns:a16="http://schemas.microsoft.com/office/drawing/2014/main" id="{D06526B8-93A7-7D96-E353-E3C2CF7118CA}"/>
              </a:ext>
            </a:extLst>
          </p:cNvPr>
          <p:cNvSpPr txBox="1"/>
          <p:nvPr/>
        </p:nvSpPr>
        <p:spPr>
          <a:xfrm>
            <a:off x="452582" y="1909064"/>
            <a:ext cx="11508509" cy="3016184"/>
          </a:xfrm>
          <a:prstGeom prst="rect">
            <a:avLst/>
          </a:prstGeom>
          <a:noFill/>
          <a:ln>
            <a:noFill/>
          </a:ln>
        </p:spPr>
        <p:txBody>
          <a:bodyPr spcFirstLastPara="1" wrap="square" lIns="60950" tIns="30467" rIns="60950" bIns="30467" anchor="t" anchorCtr="0">
            <a:spAutoFit/>
          </a:bodyPr>
          <a:lstStyle/>
          <a:p>
            <a:pPr algn="just"/>
            <a:r>
              <a:rPr lang="en-US" sz="2400" dirty="0">
                <a:solidFill>
                  <a:schemeClr val="bg1"/>
                </a:solidFill>
                <a:latin typeface="UTM Avo" panose="02040603050506020204" pitchFamily="18"/>
              </a:rPr>
              <a:t>	</a:t>
            </a:r>
            <a:r>
              <a:rPr lang="vi-VN" sz="3200" dirty="0">
                <a:solidFill>
                  <a:schemeClr val="bg1"/>
                </a:solidFill>
                <a:latin typeface="+mj-lt"/>
              </a:rPr>
              <a:t>Cuối tuần vừa qua, em cùng các bạn trong lớp đi dã ngoại ở Happy Farm. Ở đó, em cùng các bạn cắm trại, câu cá, chơi các trò chơi vận động. Ngoài ra, em còn được thưởng thức những loại trái cây ngon tuyệt ngay tại vườn. Buổi tham quan, dã ngoại diễn ra rất vui. Tất cả các bạn đều hào hứng và mong chờ những buổi dã ngoại tiếp theo.</a:t>
            </a:r>
            <a:endParaRPr sz="3200" dirty="0">
              <a:solidFill>
                <a:schemeClr val="bg1"/>
              </a:solidFill>
              <a:latin typeface="+mj-lt"/>
            </a:endParaRPr>
          </a:p>
        </p:txBody>
      </p:sp>
      <p:sp>
        <p:nvSpPr>
          <p:cNvPr id="7" name="Freeform 4">
            <a:extLst>
              <a:ext uri="{FF2B5EF4-FFF2-40B4-BE49-F238E27FC236}">
                <a16:creationId xmlns:a16="http://schemas.microsoft.com/office/drawing/2014/main" id="{6F60A46C-A31A-4BEC-5CAC-A0BEFB376330}"/>
              </a:ext>
            </a:extLst>
          </p:cNvPr>
          <p:cNvSpPr>
            <a:spLocks noChangeAspect="1"/>
          </p:cNvSpPr>
          <p:nvPr/>
        </p:nvSpPr>
        <p:spPr>
          <a:xfrm>
            <a:off x="3341715" y="4740582"/>
            <a:ext cx="5508567" cy="2175884"/>
          </a:xfrm>
          <a:custGeom>
            <a:avLst/>
            <a:gdLst/>
            <a:ahLst/>
            <a:cxnLst/>
            <a:rect l="l" t="t" r="r" b="b"/>
            <a:pathLst>
              <a:path w="12428701" h="4909337">
                <a:moveTo>
                  <a:pt x="0" y="0"/>
                </a:moveTo>
                <a:lnTo>
                  <a:pt x="12428701" y="0"/>
                </a:lnTo>
                <a:lnTo>
                  <a:pt x="12428701" y="4909337"/>
                </a:lnTo>
                <a:lnTo>
                  <a:pt x="0" y="4909337"/>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Tree>
    <p:extLst>
      <p:ext uri="{BB962C8B-B14F-4D97-AF65-F5344CB8AC3E}">
        <p14:creationId xmlns:p14="http://schemas.microsoft.com/office/powerpoint/2010/main" val="289571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6ED58AA-6044-4063-A2D9-5C566FADBD0E}" vid="{6929B544-CFDD-4290-A91C-DFD0546A7D38}"/>
    </a:ext>
  </a:extLst>
</a:theme>
</file>

<file path=docProps/app.xml><?xml version="1.0" encoding="utf-8"?>
<Properties xmlns="http://schemas.openxmlformats.org/officeDocument/2006/extended-properties" xmlns:vt="http://schemas.openxmlformats.org/officeDocument/2006/docPropsVTypes">
  <TotalTime>45</TotalTime>
  <Words>453</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Calibri Light</vt:lpstr>
      <vt:lpstr>Arial</vt:lpstr>
      <vt:lpstr>UTM Avo</vt:lpstr>
      <vt:lpstr>Times New Roman</vt:lpstr>
      <vt:lpstr>Calibri</vt:lpstr>
      <vt:lpstr>Office Theme</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OnePercent</dc:creator>
  <cp:lastModifiedBy>BÙI THỊ THU HẰNG (221001306)</cp:lastModifiedBy>
  <cp:revision>49</cp:revision>
  <dcterms:created xsi:type="dcterms:W3CDTF">2023-10-19T01:39:18Z</dcterms:created>
  <dcterms:modified xsi:type="dcterms:W3CDTF">2025-04-20T03:34:11Z</dcterms:modified>
</cp:coreProperties>
</file>